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56" r:id="rId2"/>
    <p:sldId id="339" r:id="rId3"/>
    <p:sldId id="309" r:id="rId4"/>
    <p:sldId id="310" r:id="rId5"/>
    <p:sldId id="311" r:id="rId6"/>
    <p:sldId id="312" r:id="rId7"/>
    <p:sldId id="313" r:id="rId8"/>
    <p:sldId id="314" r:id="rId9"/>
    <p:sldId id="323" r:id="rId10"/>
    <p:sldId id="369" r:id="rId11"/>
    <p:sldId id="315" r:id="rId12"/>
    <p:sldId id="316" r:id="rId13"/>
    <p:sldId id="317" r:id="rId14"/>
    <p:sldId id="318" r:id="rId15"/>
    <p:sldId id="319" r:id="rId16"/>
    <p:sldId id="320" r:id="rId17"/>
    <p:sldId id="321" r:id="rId18"/>
    <p:sldId id="322" r:id="rId19"/>
    <p:sldId id="324" r:id="rId20"/>
    <p:sldId id="350" r:id="rId21"/>
    <p:sldId id="341" r:id="rId22"/>
    <p:sldId id="352" r:id="rId23"/>
    <p:sldId id="346" r:id="rId24"/>
    <p:sldId id="351" r:id="rId25"/>
    <p:sldId id="367" r:id="rId26"/>
    <p:sldId id="328" r:id="rId27"/>
    <p:sldId id="331" r:id="rId28"/>
    <p:sldId id="330" r:id="rId29"/>
    <p:sldId id="333" r:id="rId30"/>
    <p:sldId id="334" r:id="rId31"/>
    <p:sldId id="335" r:id="rId32"/>
    <p:sldId id="336" r:id="rId33"/>
    <p:sldId id="337" r:id="rId34"/>
    <p:sldId id="368" r:id="rId35"/>
  </p:sldIdLst>
  <p:sldSz cx="9144000" cy="6858000" type="screen4x3"/>
  <p:notesSz cx="9926638" cy="6797675"/>
  <p:custDataLst>
    <p:tags r:id="rId38"/>
  </p:custDataLst>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DEDEDE"/>
    <a:srgbClr val="CFCFCF"/>
    <a:srgbClr val="DDDDDD"/>
    <a:srgbClr val="C0C0C0"/>
    <a:srgbClr val="FFFFFF"/>
    <a:srgbClr val="E0E0E0"/>
    <a:srgbClr val="5F5F5F"/>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660B408-B3CF-4A94-85FC-2B1E0A45F4A2}" styleName="深色樣式 2 - 輔色 1/輔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中等深淺樣式 4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DA37D80-6434-44D0-A028-1B22A696006F}" styleName="淺色樣式 3 - 輔色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A111915-BE36-4E01-A7E5-04B1672EAD32}" styleName="淺色樣式 2 - 輔色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18" autoAdjust="0"/>
    <p:restoredTop sz="86691" autoAdjust="0"/>
  </p:normalViewPr>
  <p:slideViewPr>
    <p:cSldViewPr>
      <p:cViewPr varScale="1">
        <p:scale>
          <a:sx n="67" d="100"/>
          <a:sy n="67" d="100"/>
        </p:scale>
        <p:origin x="1334" y="77"/>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1380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905115-5C6F-4D61-838C-DC9B575405DA}" type="doc">
      <dgm:prSet loTypeId="urn:microsoft.com/office/officeart/2008/layout/VerticalCurvedList" loCatId="list" qsTypeId="urn:microsoft.com/office/officeart/2005/8/quickstyle/3d4" qsCatId="3D" csTypeId="urn:microsoft.com/office/officeart/2005/8/colors/accent1_2#1" csCatId="accent1" phldr="1"/>
      <dgm:spPr/>
      <dgm:t>
        <a:bodyPr/>
        <a:lstStyle/>
        <a:p>
          <a:endParaRPr lang="zh-TW" altLang="en-US"/>
        </a:p>
      </dgm:t>
    </dgm:pt>
    <dgm:pt modelId="{645DEB00-6967-4468-91B7-92F044214EDC}" type="pres">
      <dgm:prSet presAssocID="{B6905115-5C6F-4D61-838C-DC9B575405DA}" presName="Name0" presStyleCnt="0">
        <dgm:presLayoutVars>
          <dgm:chMax val="7"/>
          <dgm:chPref val="7"/>
          <dgm:dir/>
        </dgm:presLayoutVars>
      </dgm:prSet>
      <dgm:spPr/>
      <dgm:t>
        <a:bodyPr/>
        <a:lstStyle/>
        <a:p>
          <a:endParaRPr lang="zh-TW" altLang="en-US"/>
        </a:p>
      </dgm:t>
    </dgm:pt>
    <dgm:pt modelId="{8868B1AA-9C73-46C9-B3D1-4AE8BE2F21EA}" type="pres">
      <dgm:prSet presAssocID="{B6905115-5C6F-4D61-838C-DC9B575405DA}" presName="Name1" presStyleCnt="0"/>
      <dgm:spPr/>
      <dgm:t>
        <a:bodyPr/>
        <a:lstStyle/>
        <a:p>
          <a:endParaRPr lang="zh-TW" altLang="en-US"/>
        </a:p>
      </dgm:t>
    </dgm:pt>
    <dgm:pt modelId="{1AC0CA2D-CB55-4184-B4E2-1E7525DE23EF}" type="pres">
      <dgm:prSet presAssocID="{B6905115-5C6F-4D61-838C-DC9B575405DA}" presName="cycle" presStyleCnt="0"/>
      <dgm:spPr/>
      <dgm:t>
        <a:bodyPr/>
        <a:lstStyle/>
        <a:p>
          <a:endParaRPr lang="zh-TW" altLang="en-US"/>
        </a:p>
      </dgm:t>
    </dgm:pt>
    <dgm:pt modelId="{EDC96C9F-F495-4CD7-967E-C435136B3C5D}" type="pres">
      <dgm:prSet presAssocID="{B6905115-5C6F-4D61-838C-DC9B575405DA}" presName="srcNode" presStyleLbl="node1" presStyleIdx="0" presStyleCnt="0"/>
      <dgm:spPr/>
      <dgm:t>
        <a:bodyPr/>
        <a:lstStyle/>
        <a:p>
          <a:endParaRPr lang="zh-TW" altLang="en-US"/>
        </a:p>
      </dgm:t>
    </dgm:pt>
    <dgm:pt modelId="{49022C39-DB3C-4B62-8D44-FFF01B2C4644}" type="pres">
      <dgm:prSet presAssocID="{B6905115-5C6F-4D61-838C-DC9B575405DA}" presName="conn" presStyleLbl="parChTrans1D2" presStyleIdx="0" presStyleCnt="1"/>
      <dgm:spPr/>
      <dgm:t>
        <a:bodyPr/>
        <a:lstStyle/>
        <a:p>
          <a:endParaRPr lang="zh-TW" altLang="en-US"/>
        </a:p>
      </dgm:t>
    </dgm:pt>
    <dgm:pt modelId="{71B45BFE-0426-4B2C-800D-38ED4A8900C4}" type="pres">
      <dgm:prSet presAssocID="{B6905115-5C6F-4D61-838C-DC9B575405DA}" presName="extraNode" presStyleLbl="node1" presStyleIdx="0" presStyleCnt="0"/>
      <dgm:spPr/>
      <dgm:t>
        <a:bodyPr/>
        <a:lstStyle/>
        <a:p>
          <a:endParaRPr lang="zh-TW" altLang="en-US"/>
        </a:p>
      </dgm:t>
    </dgm:pt>
    <dgm:pt modelId="{4949081F-9A41-4F6C-B059-FAEA25E09AB7}" type="pres">
      <dgm:prSet presAssocID="{B6905115-5C6F-4D61-838C-DC9B575405DA}" presName="dstNode" presStyleLbl="node1" presStyleIdx="0" presStyleCnt="0"/>
      <dgm:spPr/>
      <dgm:t>
        <a:bodyPr/>
        <a:lstStyle/>
        <a:p>
          <a:endParaRPr lang="zh-TW" altLang="en-US"/>
        </a:p>
      </dgm:t>
    </dgm:pt>
  </dgm:ptLst>
  <dgm:cxnLst>
    <dgm:cxn modelId="{7DDCC306-085A-4C89-95DE-6B38EC9C5C23}" type="presOf" srcId="{B6905115-5C6F-4D61-838C-DC9B575405DA}" destId="{645DEB00-6967-4468-91B7-92F044214EDC}" srcOrd="0" destOrd="0" presId="urn:microsoft.com/office/officeart/2008/layout/VerticalCurvedList"/>
    <dgm:cxn modelId="{1B9549C6-9B11-4F76-ABFE-34FAE7BBD0EF}" type="presParOf" srcId="{645DEB00-6967-4468-91B7-92F044214EDC}" destId="{8868B1AA-9C73-46C9-B3D1-4AE8BE2F21EA}" srcOrd="0" destOrd="0" presId="urn:microsoft.com/office/officeart/2008/layout/VerticalCurvedList"/>
    <dgm:cxn modelId="{965203B0-0FA4-4F77-B9DB-06FF27917C2C}" type="presParOf" srcId="{8868B1AA-9C73-46C9-B3D1-4AE8BE2F21EA}" destId="{1AC0CA2D-CB55-4184-B4E2-1E7525DE23EF}" srcOrd="0" destOrd="0" presId="urn:microsoft.com/office/officeart/2008/layout/VerticalCurvedList"/>
    <dgm:cxn modelId="{FFE98153-D723-421A-A89C-141B86863C8C}" type="presParOf" srcId="{1AC0CA2D-CB55-4184-B4E2-1E7525DE23EF}" destId="{EDC96C9F-F495-4CD7-967E-C435136B3C5D}" srcOrd="0" destOrd="0" presId="urn:microsoft.com/office/officeart/2008/layout/VerticalCurvedList"/>
    <dgm:cxn modelId="{91AF3C11-F73E-4CD1-A76C-3BD53869CF27}" type="presParOf" srcId="{1AC0CA2D-CB55-4184-B4E2-1E7525DE23EF}" destId="{49022C39-DB3C-4B62-8D44-FFF01B2C4644}" srcOrd="1" destOrd="0" presId="urn:microsoft.com/office/officeart/2008/layout/VerticalCurvedList"/>
    <dgm:cxn modelId="{9B41F7DA-7E04-4769-93BC-DB747445705C}" type="presParOf" srcId="{1AC0CA2D-CB55-4184-B4E2-1E7525DE23EF}" destId="{71B45BFE-0426-4B2C-800D-38ED4A8900C4}" srcOrd="2" destOrd="0" presId="urn:microsoft.com/office/officeart/2008/layout/VerticalCurvedList"/>
    <dgm:cxn modelId="{3A199F7D-8E80-464A-A013-402AFB55C576}" type="presParOf" srcId="{1AC0CA2D-CB55-4184-B4E2-1E7525DE23EF}" destId="{4949081F-9A41-4F6C-B059-FAEA25E09AB7}" srcOrd="3"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BF6343-EE90-4BC8-8FBF-1FA3002DF89C}" type="doc">
      <dgm:prSet loTypeId="urn:microsoft.com/office/officeart/2005/8/layout/radial2" loCatId="relationship" qsTypeId="urn:microsoft.com/office/officeart/2005/8/quickstyle/simple1#2" qsCatId="simple" csTypeId="urn:microsoft.com/office/officeart/2005/8/colors/colorful1#1" csCatId="colorful" phldr="1"/>
      <dgm:spPr/>
      <dgm:t>
        <a:bodyPr/>
        <a:lstStyle/>
        <a:p>
          <a:endParaRPr lang="zh-TW" altLang="en-US"/>
        </a:p>
      </dgm:t>
    </dgm:pt>
    <dgm:pt modelId="{AE5DDB19-7AF4-48F8-B1B4-62B30D445E04}">
      <dgm:prSet phldrT="[文字]" custT="1"/>
      <dgm:spPr>
        <a:solidFill>
          <a:schemeClr val="accent3"/>
        </a:solidFill>
      </dgm:spPr>
      <dgm:t>
        <a:bodyPr/>
        <a:lstStyle/>
        <a:p>
          <a:r>
            <a:rPr lang="zh-TW" altLang="en-US" sz="1700" b="1" dirty="0" smtClean="0">
              <a:latin typeface="標楷體" panose="03000509000000000000" pitchFamily="65" charset="-120"/>
              <a:ea typeface="標楷體" panose="03000509000000000000" pitchFamily="65" charset="-120"/>
            </a:rPr>
            <a:t>重度居家醫療</a:t>
          </a:r>
          <a:endParaRPr lang="zh-TW" altLang="en-US" sz="1700" b="1" dirty="0">
            <a:latin typeface="標楷體" panose="03000509000000000000" pitchFamily="65" charset="-120"/>
            <a:ea typeface="標楷體" panose="03000509000000000000" pitchFamily="65" charset="-120"/>
          </a:endParaRPr>
        </a:p>
      </dgm:t>
    </dgm:pt>
    <dgm:pt modelId="{264B347B-8312-4C62-AD3C-79961968B032}" type="parTrans" cxnId="{B0683F75-7368-4D90-98CA-EABA0D2037AE}">
      <dgm:prSet/>
      <dgm:spPr/>
      <dgm:t>
        <a:bodyPr/>
        <a:lstStyle/>
        <a:p>
          <a:endParaRPr lang="zh-TW" altLang="en-US" b="1"/>
        </a:p>
      </dgm:t>
    </dgm:pt>
    <dgm:pt modelId="{531066F5-F272-4490-A6D0-9133C348750A}" type="sibTrans" cxnId="{B0683F75-7368-4D90-98CA-EABA0D2037AE}">
      <dgm:prSet/>
      <dgm:spPr/>
      <dgm:t>
        <a:bodyPr/>
        <a:lstStyle/>
        <a:p>
          <a:endParaRPr lang="zh-TW" altLang="en-US" b="1"/>
        </a:p>
      </dgm:t>
    </dgm:pt>
    <dgm:pt modelId="{EF94D990-A113-4FBD-973D-5815F09FF685}">
      <dgm:prSet phldrT="[文字]" custT="1"/>
      <dgm:spPr>
        <a:solidFill>
          <a:schemeClr val="accent4"/>
        </a:solidFill>
      </dgm:spPr>
      <dgm:t>
        <a:bodyPr/>
        <a:lstStyle/>
        <a:p>
          <a:r>
            <a:rPr lang="zh-TW" altLang="en-US" sz="1700" b="1" dirty="0" smtClean="0">
              <a:latin typeface="標楷體" panose="03000509000000000000" pitchFamily="65" charset="-120"/>
              <a:ea typeface="標楷體" panose="03000509000000000000" pitchFamily="65" charset="-120"/>
            </a:rPr>
            <a:t>安寧療護</a:t>
          </a:r>
          <a:endParaRPr lang="zh-TW" altLang="en-US" sz="1700" b="1" dirty="0">
            <a:latin typeface="標楷體" panose="03000509000000000000" pitchFamily="65" charset="-120"/>
            <a:ea typeface="標楷體" panose="03000509000000000000" pitchFamily="65" charset="-120"/>
          </a:endParaRPr>
        </a:p>
      </dgm:t>
    </dgm:pt>
    <dgm:pt modelId="{0B534A43-CA1C-4808-83C3-9E803574DC85}" type="parTrans" cxnId="{F3D3B061-B16C-4DFA-BDFE-65CD12AEE749}">
      <dgm:prSet/>
      <dgm:spPr/>
      <dgm:t>
        <a:bodyPr/>
        <a:lstStyle/>
        <a:p>
          <a:endParaRPr lang="zh-TW" altLang="en-US" b="1"/>
        </a:p>
      </dgm:t>
    </dgm:pt>
    <dgm:pt modelId="{A695083A-7D71-4285-BC5E-378688C78BD0}" type="sibTrans" cxnId="{F3D3B061-B16C-4DFA-BDFE-65CD12AEE749}">
      <dgm:prSet/>
      <dgm:spPr/>
      <dgm:t>
        <a:bodyPr/>
        <a:lstStyle/>
        <a:p>
          <a:endParaRPr lang="zh-TW" altLang="en-US" b="1"/>
        </a:p>
      </dgm:t>
    </dgm:pt>
    <dgm:pt modelId="{C0C1C353-85B8-4E23-8E1C-934B99551F51}">
      <dgm:prSet phldrT="[文字]" custT="1"/>
      <dgm:spPr>
        <a:solidFill>
          <a:schemeClr val="accent2"/>
        </a:solidFill>
      </dgm:spPr>
      <dgm:t>
        <a:bodyPr/>
        <a:lstStyle/>
        <a:p>
          <a:r>
            <a:rPr lang="zh-TW" altLang="en-US" sz="1700" b="1" dirty="0" smtClean="0">
              <a:latin typeface="標楷體" panose="03000509000000000000" pitchFamily="65" charset="-120"/>
              <a:ea typeface="標楷體" panose="03000509000000000000" pitchFamily="65" charset="-120"/>
            </a:rPr>
            <a:t>居家醫療</a:t>
          </a:r>
          <a:endParaRPr lang="zh-TW" altLang="en-US" sz="1700" b="1" dirty="0">
            <a:latin typeface="標楷體" panose="03000509000000000000" pitchFamily="65" charset="-120"/>
            <a:ea typeface="標楷體" panose="03000509000000000000" pitchFamily="65" charset="-120"/>
          </a:endParaRPr>
        </a:p>
      </dgm:t>
    </dgm:pt>
    <dgm:pt modelId="{FD573A48-2B7A-48A2-AF54-A81689C3213F}" type="sibTrans" cxnId="{B842E571-60FD-4EC7-AFF0-E084539718BE}">
      <dgm:prSet/>
      <dgm:spPr/>
      <dgm:t>
        <a:bodyPr/>
        <a:lstStyle/>
        <a:p>
          <a:endParaRPr lang="zh-TW" altLang="en-US" b="1"/>
        </a:p>
      </dgm:t>
    </dgm:pt>
    <dgm:pt modelId="{2672F7E4-A77D-4FBC-9F08-82208D8B5542}" type="parTrans" cxnId="{B842E571-60FD-4EC7-AFF0-E084539718BE}">
      <dgm:prSet/>
      <dgm:spPr/>
      <dgm:t>
        <a:bodyPr/>
        <a:lstStyle/>
        <a:p>
          <a:endParaRPr lang="zh-TW" altLang="en-US" b="1"/>
        </a:p>
      </dgm:t>
    </dgm:pt>
    <dgm:pt modelId="{D98CFA81-3C99-4A54-9635-EF8F444842E0}" type="pres">
      <dgm:prSet presAssocID="{2BBF6343-EE90-4BC8-8FBF-1FA3002DF89C}" presName="composite" presStyleCnt="0">
        <dgm:presLayoutVars>
          <dgm:chMax val="5"/>
          <dgm:dir/>
          <dgm:animLvl val="ctr"/>
          <dgm:resizeHandles val="exact"/>
        </dgm:presLayoutVars>
      </dgm:prSet>
      <dgm:spPr/>
      <dgm:t>
        <a:bodyPr/>
        <a:lstStyle/>
        <a:p>
          <a:endParaRPr lang="zh-TW" altLang="en-US"/>
        </a:p>
      </dgm:t>
    </dgm:pt>
    <dgm:pt modelId="{B1498F88-95D4-46F5-A572-B31916067479}" type="pres">
      <dgm:prSet presAssocID="{2BBF6343-EE90-4BC8-8FBF-1FA3002DF89C}" presName="cycle" presStyleCnt="0"/>
      <dgm:spPr/>
    </dgm:pt>
    <dgm:pt modelId="{D1BE0707-E9DC-437A-884B-96718043942D}" type="pres">
      <dgm:prSet presAssocID="{2BBF6343-EE90-4BC8-8FBF-1FA3002DF89C}" presName="centerShape" presStyleCnt="0"/>
      <dgm:spPr/>
    </dgm:pt>
    <dgm:pt modelId="{CCB724CA-52E8-4BF4-8AC4-A626886344EA}" type="pres">
      <dgm:prSet presAssocID="{2BBF6343-EE90-4BC8-8FBF-1FA3002DF89C}" presName="connSite" presStyleLbl="node1" presStyleIdx="0" presStyleCnt="4"/>
      <dgm:spPr/>
    </dgm:pt>
    <dgm:pt modelId="{34105B35-3297-4A20-AA68-3C877614B69F}" type="pres">
      <dgm:prSet presAssocID="{2BBF6343-EE90-4BC8-8FBF-1FA3002DF89C}" presName="visible" presStyleLbl="node1" presStyleIdx="0" presStyleCnt="4" custScaleX="73639" custScaleY="80632" custLinFactNeighborX="-3505" custLinFactNeighborY="-3101"/>
      <dgm:spPr>
        <a:solidFill>
          <a:srgbClr val="FFC000"/>
        </a:solidFill>
      </dgm:spPr>
      <dgm:t>
        <a:bodyPr/>
        <a:lstStyle/>
        <a:p>
          <a:endParaRPr lang="zh-TW" altLang="en-US"/>
        </a:p>
      </dgm:t>
    </dgm:pt>
    <dgm:pt modelId="{48D134CC-9653-49BD-90A9-BFAD7033E52E}" type="pres">
      <dgm:prSet presAssocID="{2672F7E4-A77D-4FBC-9F08-82208D8B5542}" presName="Name25" presStyleLbl="parChTrans1D1" presStyleIdx="0" presStyleCnt="3"/>
      <dgm:spPr/>
      <dgm:t>
        <a:bodyPr/>
        <a:lstStyle/>
        <a:p>
          <a:endParaRPr lang="zh-TW" altLang="en-US"/>
        </a:p>
      </dgm:t>
    </dgm:pt>
    <dgm:pt modelId="{FAE7F25E-A342-4F96-84D3-E8BD09AEF906}" type="pres">
      <dgm:prSet presAssocID="{C0C1C353-85B8-4E23-8E1C-934B99551F51}" presName="node" presStyleCnt="0"/>
      <dgm:spPr/>
    </dgm:pt>
    <dgm:pt modelId="{AE99CC48-4759-44FD-858B-65A5DE3C4B2F}" type="pres">
      <dgm:prSet presAssocID="{C0C1C353-85B8-4E23-8E1C-934B99551F51}" presName="parentNode" presStyleLbl="node1" presStyleIdx="1" presStyleCnt="4" custScaleX="117087" custScaleY="91799" custLinFactNeighborX="56466" custLinFactNeighborY="18959">
        <dgm:presLayoutVars>
          <dgm:chMax val="1"/>
          <dgm:bulletEnabled val="1"/>
        </dgm:presLayoutVars>
      </dgm:prSet>
      <dgm:spPr>
        <a:prstGeom prst="roundRect">
          <a:avLst/>
        </a:prstGeom>
      </dgm:spPr>
      <dgm:t>
        <a:bodyPr/>
        <a:lstStyle/>
        <a:p>
          <a:endParaRPr lang="zh-TW" altLang="en-US"/>
        </a:p>
      </dgm:t>
    </dgm:pt>
    <dgm:pt modelId="{DCE48BDC-854C-497E-8249-B3EAAC30E0BD}" type="pres">
      <dgm:prSet presAssocID="{C0C1C353-85B8-4E23-8E1C-934B99551F51}" presName="childNode" presStyleLbl="revTx" presStyleIdx="0" presStyleCnt="0">
        <dgm:presLayoutVars>
          <dgm:bulletEnabled val="1"/>
        </dgm:presLayoutVars>
      </dgm:prSet>
      <dgm:spPr/>
    </dgm:pt>
    <dgm:pt modelId="{67380AA6-C6CA-451A-9910-80668AC7CFB1}" type="pres">
      <dgm:prSet presAssocID="{264B347B-8312-4C62-AD3C-79961968B032}" presName="Name25" presStyleLbl="parChTrans1D1" presStyleIdx="1" presStyleCnt="3"/>
      <dgm:spPr/>
      <dgm:t>
        <a:bodyPr/>
        <a:lstStyle/>
        <a:p>
          <a:endParaRPr lang="zh-TW" altLang="en-US"/>
        </a:p>
      </dgm:t>
    </dgm:pt>
    <dgm:pt modelId="{72791EFF-C7D8-4DCB-8ACD-70A3C510B676}" type="pres">
      <dgm:prSet presAssocID="{AE5DDB19-7AF4-48F8-B1B4-62B30D445E04}" presName="node" presStyleCnt="0"/>
      <dgm:spPr/>
    </dgm:pt>
    <dgm:pt modelId="{13D75FF2-C1A6-4343-A12D-C18374F70F62}" type="pres">
      <dgm:prSet presAssocID="{AE5DDB19-7AF4-48F8-B1B4-62B30D445E04}" presName="parentNode" presStyleLbl="node1" presStyleIdx="2" presStyleCnt="4" custScaleX="117088" custScaleY="91798" custLinFactNeighborX="23424" custLinFactNeighborY="-363">
        <dgm:presLayoutVars>
          <dgm:chMax val="1"/>
          <dgm:bulletEnabled val="1"/>
        </dgm:presLayoutVars>
      </dgm:prSet>
      <dgm:spPr>
        <a:prstGeom prst="roundRect">
          <a:avLst/>
        </a:prstGeom>
      </dgm:spPr>
      <dgm:t>
        <a:bodyPr/>
        <a:lstStyle/>
        <a:p>
          <a:endParaRPr lang="zh-TW" altLang="en-US"/>
        </a:p>
      </dgm:t>
    </dgm:pt>
    <dgm:pt modelId="{984B787A-FD68-4003-B32E-D03A8DEECF9B}" type="pres">
      <dgm:prSet presAssocID="{AE5DDB19-7AF4-48F8-B1B4-62B30D445E04}" presName="childNode" presStyleLbl="revTx" presStyleIdx="0" presStyleCnt="0">
        <dgm:presLayoutVars>
          <dgm:bulletEnabled val="1"/>
        </dgm:presLayoutVars>
      </dgm:prSet>
      <dgm:spPr/>
      <dgm:t>
        <a:bodyPr/>
        <a:lstStyle/>
        <a:p>
          <a:endParaRPr lang="zh-TW" altLang="en-US"/>
        </a:p>
      </dgm:t>
    </dgm:pt>
    <dgm:pt modelId="{0E89CD21-8D8E-4C14-B508-F65F26624786}" type="pres">
      <dgm:prSet presAssocID="{0B534A43-CA1C-4808-83C3-9E803574DC85}" presName="Name25" presStyleLbl="parChTrans1D1" presStyleIdx="2" presStyleCnt="3"/>
      <dgm:spPr/>
      <dgm:t>
        <a:bodyPr/>
        <a:lstStyle/>
        <a:p>
          <a:endParaRPr lang="zh-TW" altLang="en-US"/>
        </a:p>
      </dgm:t>
    </dgm:pt>
    <dgm:pt modelId="{0CCA4216-7A13-4543-8B1C-5DFE755D29A6}" type="pres">
      <dgm:prSet presAssocID="{EF94D990-A113-4FBD-973D-5815F09FF685}" presName="node" presStyleCnt="0"/>
      <dgm:spPr/>
    </dgm:pt>
    <dgm:pt modelId="{26A79C96-E8A6-4277-B9E0-CFEDF8D6D02B}" type="pres">
      <dgm:prSet presAssocID="{EF94D990-A113-4FBD-973D-5815F09FF685}" presName="parentNode" presStyleLbl="node1" presStyleIdx="3" presStyleCnt="4" custScaleX="117088" custScaleY="87868" custLinFactNeighborX="56466" custLinFactNeighborY="-18340">
        <dgm:presLayoutVars>
          <dgm:chMax val="1"/>
          <dgm:bulletEnabled val="1"/>
        </dgm:presLayoutVars>
      </dgm:prSet>
      <dgm:spPr>
        <a:prstGeom prst="roundRect">
          <a:avLst/>
        </a:prstGeom>
      </dgm:spPr>
      <dgm:t>
        <a:bodyPr/>
        <a:lstStyle/>
        <a:p>
          <a:endParaRPr lang="zh-TW" altLang="en-US"/>
        </a:p>
      </dgm:t>
    </dgm:pt>
    <dgm:pt modelId="{DEA9134C-883E-4EFD-BA50-81D2C05F5865}" type="pres">
      <dgm:prSet presAssocID="{EF94D990-A113-4FBD-973D-5815F09FF685}" presName="childNode" presStyleLbl="revTx" presStyleIdx="0" presStyleCnt="0">
        <dgm:presLayoutVars>
          <dgm:bulletEnabled val="1"/>
        </dgm:presLayoutVars>
      </dgm:prSet>
      <dgm:spPr/>
    </dgm:pt>
  </dgm:ptLst>
  <dgm:cxnLst>
    <dgm:cxn modelId="{486BBF3E-E805-42CD-ACA4-1A05C694C224}" type="presOf" srcId="{264B347B-8312-4C62-AD3C-79961968B032}" destId="{67380AA6-C6CA-451A-9910-80668AC7CFB1}" srcOrd="0" destOrd="0" presId="urn:microsoft.com/office/officeart/2005/8/layout/radial2"/>
    <dgm:cxn modelId="{D096E165-7F02-419C-A962-236120836324}" type="presOf" srcId="{2672F7E4-A77D-4FBC-9F08-82208D8B5542}" destId="{48D134CC-9653-49BD-90A9-BFAD7033E52E}" srcOrd="0" destOrd="0" presId="urn:microsoft.com/office/officeart/2005/8/layout/radial2"/>
    <dgm:cxn modelId="{F3D3B061-B16C-4DFA-BDFE-65CD12AEE749}" srcId="{2BBF6343-EE90-4BC8-8FBF-1FA3002DF89C}" destId="{EF94D990-A113-4FBD-973D-5815F09FF685}" srcOrd="2" destOrd="0" parTransId="{0B534A43-CA1C-4808-83C3-9E803574DC85}" sibTransId="{A695083A-7D71-4285-BC5E-378688C78BD0}"/>
    <dgm:cxn modelId="{B4365D37-1E1D-494E-A896-9F07022AF030}" type="presOf" srcId="{C0C1C353-85B8-4E23-8E1C-934B99551F51}" destId="{AE99CC48-4759-44FD-858B-65A5DE3C4B2F}" srcOrd="0" destOrd="0" presId="urn:microsoft.com/office/officeart/2005/8/layout/radial2"/>
    <dgm:cxn modelId="{E142B7FE-5EAA-4A44-B1FD-E2075C467226}" type="presOf" srcId="{AE5DDB19-7AF4-48F8-B1B4-62B30D445E04}" destId="{13D75FF2-C1A6-4343-A12D-C18374F70F62}" srcOrd="0" destOrd="0" presId="urn:microsoft.com/office/officeart/2005/8/layout/radial2"/>
    <dgm:cxn modelId="{75D76BEA-AF7A-4EE5-A9C0-230191667EE2}" type="presOf" srcId="{0B534A43-CA1C-4808-83C3-9E803574DC85}" destId="{0E89CD21-8D8E-4C14-B508-F65F26624786}" srcOrd="0" destOrd="0" presId="urn:microsoft.com/office/officeart/2005/8/layout/radial2"/>
    <dgm:cxn modelId="{B0683F75-7368-4D90-98CA-EABA0D2037AE}" srcId="{2BBF6343-EE90-4BC8-8FBF-1FA3002DF89C}" destId="{AE5DDB19-7AF4-48F8-B1B4-62B30D445E04}" srcOrd="1" destOrd="0" parTransId="{264B347B-8312-4C62-AD3C-79961968B032}" sibTransId="{531066F5-F272-4490-A6D0-9133C348750A}"/>
    <dgm:cxn modelId="{5F2E99E4-6CB7-4064-8312-648EEE50CDC7}" type="presOf" srcId="{2BBF6343-EE90-4BC8-8FBF-1FA3002DF89C}" destId="{D98CFA81-3C99-4A54-9635-EF8F444842E0}" srcOrd="0" destOrd="0" presId="urn:microsoft.com/office/officeart/2005/8/layout/radial2"/>
    <dgm:cxn modelId="{B842E571-60FD-4EC7-AFF0-E084539718BE}" srcId="{2BBF6343-EE90-4BC8-8FBF-1FA3002DF89C}" destId="{C0C1C353-85B8-4E23-8E1C-934B99551F51}" srcOrd="0" destOrd="0" parTransId="{2672F7E4-A77D-4FBC-9F08-82208D8B5542}" sibTransId="{FD573A48-2B7A-48A2-AF54-A81689C3213F}"/>
    <dgm:cxn modelId="{2B6803E6-E137-4558-80C2-BF790E008CB5}" type="presOf" srcId="{EF94D990-A113-4FBD-973D-5815F09FF685}" destId="{26A79C96-E8A6-4277-B9E0-CFEDF8D6D02B}" srcOrd="0" destOrd="0" presId="urn:microsoft.com/office/officeart/2005/8/layout/radial2"/>
    <dgm:cxn modelId="{A888D1DC-EFDF-431C-8177-40FEDE65A539}" type="presParOf" srcId="{D98CFA81-3C99-4A54-9635-EF8F444842E0}" destId="{B1498F88-95D4-46F5-A572-B31916067479}" srcOrd="0" destOrd="0" presId="urn:microsoft.com/office/officeart/2005/8/layout/radial2"/>
    <dgm:cxn modelId="{CF6F2794-C570-41C6-9032-94CEA2B651AC}" type="presParOf" srcId="{B1498F88-95D4-46F5-A572-B31916067479}" destId="{D1BE0707-E9DC-437A-884B-96718043942D}" srcOrd="0" destOrd="0" presId="urn:microsoft.com/office/officeart/2005/8/layout/radial2"/>
    <dgm:cxn modelId="{351C17F9-7074-4F10-8854-67D415D6608D}" type="presParOf" srcId="{D1BE0707-E9DC-437A-884B-96718043942D}" destId="{CCB724CA-52E8-4BF4-8AC4-A626886344EA}" srcOrd="0" destOrd="0" presId="urn:microsoft.com/office/officeart/2005/8/layout/radial2"/>
    <dgm:cxn modelId="{99E1B9AD-76C6-4A55-A4D1-170F360CDA12}" type="presParOf" srcId="{D1BE0707-E9DC-437A-884B-96718043942D}" destId="{34105B35-3297-4A20-AA68-3C877614B69F}" srcOrd="1" destOrd="0" presId="urn:microsoft.com/office/officeart/2005/8/layout/radial2"/>
    <dgm:cxn modelId="{DE959B5F-AB69-406B-B392-2A352EA22994}" type="presParOf" srcId="{B1498F88-95D4-46F5-A572-B31916067479}" destId="{48D134CC-9653-49BD-90A9-BFAD7033E52E}" srcOrd="1" destOrd="0" presId="urn:microsoft.com/office/officeart/2005/8/layout/radial2"/>
    <dgm:cxn modelId="{381A96B0-B032-4ED9-9F5C-19A23BF08F2B}" type="presParOf" srcId="{B1498F88-95D4-46F5-A572-B31916067479}" destId="{FAE7F25E-A342-4F96-84D3-E8BD09AEF906}" srcOrd="2" destOrd="0" presId="urn:microsoft.com/office/officeart/2005/8/layout/radial2"/>
    <dgm:cxn modelId="{634680E8-C37C-4F64-BD4E-18E26772F3B7}" type="presParOf" srcId="{FAE7F25E-A342-4F96-84D3-E8BD09AEF906}" destId="{AE99CC48-4759-44FD-858B-65A5DE3C4B2F}" srcOrd="0" destOrd="0" presId="urn:microsoft.com/office/officeart/2005/8/layout/radial2"/>
    <dgm:cxn modelId="{D8BB86FE-43A3-4054-88F7-EBCCB34CBA25}" type="presParOf" srcId="{FAE7F25E-A342-4F96-84D3-E8BD09AEF906}" destId="{DCE48BDC-854C-497E-8249-B3EAAC30E0BD}" srcOrd="1" destOrd="0" presId="urn:microsoft.com/office/officeart/2005/8/layout/radial2"/>
    <dgm:cxn modelId="{9BA71788-13A6-4CBB-9052-F90DDF7E5214}" type="presParOf" srcId="{B1498F88-95D4-46F5-A572-B31916067479}" destId="{67380AA6-C6CA-451A-9910-80668AC7CFB1}" srcOrd="3" destOrd="0" presId="urn:microsoft.com/office/officeart/2005/8/layout/radial2"/>
    <dgm:cxn modelId="{6B096E97-405C-4582-8D96-1C1D18D7892E}" type="presParOf" srcId="{B1498F88-95D4-46F5-A572-B31916067479}" destId="{72791EFF-C7D8-4DCB-8ACD-70A3C510B676}" srcOrd="4" destOrd="0" presId="urn:microsoft.com/office/officeart/2005/8/layout/radial2"/>
    <dgm:cxn modelId="{DC7244AA-E2ED-4D5E-B76D-8F3AE26958DA}" type="presParOf" srcId="{72791EFF-C7D8-4DCB-8ACD-70A3C510B676}" destId="{13D75FF2-C1A6-4343-A12D-C18374F70F62}" srcOrd="0" destOrd="0" presId="urn:microsoft.com/office/officeart/2005/8/layout/radial2"/>
    <dgm:cxn modelId="{084EF2FE-A011-4D0B-8ECF-92C5F9608C96}" type="presParOf" srcId="{72791EFF-C7D8-4DCB-8ACD-70A3C510B676}" destId="{984B787A-FD68-4003-B32E-D03A8DEECF9B}" srcOrd="1" destOrd="0" presId="urn:microsoft.com/office/officeart/2005/8/layout/radial2"/>
    <dgm:cxn modelId="{FFB460ED-C7A7-4ED7-8242-23BB761C2442}" type="presParOf" srcId="{B1498F88-95D4-46F5-A572-B31916067479}" destId="{0E89CD21-8D8E-4C14-B508-F65F26624786}" srcOrd="5" destOrd="0" presId="urn:microsoft.com/office/officeart/2005/8/layout/radial2"/>
    <dgm:cxn modelId="{32AA065C-2F33-4AB4-A5BD-7B2B186F41C3}" type="presParOf" srcId="{B1498F88-95D4-46F5-A572-B31916067479}" destId="{0CCA4216-7A13-4543-8B1C-5DFE755D29A6}" srcOrd="6" destOrd="0" presId="urn:microsoft.com/office/officeart/2005/8/layout/radial2"/>
    <dgm:cxn modelId="{FC7106FF-AA17-48EB-90BA-FBAEEBEDC57A}" type="presParOf" srcId="{0CCA4216-7A13-4543-8B1C-5DFE755D29A6}" destId="{26A79C96-E8A6-4277-B9E0-CFEDF8D6D02B}" srcOrd="0" destOrd="0" presId="urn:microsoft.com/office/officeart/2005/8/layout/radial2"/>
    <dgm:cxn modelId="{F2A129DB-CFEC-4303-AB89-EA04ADBDC26E}" type="presParOf" srcId="{0CCA4216-7A13-4543-8B1C-5DFE755D29A6}" destId="{DEA9134C-883E-4EFD-BA50-81D2C05F5865}"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07D2199-E0F1-4EF8-B265-49B1E4B46D00}" type="doc">
      <dgm:prSet loTypeId="urn:microsoft.com/office/officeart/2005/8/layout/hList1" loCatId="list" qsTypeId="urn:microsoft.com/office/officeart/2005/8/quickstyle/simple1#3" qsCatId="simple" csTypeId="urn:microsoft.com/office/officeart/2005/8/colors/accent5_2" csCatId="accent5" phldr="1"/>
      <dgm:spPr/>
      <dgm:t>
        <a:bodyPr/>
        <a:lstStyle/>
        <a:p>
          <a:endParaRPr lang="zh-TW" altLang="en-US"/>
        </a:p>
      </dgm:t>
    </dgm:pt>
    <dgm:pt modelId="{D4BCFBF9-3224-4434-90FB-01EACBACAA1C}">
      <dgm:prSet phldrT="[文字]"/>
      <dgm:spPr/>
      <dgm:t>
        <a:bodyPr/>
        <a:lstStyle/>
        <a:p>
          <a:r>
            <a:rPr lang="zh-TW" altLang="en-US" b="1" dirty="0" smtClean="0">
              <a:latin typeface="標楷體" panose="03000509000000000000" pitchFamily="65" charset="-120"/>
              <a:ea typeface="標楷體" panose="03000509000000000000" pitchFamily="65" charset="-120"/>
            </a:rPr>
            <a:t>居家醫療試辦計畫</a:t>
          </a:r>
          <a:endParaRPr lang="zh-TW" altLang="en-US" b="1" dirty="0">
            <a:latin typeface="標楷體" panose="03000509000000000000" pitchFamily="65" charset="-120"/>
            <a:ea typeface="標楷體" panose="03000509000000000000" pitchFamily="65" charset="-120"/>
          </a:endParaRPr>
        </a:p>
      </dgm:t>
    </dgm:pt>
    <dgm:pt modelId="{A927FFF2-D5EB-46C6-9B67-3B38D26EBDE7}" type="parTrans" cxnId="{C2E7001A-0808-4068-B313-D82957FDDF22}">
      <dgm:prSet/>
      <dgm:spPr/>
      <dgm:t>
        <a:bodyPr/>
        <a:lstStyle/>
        <a:p>
          <a:endParaRPr lang="zh-TW" altLang="en-US" b="1">
            <a:latin typeface="微軟正黑體" pitchFamily="34" charset="-120"/>
            <a:ea typeface="微軟正黑體" pitchFamily="34" charset="-120"/>
          </a:endParaRPr>
        </a:p>
      </dgm:t>
    </dgm:pt>
    <dgm:pt modelId="{459F48FA-E2F1-4985-ADEF-C99B052C4217}" type="sibTrans" cxnId="{C2E7001A-0808-4068-B313-D82957FDDF22}">
      <dgm:prSet/>
      <dgm:spPr/>
      <dgm:t>
        <a:bodyPr/>
        <a:lstStyle/>
        <a:p>
          <a:endParaRPr lang="zh-TW" altLang="en-US" b="1">
            <a:latin typeface="微軟正黑體" pitchFamily="34" charset="-120"/>
            <a:ea typeface="微軟正黑體" pitchFamily="34" charset="-120"/>
          </a:endParaRPr>
        </a:p>
      </dgm:t>
    </dgm:pt>
    <dgm:pt modelId="{DB6E61EA-2D9B-48B9-9FFF-7B8994087C99}">
      <dgm:prSet phldrT="[文字]" custT="1"/>
      <dgm:spPr/>
      <dgm:t>
        <a:bodyPr/>
        <a:lstStyle/>
        <a:p>
          <a:pPr>
            <a:lnSpc>
              <a:spcPts val="2200"/>
            </a:lnSpc>
            <a:spcBef>
              <a:spcPts val="600"/>
            </a:spcBef>
          </a:pPr>
          <a:r>
            <a:rPr lang="zh-TW" altLang="en-US" sz="1200" b="1" i="0" u="none" dirty="0" smtClean="0">
              <a:latin typeface="標楷體" panose="03000509000000000000" pitchFamily="65" charset="-120"/>
              <a:ea typeface="標楷體" panose="03000509000000000000" pitchFamily="65" charset="-120"/>
            </a:rPr>
            <a:t>醫師訪視費</a:t>
          </a:r>
          <a:r>
            <a:rPr lang="en-US" altLang="zh-TW" sz="1200" b="1" i="0" u="none" dirty="0" smtClean="0">
              <a:latin typeface="標楷體" panose="03000509000000000000" pitchFamily="65" charset="-120"/>
              <a:ea typeface="標楷體" panose="03000509000000000000" pitchFamily="65" charset="-120"/>
            </a:rPr>
            <a:t>(</a:t>
          </a:r>
          <a:r>
            <a:rPr lang="zh-TW" altLang="en-US" sz="1200" b="1" i="0" u="none" dirty="0" smtClean="0">
              <a:latin typeface="標楷體" panose="03000509000000000000" pitchFamily="65" charset="-120"/>
              <a:ea typeface="標楷體" panose="03000509000000000000" pitchFamily="65" charset="-120"/>
            </a:rPr>
            <a:t>不含診 察費</a:t>
          </a:r>
          <a:r>
            <a:rPr lang="en-US" altLang="zh-TW" sz="1200" b="0" i="0" u="none" dirty="0" smtClean="0">
              <a:latin typeface="標楷體" panose="03000509000000000000" pitchFamily="65" charset="-120"/>
              <a:ea typeface="標楷體" panose="03000509000000000000" pitchFamily="65" charset="-120"/>
            </a:rPr>
            <a:t>)-</a:t>
          </a:r>
          <a:r>
            <a:rPr lang="zh-TW" altLang="en-US" sz="1200" b="0" i="0" u="none" dirty="0" smtClean="0">
              <a:latin typeface="標楷體" panose="03000509000000000000" pitchFamily="65" charset="-120"/>
              <a:ea typeface="標楷體" panose="03000509000000000000" pitchFamily="65" charset="-120"/>
            </a:rPr>
            <a:t>論次</a:t>
          </a:r>
          <a:endParaRPr lang="zh-TW" altLang="en-US" sz="1200" b="0" dirty="0">
            <a:latin typeface="標楷體" panose="03000509000000000000" pitchFamily="65" charset="-120"/>
            <a:ea typeface="標楷體" panose="03000509000000000000" pitchFamily="65" charset="-120"/>
          </a:endParaRPr>
        </a:p>
      </dgm:t>
    </dgm:pt>
    <dgm:pt modelId="{5B9622B1-0422-4704-9B65-D83E9CB80C31}" type="parTrans" cxnId="{A3B2A946-55A0-4799-8D64-9E1ED40C7717}">
      <dgm:prSet/>
      <dgm:spPr/>
      <dgm:t>
        <a:bodyPr/>
        <a:lstStyle/>
        <a:p>
          <a:endParaRPr lang="zh-TW" altLang="en-US" b="1">
            <a:latin typeface="微軟正黑體" pitchFamily="34" charset="-120"/>
            <a:ea typeface="微軟正黑體" pitchFamily="34" charset="-120"/>
          </a:endParaRPr>
        </a:p>
      </dgm:t>
    </dgm:pt>
    <dgm:pt modelId="{06B6B788-146A-4246-9C05-6296D06EE13C}" type="sibTrans" cxnId="{A3B2A946-55A0-4799-8D64-9E1ED40C7717}">
      <dgm:prSet/>
      <dgm:spPr/>
      <dgm:t>
        <a:bodyPr/>
        <a:lstStyle/>
        <a:p>
          <a:endParaRPr lang="zh-TW" altLang="en-US" b="1">
            <a:latin typeface="微軟正黑體" pitchFamily="34" charset="-120"/>
            <a:ea typeface="微軟正黑體" pitchFamily="34" charset="-120"/>
          </a:endParaRPr>
        </a:p>
      </dgm:t>
    </dgm:pt>
    <dgm:pt modelId="{1FEFD4E8-E44C-41AA-8811-27A30190BE8B}">
      <dgm:prSet phldrT="[文字]"/>
      <dgm:spPr/>
      <dgm:t>
        <a:bodyPr/>
        <a:lstStyle/>
        <a:p>
          <a:r>
            <a:rPr lang="zh-TW" altLang="en-US" b="1" dirty="0" smtClean="0">
              <a:latin typeface="標楷體" panose="03000509000000000000" pitchFamily="65" charset="-120"/>
              <a:ea typeface="標楷體" panose="03000509000000000000" pitchFamily="65" charset="-120"/>
            </a:rPr>
            <a:t>一般居家照護</a:t>
          </a:r>
          <a:endParaRPr lang="zh-TW" altLang="en-US" b="1" dirty="0">
            <a:latin typeface="標楷體" panose="03000509000000000000" pitchFamily="65" charset="-120"/>
            <a:ea typeface="標楷體" panose="03000509000000000000" pitchFamily="65" charset="-120"/>
          </a:endParaRPr>
        </a:p>
      </dgm:t>
    </dgm:pt>
    <dgm:pt modelId="{4F9892C1-F960-4B50-9672-BB585B33634D}" type="parTrans" cxnId="{932659B8-C7AE-4E42-9A0F-D722A45D37D4}">
      <dgm:prSet/>
      <dgm:spPr/>
      <dgm:t>
        <a:bodyPr/>
        <a:lstStyle/>
        <a:p>
          <a:endParaRPr lang="zh-TW" altLang="en-US" b="1">
            <a:latin typeface="微軟正黑體" pitchFamily="34" charset="-120"/>
            <a:ea typeface="微軟正黑體" pitchFamily="34" charset="-120"/>
          </a:endParaRPr>
        </a:p>
      </dgm:t>
    </dgm:pt>
    <dgm:pt modelId="{B2E7A205-B13D-4500-9B84-00AA6F9D852C}" type="sibTrans" cxnId="{932659B8-C7AE-4E42-9A0F-D722A45D37D4}">
      <dgm:prSet/>
      <dgm:spPr/>
      <dgm:t>
        <a:bodyPr/>
        <a:lstStyle/>
        <a:p>
          <a:endParaRPr lang="zh-TW" altLang="en-US" b="1">
            <a:latin typeface="微軟正黑體" pitchFamily="34" charset="-120"/>
            <a:ea typeface="微軟正黑體" pitchFamily="34" charset="-120"/>
          </a:endParaRPr>
        </a:p>
      </dgm:t>
    </dgm:pt>
    <dgm:pt modelId="{93122577-4637-4ADC-BF40-638E1E68C4AC}">
      <dgm:prSet phldrT="[文字]"/>
      <dgm:spPr/>
      <dgm:t>
        <a:bodyPr/>
        <a:lstStyle/>
        <a:p>
          <a:pPr>
            <a:lnSpc>
              <a:spcPct val="150000"/>
            </a:lnSpc>
          </a:pPr>
          <a:r>
            <a:rPr lang="zh-TW" altLang="en-US" b="1" i="0" u="none" dirty="0" smtClean="0">
              <a:latin typeface="標楷體" panose="03000509000000000000" pitchFamily="65" charset="-120"/>
              <a:ea typeface="標楷體" panose="03000509000000000000" pitchFamily="65" charset="-120"/>
            </a:rPr>
            <a:t>醫師訪視費</a:t>
          </a:r>
          <a:r>
            <a:rPr lang="en-US" altLang="zh-TW" b="0" i="0" u="none" dirty="0" smtClean="0">
              <a:latin typeface="標楷體" panose="03000509000000000000" pitchFamily="65" charset="-120"/>
              <a:ea typeface="標楷體" panose="03000509000000000000" pitchFamily="65" charset="-120"/>
            </a:rPr>
            <a:t>-</a:t>
          </a:r>
          <a:r>
            <a:rPr lang="zh-TW" altLang="en-US" b="0" i="0" u="none" dirty="0" smtClean="0">
              <a:latin typeface="標楷體" panose="03000509000000000000" pitchFamily="65" charset="-120"/>
              <a:ea typeface="標楷體" panose="03000509000000000000" pitchFamily="65" charset="-120"/>
            </a:rPr>
            <a:t>論次</a:t>
          </a:r>
          <a:endParaRPr lang="zh-TW" altLang="en-US" b="0" dirty="0">
            <a:latin typeface="標楷體" panose="03000509000000000000" pitchFamily="65" charset="-120"/>
            <a:ea typeface="標楷體" panose="03000509000000000000" pitchFamily="65" charset="-120"/>
          </a:endParaRPr>
        </a:p>
      </dgm:t>
    </dgm:pt>
    <dgm:pt modelId="{F398DF98-8D15-40D7-BACB-E0FE52246E95}" type="parTrans" cxnId="{0DC280A5-8D31-44D5-BF6D-CC3AC8F341B0}">
      <dgm:prSet/>
      <dgm:spPr/>
      <dgm:t>
        <a:bodyPr/>
        <a:lstStyle/>
        <a:p>
          <a:endParaRPr lang="zh-TW" altLang="en-US" b="1">
            <a:latin typeface="微軟正黑體" pitchFamily="34" charset="-120"/>
            <a:ea typeface="微軟正黑體" pitchFamily="34" charset="-120"/>
          </a:endParaRPr>
        </a:p>
      </dgm:t>
    </dgm:pt>
    <dgm:pt modelId="{09C3BEF2-7543-4341-8B83-E55FE52A6773}" type="sibTrans" cxnId="{0DC280A5-8D31-44D5-BF6D-CC3AC8F341B0}">
      <dgm:prSet/>
      <dgm:spPr/>
      <dgm:t>
        <a:bodyPr/>
        <a:lstStyle/>
        <a:p>
          <a:endParaRPr lang="zh-TW" altLang="en-US" b="1">
            <a:latin typeface="微軟正黑體" pitchFamily="34" charset="-120"/>
            <a:ea typeface="微軟正黑體" pitchFamily="34" charset="-120"/>
          </a:endParaRPr>
        </a:p>
      </dgm:t>
    </dgm:pt>
    <dgm:pt modelId="{29B6F40F-05CB-4AB3-A93C-ABC067B150CE}">
      <dgm:prSet phldrT="[文字]"/>
      <dgm:spPr/>
      <dgm:t>
        <a:bodyPr/>
        <a:lstStyle/>
        <a:p>
          <a:r>
            <a:rPr lang="zh-TW" altLang="en-US" b="1" dirty="0" smtClean="0">
              <a:latin typeface="標楷體" panose="03000509000000000000" pitchFamily="65" charset="-120"/>
              <a:ea typeface="標楷體" panose="03000509000000000000" pitchFamily="65" charset="-120"/>
            </a:rPr>
            <a:t>呼吸器居家照護</a:t>
          </a:r>
          <a:endParaRPr lang="zh-TW" altLang="en-US" b="1" dirty="0">
            <a:latin typeface="標楷體" panose="03000509000000000000" pitchFamily="65" charset="-120"/>
            <a:ea typeface="標楷體" panose="03000509000000000000" pitchFamily="65" charset="-120"/>
          </a:endParaRPr>
        </a:p>
      </dgm:t>
    </dgm:pt>
    <dgm:pt modelId="{A5BE7A66-94CC-41CF-9321-9CB190045A73}" type="parTrans" cxnId="{3D3D4EC1-7E7C-4C68-85FE-16E234241980}">
      <dgm:prSet/>
      <dgm:spPr/>
      <dgm:t>
        <a:bodyPr/>
        <a:lstStyle/>
        <a:p>
          <a:endParaRPr lang="zh-TW" altLang="en-US" b="1">
            <a:latin typeface="微軟正黑體" pitchFamily="34" charset="-120"/>
            <a:ea typeface="微軟正黑體" pitchFamily="34" charset="-120"/>
          </a:endParaRPr>
        </a:p>
      </dgm:t>
    </dgm:pt>
    <dgm:pt modelId="{95CA36C9-DFBE-4881-86F5-FC099E5B492E}" type="sibTrans" cxnId="{3D3D4EC1-7E7C-4C68-85FE-16E234241980}">
      <dgm:prSet/>
      <dgm:spPr/>
      <dgm:t>
        <a:bodyPr/>
        <a:lstStyle/>
        <a:p>
          <a:endParaRPr lang="zh-TW" altLang="en-US" b="1">
            <a:latin typeface="微軟正黑體" pitchFamily="34" charset="-120"/>
            <a:ea typeface="微軟正黑體" pitchFamily="34" charset="-120"/>
          </a:endParaRPr>
        </a:p>
      </dgm:t>
    </dgm:pt>
    <dgm:pt modelId="{9757DA9C-33C7-4CBD-A83A-2B632B777DB9}">
      <dgm:prSet phldrT="[文字]"/>
      <dgm:spPr/>
      <dgm:t>
        <a:bodyPr/>
        <a:lstStyle/>
        <a:p>
          <a:pPr>
            <a:lnSpc>
              <a:spcPct val="150000"/>
            </a:lnSpc>
          </a:pPr>
          <a:r>
            <a:rPr lang="zh-TW" altLang="en-US" b="1" i="0" u="none" dirty="0" smtClean="0">
              <a:latin typeface="標楷體" panose="03000509000000000000" pitchFamily="65" charset="-120"/>
              <a:ea typeface="標楷體" panose="03000509000000000000" pitchFamily="65" charset="-120"/>
            </a:rPr>
            <a:t>居家照護</a:t>
          </a:r>
          <a:r>
            <a:rPr lang="en-US" altLang="zh-TW" b="1" i="0" u="none" dirty="0" smtClean="0">
              <a:latin typeface="標楷體" panose="03000509000000000000" pitchFamily="65" charset="-120"/>
              <a:ea typeface="標楷體" panose="03000509000000000000" pitchFamily="65" charset="-120"/>
            </a:rPr>
            <a:t>(</a:t>
          </a:r>
          <a:r>
            <a:rPr lang="zh-TW" altLang="en-US" b="1" i="0" u="none" dirty="0" smtClean="0">
              <a:latin typeface="標楷體" panose="03000509000000000000" pitchFamily="65" charset="-120"/>
              <a:ea typeface="標楷體" panose="03000509000000000000" pitchFamily="65" charset="-120"/>
            </a:rPr>
            <a:t>含檢驗費</a:t>
          </a:r>
          <a:r>
            <a:rPr lang="en-US" altLang="zh-TW" b="1" i="0" u="none" dirty="0" smtClean="0">
              <a:latin typeface="標楷體" panose="03000509000000000000" pitchFamily="65" charset="-120"/>
              <a:ea typeface="標楷體" panose="03000509000000000000" pitchFamily="65" charset="-120"/>
            </a:rPr>
            <a:t>)</a:t>
          </a:r>
          <a:r>
            <a:rPr lang="en-US" altLang="zh-TW" b="0" i="0" u="none" dirty="0" smtClean="0">
              <a:latin typeface="標楷體" panose="03000509000000000000" pitchFamily="65" charset="-120"/>
              <a:ea typeface="標楷體" panose="03000509000000000000" pitchFamily="65" charset="-120"/>
            </a:rPr>
            <a:t>-</a:t>
          </a:r>
          <a:r>
            <a:rPr lang="zh-TW" altLang="en-US" b="0" i="0" u="none" dirty="0" smtClean="0">
              <a:latin typeface="標楷體" panose="03000509000000000000" pitchFamily="65" charset="-120"/>
              <a:ea typeface="標楷體" panose="03000509000000000000" pitchFamily="65" charset="-120"/>
            </a:rPr>
            <a:t>論日</a:t>
          </a:r>
          <a:endParaRPr lang="zh-TW" altLang="en-US" b="0" dirty="0">
            <a:latin typeface="標楷體" panose="03000509000000000000" pitchFamily="65" charset="-120"/>
            <a:ea typeface="標楷體" panose="03000509000000000000" pitchFamily="65" charset="-120"/>
          </a:endParaRPr>
        </a:p>
      </dgm:t>
    </dgm:pt>
    <dgm:pt modelId="{502F2873-3027-413D-989B-154718A7D8AE}" type="parTrans" cxnId="{46990124-2307-4C08-934A-C6E27894849F}">
      <dgm:prSet/>
      <dgm:spPr/>
      <dgm:t>
        <a:bodyPr/>
        <a:lstStyle/>
        <a:p>
          <a:endParaRPr lang="zh-TW" altLang="en-US" b="1">
            <a:latin typeface="微軟正黑體" pitchFamily="34" charset="-120"/>
            <a:ea typeface="微軟正黑體" pitchFamily="34" charset="-120"/>
          </a:endParaRPr>
        </a:p>
      </dgm:t>
    </dgm:pt>
    <dgm:pt modelId="{DE35C0AD-D344-4F82-A236-7F651B3E4F58}" type="sibTrans" cxnId="{46990124-2307-4C08-934A-C6E27894849F}">
      <dgm:prSet/>
      <dgm:spPr/>
      <dgm:t>
        <a:bodyPr/>
        <a:lstStyle/>
        <a:p>
          <a:endParaRPr lang="zh-TW" altLang="en-US" b="1">
            <a:latin typeface="微軟正黑體" pitchFamily="34" charset="-120"/>
            <a:ea typeface="微軟正黑體" pitchFamily="34" charset="-120"/>
          </a:endParaRPr>
        </a:p>
      </dgm:t>
    </dgm:pt>
    <dgm:pt modelId="{7B12CF28-5014-4CC0-8259-EABE8A5114F0}">
      <dgm:prSet custT="1"/>
      <dgm:spPr/>
      <dgm:t>
        <a:bodyPr/>
        <a:lstStyle/>
        <a:p>
          <a:pPr>
            <a:lnSpc>
              <a:spcPts val="2200"/>
            </a:lnSpc>
            <a:spcBef>
              <a:spcPts val="600"/>
            </a:spcBef>
          </a:pPr>
          <a:r>
            <a:rPr lang="zh-TW" altLang="en-US" sz="1200" b="1" i="0" u="none" dirty="0" smtClean="0">
              <a:latin typeface="標楷體" panose="03000509000000000000" pitchFamily="65" charset="-120"/>
              <a:ea typeface="標楷體" panose="03000509000000000000" pitchFamily="65" charset="-120"/>
            </a:rPr>
            <a:t>診察費</a:t>
          </a:r>
          <a:r>
            <a:rPr lang="en-US" altLang="zh-TW" sz="1200" b="0" i="0" u="none" dirty="0" smtClean="0">
              <a:latin typeface="標楷體" panose="03000509000000000000" pitchFamily="65" charset="-120"/>
              <a:ea typeface="標楷體" panose="03000509000000000000" pitchFamily="65" charset="-120"/>
            </a:rPr>
            <a:t>-</a:t>
          </a:r>
          <a:r>
            <a:rPr lang="zh-TW" altLang="en-US" sz="1200" b="0" i="0" u="none" dirty="0" smtClean="0">
              <a:latin typeface="標楷體" panose="03000509000000000000" pitchFamily="65" charset="-120"/>
              <a:ea typeface="標楷體" panose="03000509000000000000" pitchFamily="65" charset="-120"/>
            </a:rPr>
            <a:t>核實</a:t>
          </a:r>
          <a:endParaRPr lang="zh-TW" altLang="en-US" sz="1200" b="0" dirty="0">
            <a:latin typeface="標楷體" panose="03000509000000000000" pitchFamily="65" charset="-120"/>
            <a:ea typeface="標楷體" panose="03000509000000000000" pitchFamily="65" charset="-120"/>
          </a:endParaRPr>
        </a:p>
      </dgm:t>
    </dgm:pt>
    <dgm:pt modelId="{C392B118-3CAD-4416-80D0-5F2E1ED585AA}" type="parTrans" cxnId="{31FE2A67-78C8-4900-83AC-D996522A6607}">
      <dgm:prSet/>
      <dgm:spPr/>
      <dgm:t>
        <a:bodyPr/>
        <a:lstStyle/>
        <a:p>
          <a:endParaRPr lang="zh-TW" altLang="en-US" b="1">
            <a:latin typeface="微軟正黑體" pitchFamily="34" charset="-120"/>
            <a:ea typeface="微軟正黑體" pitchFamily="34" charset="-120"/>
          </a:endParaRPr>
        </a:p>
      </dgm:t>
    </dgm:pt>
    <dgm:pt modelId="{F403AE68-C64F-4AD4-9C37-85AA00CCAACE}" type="sibTrans" cxnId="{31FE2A67-78C8-4900-83AC-D996522A6607}">
      <dgm:prSet/>
      <dgm:spPr/>
      <dgm:t>
        <a:bodyPr/>
        <a:lstStyle/>
        <a:p>
          <a:endParaRPr lang="zh-TW" altLang="en-US" b="1">
            <a:latin typeface="微軟正黑體" pitchFamily="34" charset="-120"/>
            <a:ea typeface="微軟正黑體" pitchFamily="34" charset="-120"/>
          </a:endParaRPr>
        </a:p>
      </dgm:t>
    </dgm:pt>
    <dgm:pt modelId="{FBF17ACA-EFED-4B7B-B433-699C7B62CCBC}">
      <dgm:prSet custT="1"/>
      <dgm:spPr/>
      <dgm:t>
        <a:bodyPr/>
        <a:lstStyle/>
        <a:p>
          <a:pPr>
            <a:lnSpc>
              <a:spcPts val="2200"/>
            </a:lnSpc>
            <a:spcBef>
              <a:spcPts val="600"/>
            </a:spcBef>
          </a:pPr>
          <a:r>
            <a:rPr lang="zh-TW" altLang="en-US" sz="1200" b="1" i="0" u="none" dirty="0" smtClean="0">
              <a:latin typeface="標楷體" panose="03000509000000000000" pitchFamily="65" charset="-120"/>
              <a:ea typeface="標楷體" panose="03000509000000000000" pitchFamily="65" charset="-120"/>
            </a:rPr>
            <a:t>藥費、藥服費</a:t>
          </a:r>
          <a:r>
            <a:rPr lang="en-US" altLang="zh-TW" sz="1200" b="0" i="0" u="none" dirty="0" smtClean="0">
              <a:latin typeface="標楷體" panose="03000509000000000000" pitchFamily="65" charset="-120"/>
              <a:ea typeface="標楷體" panose="03000509000000000000" pitchFamily="65" charset="-120"/>
            </a:rPr>
            <a:t>-</a:t>
          </a:r>
          <a:r>
            <a:rPr lang="zh-TW" altLang="en-US" sz="1200" b="0" i="0" u="none" dirty="0" smtClean="0">
              <a:latin typeface="標楷體" panose="03000509000000000000" pitchFamily="65" charset="-120"/>
              <a:ea typeface="標楷體" panose="03000509000000000000" pitchFamily="65" charset="-120"/>
            </a:rPr>
            <a:t>核實</a:t>
          </a:r>
          <a:endParaRPr lang="zh-TW" altLang="en-US" sz="1200" b="0" dirty="0">
            <a:latin typeface="標楷體" panose="03000509000000000000" pitchFamily="65" charset="-120"/>
            <a:ea typeface="標楷體" panose="03000509000000000000" pitchFamily="65" charset="-120"/>
          </a:endParaRPr>
        </a:p>
      </dgm:t>
    </dgm:pt>
    <dgm:pt modelId="{76662A5F-DDC3-43FD-8116-0254EADA292F}" type="parTrans" cxnId="{C9CEC472-C45D-48B5-9188-2568B743C1BA}">
      <dgm:prSet/>
      <dgm:spPr/>
      <dgm:t>
        <a:bodyPr/>
        <a:lstStyle/>
        <a:p>
          <a:endParaRPr lang="zh-TW" altLang="en-US" b="1">
            <a:latin typeface="微軟正黑體" pitchFamily="34" charset="-120"/>
            <a:ea typeface="微軟正黑體" pitchFamily="34" charset="-120"/>
          </a:endParaRPr>
        </a:p>
      </dgm:t>
    </dgm:pt>
    <dgm:pt modelId="{D80A7CF2-ACBF-44C6-BBB6-A0E695D71C48}" type="sibTrans" cxnId="{C9CEC472-C45D-48B5-9188-2568B743C1BA}">
      <dgm:prSet/>
      <dgm:spPr/>
      <dgm:t>
        <a:bodyPr/>
        <a:lstStyle/>
        <a:p>
          <a:endParaRPr lang="zh-TW" altLang="en-US" b="1">
            <a:latin typeface="微軟正黑體" pitchFamily="34" charset="-120"/>
            <a:ea typeface="微軟正黑體" pitchFamily="34" charset="-120"/>
          </a:endParaRPr>
        </a:p>
      </dgm:t>
    </dgm:pt>
    <dgm:pt modelId="{A9F84F4F-0182-4CCA-BB60-277E391A7BC4}">
      <dgm:prSet custT="1"/>
      <dgm:spPr/>
      <dgm:t>
        <a:bodyPr/>
        <a:lstStyle/>
        <a:p>
          <a:pPr>
            <a:lnSpc>
              <a:spcPts val="2200"/>
            </a:lnSpc>
            <a:spcBef>
              <a:spcPts val="600"/>
            </a:spcBef>
          </a:pPr>
          <a:r>
            <a:rPr lang="zh-TW" altLang="en-US" sz="1200" b="1" i="0" u="none" dirty="0" smtClean="0">
              <a:latin typeface="標楷體" panose="03000509000000000000" pitchFamily="65" charset="-120"/>
              <a:ea typeface="標楷體" panose="03000509000000000000" pitchFamily="65" charset="-120"/>
            </a:rPr>
            <a:t>檢驗</a:t>
          </a:r>
          <a:r>
            <a:rPr lang="en-US" altLang="zh-TW" sz="1200" b="1" i="0" u="none" dirty="0" smtClean="0">
              <a:latin typeface="標楷體" panose="03000509000000000000" pitchFamily="65" charset="-120"/>
              <a:ea typeface="標楷體" panose="03000509000000000000" pitchFamily="65" charset="-120"/>
            </a:rPr>
            <a:t>(</a:t>
          </a:r>
          <a:r>
            <a:rPr lang="zh-TW" altLang="en-US" sz="1200" b="1" i="0" u="none" dirty="0" smtClean="0">
              <a:latin typeface="標楷體" panose="03000509000000000000" pitchFamily="65" charset="-120"/>
              <a:ea typeface="標楷體" panose="03000509000000000000" pitchFamily="65" charset="-120"/>
            </a:rPr>
            <a:t>查</a:t>
          </a:r>
          <a:r>
            <a:rPr lang="en-US" altLang="zh-TW" sz="1200" b="1" i="0" u="none" dirty="0" smtClean="0">
              <a:latin typeface="標楷體" panose="03000509000000000000" pitchFamily="65" charset="-120"/>
              <a:ea typeface="標楷體" panose="03000509000000000000" pitchFamily="65" charset="-120"/>
            </a:rPr>
            <a:t>)</a:t>
          </a:r>
          <a:r>
            <a:rPr lang="zh-TW" altLang="en-US" sz="1200" b="1" i="0" u="none" dirty="0" smtClean="0">
              <a:latin typeface="標楷體" panose="03000509000000000000" pitchFamily="65" charset="-120"/>
              <a:ea typeface="標楷體" panose="03000509000000000000" pitchFamily="65" charset="-120"/>
            </a:rPr>
            <a:t>費</a:t>
          </a:r>
          <a:r>
            <a:rPr lang="en-US" altLang="zh-TW" sz="1200" b="0" i="0" u="none" dirty="0" smtClean="0">
              <a:latin typeface="標楷體" panose="03000509000000000000" pitchFamily="65" charset="-120"/>
              <a:ea typeface="標楷體" panose="03000509000000000000" pitchFamily="65" charset="-120"/>
            </a:rPr>
            <a:t>-</a:t>
          </a:r>
          <a:r>
            <a:rPr lang="zh-TW" altLang="en-US" sz="1200" b="0" i="0" u="none" dirty="0" smtClean="0">
              <a:latin typeface="標楷體" panose="03000509000000000000" pitchFamily="65" charset="-120"/>
              <a:ea typeface="標楷體" panose="03000509000000000000" pitchFamily="65" charset="-120"/>
            </a:rPr>
            <a:t>核實</a:t>
          </a:r>
          <a:endParaRPr lang="zh-TW" altLang="en-US" sz="1200" b="0" dirty="0">
            <a:latin typeface="標楷體" panose="03000509000000000000" pitchFamily="65" charset="-120"/>
            <a:ea typeface="標楷體" panose="03000509000000000000" pitchFamily="65" charset="-120"/>
          </a:endParaRPr>
        </a:p>
      </dgm:t>
    </dgm:pt>
    <dgm:pt modelId="{7532E509-5752-4B89-B6AC-C63F829BE846}" type="parTrans" cxnId="{AD552141-50EC-4BD9-BC1A-456304DD220C}">
      <dgm:prSet/>
      <dgm:spPr/>
      <dgm:t>
        <a:bodyPr/>
        <a:lstStyle/>
        <a:p>
          <a:endParaRPr lang="zh-TW" altLang="en-US" b="1">
            <a:latin typeface="微軟正黑體" pitchFamily="34" charset="-120"/>
            <a:ea typeface="微軟正黑體" pitchFamily="34" charset="-120"/>
          </a:endParaRPr>
        </a:p>
      </dgm:t>
    </dgm:pt>
    <dgm:pt modelId="{1D74A88A-F7F0-496C-A462-67A70CDA3051}" type="sibTrans" cxnId="{AD552141-50EC-4BD9-BC1A-456304DD220C}">
      <dgm:prSet/>
      <dgm:spPr/>
      <dgm:t>
        <a:bodyPr/>
        <a:lstStyle/>
        <a:p>
          <a:endParaRPr lang="zh-TW" altLang="en-US" b="1">
            <a:latin typeface="微軟正黑體" pitchFamily="34" charset="-120"/>
            <a:ea typeface="微軟正黑體" pitchFamily="34" charset="-120"/>
          </a:endParaRPr>
        </a:p>
      </dgm:t>
    </dgm:pt>
    <dgm:pt modelId="{5170EE4D-54A3-4E97-959E-4C3A1631F9DE}">
      <dgm:prSet/>
      <dgm:spPr/>
      <dgm:t>
        <a:bodyPr/>
        <a:lstStyle/>
        <a:p>
          <a:pPr>
            <a:lnSpc>
              <a:spcPct val="150000"/>
            </a:lnSpc>
          </a:pPr>
          <a:r>
            <a:rPr lang="zh-TW" altLang="en-US" b="1" i="0" u="none" dirty="0" smtClean="0">
              <a:latin typeface="標楷體" panose="03000509000000000000" pitchFamily="65" charset="-120"/>
              <a:ea typeface="標楷體" panose="03000509000000000000" pitchFamily="65" charset="-120"/>
            </a:rPr>
            <a:t>護理訪視費</a:t>
          </a:r>
          <a:r>
            <a:rPr lang="en-US" altLang="zh-TW" b="1" i="0" u="none" dirty="0" smtClean="0">
              <a:latin typeface="標楷體" panose="03000509000000000000" pitchFamily="65" charset="-120"/>
              <a:ea typeface="標楷體" panose="03000509000000000000" pitchFamily="65" charset="-120"/>
            </a:rPr>
            <a:t>(</a:t>
          </a:r>
          <a:r>
            <a:rPr lang="zh-TW" altLang="en-US" b="1" i="0" u="none" dirty="0" smtClean="0">
              <a:latin typeface="標楷體" panose="03000509000000000000" pitchFamily="65" charset="-120"/>
              <a:ea typeface="標楷體" panose="03000509000000000000" pitchFamily="65" charset="-120"/>
            </a:rPr>
            <a:t>含檢驗費</a:t>
          </a:r>
          <a:r>
            <a:rPr lang="en-US" altLang="zh-TW" b="1" i="0" u="none" dirty="0" smtClean="0">
              <a:latin typeface="標楷體" panose="03000509000000000000" pitchFamily="65" charset="-120"/>
              <a:ea typeface="標楷體" panose="03000509000000000000" pitchFamily="65" charset="-120"/>
            </a:rPr>
            <a:t>)</a:t>
          </a:r>
          <a:r>
            <a:rPr lang="en-US" altLang="zh-TW" b="0" i="0" u="none" dirty="0" smtClean="0">
              <a:latin typeface="標楷體" panose="03000509000000000000" pitchFamily="65" charset="-120"/>
              <a:ea typeface="標楷體" panose="03000509000000000000" pitchFamily="65" charset="-120"/>
            </a:rPr>
            <a:t>-</a:t>
          </a:r>
          <a:r>
            <a:rPr lang="zh-TW" altLang="en-US" b="0" i="0" u="none" dirty="0" smtClean="0">
              <a:latin typeface="標楷體" panose="03000509000000000000" pitchFamily="65" charset="-120"/>
              <a:ea typeface="標楷體" panose="03000509000000000000" pitchFamily="65" charset="-120"/>
            </a:rPr>
            <a:t>論次</a:t>
          </a:r>
          <a:endParaRPr lang="zh-TW" altLang="en-US" b="0" dirty="0">
            <a:latin typeface="標楷體" panose="03000509000000000000" pitchFamily="65" charset="-120"/>
            <a:ea typeface="標楷體" panose="03000509000000000000" pitchFamily="65" charset="-120"/>
          </a:endParaRPr>
        </a:p>
      </dgm:t>
    </dgm:pt>
    <dgm:pt modelId="{C38DC3C2-2A75-4720-BE42-B76A50BAEB70}" type="parTrans" cxnId="{392279B4-9CAE-49EB-ADC2-14329F67C48E}">
      <dgm:prSet/>
      <dgm:spPr/>
      <dgm:t>
        <a:bodyPr/>
        <a:lstStyle/>
        <a:p>
          <a:endParaRPr lang="zh-TW" altLang="en-US" b="1">
            <a:latin typeface="微軟正黑體" pitchFamily="34" charset="-120"/>
            <a:ea typeface="微軟正黑體" pitchFamily="34" charset="-120"/>
          </a:endParaRPr>
        </a:p>
      </dgm:t>
    </dgm:pt>
    <dgm:pt modelId="{EE5EF18D-A48F-4E7F-9AFC-F54358EC6B72}" type="sibTrans" cxnId="{392279B4-9CAE-49EB-ADC2-14329F67C48E}">
      <dgm:prSet/>
      <dgm:spPr/>
      <dgm:t>
        <a:bodyPr/>
        <a:lstStyle/>
        <a:p>
          <a:endParaRPr lang="zh-TW" altLang="en-US" b="1">
            <a:latin typeface="微軟正黑體" pitchFamily="34" charset="-120"/>
            <a:ea typeface="微軟正黑體" pitchFamily="34" charset="-120"/>
          </a:endParaRPr>
        </a:p>
      </dgm:t>
    </dgm:pt>
    <dgm:pt modelId="{F6DBD2FD-0879-419D-8F22-8B8886428D70}">
      <dgm:prSet/>
      <dgm:spPr/>
      <dgm:t>
        <a:bodyPr/>
        <a:lstStyle/>
        <a:p>
          <a:pPr>
            <a:lnSpc>
              <a:spcPct val="150000"/>
            </a:lnSpc>
          </a:pPr>
          <a:r>
            <a:rPr lang="zh-TW" altLang="en-US" b="1" i="0" u="none" dirty="0" smtClean="0">
              <a:latin typeface="標楷體" panose="03000509000000000000" pitchFamily="65" charset="-120"/>
              <a:ea typeface="標楷體" panose="03000509000000000000" pitchFamily="65" charset="-120"/>
            </a:rPr>
            <a:t>特殊材料</a:t>
          </a:r>
          <a:r>
            <a:rPr lang="en-US" altLang="zh-TW" b="0" i="0" u="none" dirty="0" smtClean="0">
              <a:latin typeface="標楷體" panose="03000509000000000000" pitchFamily="65" charset="-120"/>
              <a:ea typeface="標楷體" panose="03000509000000000000" pitchFamily="65" charset="-120"/>
            </a:rPr>
            <a:t>-</a:t>
          </a:r>
          <a:r>
            <a:rPr lang="zh-TW" altLang="en-US" b="0" i="0" u="none" dirty="0" smtClean="0">
              <a:latin typeface="標楷體" panose="03000509000000000000" pitchFamily="65" charset="-120"/>
              <a:ea typeface="標楷體" panose="03000509000000000000" pitchFamily="65" charset="-120"/>
            </a:rPr>
            <a:t>核實</a:t>
          </a:r>
          <a:endParaRPr lang="zh-TW" altLang="en-US" b="0" dirty="0">
            <a:latin typeface="標楷體" panose="03000509000000000000" pitchFamily="65" charset="-120"/>
            <a:ea typeface="標楷體" panose="03000509000000000000" pitchFamily="65" charset="-120"/>
          </a:endParaRPr>
        </a:p>
      </dgm:t>
    </dgm:pt>
    <dgm:pt modelId="{1FD991F8-D915-4BAB-BE21-16CBCD94C729}" type="parTrans" cxnId="{B8DAE652-3C2C-4BDE-80BB-54F08B7030EA}">
      <dgm:prSet/>
      <dgm:spPr/>
      <dgm:t>
        <a:bodyPr/>
        <a:lstStyle/>
        <a:p>
          <a:endParaRPr lang="zh-TW" altLang="en-US" b="1">
            <a:latin typeface="微軟正黑體" pitchFamily="34" charset="-120"/>
            <a:ea typeface="微軟正黑體" pitchFamily="34" charset="-120"/>
          </a:endParaRPr>
        </a:p>
      </dgm:t>
    </dgm:pt>
    <dgm:pt modelId="{87F3D754-88D5-4FF3-B4E7-A79D9EE9479D}" type="sibTrans" cxnId="{B8DAE652-3C2C-4BDE-80BB-54F08B7030EA}">
      <dgm:prSet/>
      <dgm:spPr/>
      <dgm:t>
        <a:bodyPr/>
        <a:lstStyle/>
        <a:p>
          <a:endParaRPr lang="zh-TW" altLang="en-US" b="1">
            <a:latin typeface="微軟正黑體" pitchFamily="34" charset="-120"/>
            <a:ea typeface="微軟正黑體" pitchFamily="34" charset="-120"/>
          </a:endParaRPr>
        </a:p>
      </dgm:t>
    </dgm:pt>
    <dgm:pt modelId="{CF3C8659-7868-40AB-96B3-8DC80643CACE}">
      <dgm:prSet/>
      <dgm:spPr/>
      <dgm:t>
        <a:bodyPr/>
        <a:lstStyle/>
        <a:p>
          <a:pPr>
            <a:lnSpc>
              <a:spcPct val="150000"/>
            </a:lnSpc>
          </a:pPr>
          <a:r>
            <a:rPr lang="zh-TW" altLang="en-US" b="1" i="0" u="none" dirty="0" smtClean="0">
              <a:latin typeface="標楷體" panose="03000509000000000000" pitchFamily="65" charset="-120"/>
              <a:ea typeface="標楷體" panose="03000509000000000000" pitchFamily="65" charset="-120"/>
            </a:rPr>
            <a:t>藥費、藥服費</a:t>
          </a:r>
          <a:r>
            <a:rPr lang="en-US" altLang="zh-TW" b="0" i="0" u="none" dirty="0" smtClean="0">
              <a:latin typeface="標楷體" panose="03000509000000000000" pitchFamily="65" charset="-120"/>
              <a:ea typeface="標楷體" panose="03000509000000000000" pitchFamily="65" charset="-120"/>
            </a:rPr>
            <a:t>-</a:t>
          </a:r>
          <a:r>
            <a:rPr lang="zh-TW" altLang="en-US" b="0" i="0" u="none" dirty="0" smtClean="0">
              <a:latin typeface="標楷體" panose="03000509000000000000" pitchFamily="65" charset="-120"/>
              <a:ea typeface="標楷體" panose="03000509000000000000" pitchFamily="65" charset="-120"/>
            </a:rPr>
            <a:t>核實</a:t>
          </a:r>
          <a:endParaRPr lang="zh-TW" altLang="en-US" b="0" dirty="0">
            <a:latin typeface="標楷體" panose="03000509000000000000" pitchFamily="65" charset="-120"/>
            <a:ea typeface="標楷體" panose="03000509000000000000" pitchFamily="65" charset="-120"/>
          </a:endParaRPr>
        </a:p>
      </dgm:t>
    </dgm:pt>
    <dgm:pt modelId="{165931B5-CAE6-46C2-B9EB-875C34A3ABE9}" type="parTrans" cxnId="{C3233A4E-F32E-4B50-B16D-816E9EBED6B8}">
      <dgm:prSet/>
      <dgm:spPr/>
      <dgm:t>
        <a:bodyPr/>
        <a:lstStyle/>
        <a:p>
          <a:endParaRPr lang="zh-TW" altLang="en-US" b="1">
            <a:latin typeface="微軟正黑體" pitchFamily="34" charset="-120"/>
            <a:ea typeface="微軟正黑體" pitchFamily="34" charset="-120"/>
          </a:endParaRPr>
        </a:p>
      </dgm:t>
    </dgm:pt>
    <dgm:pt modelId="{147CA963-5101-407F-B960-6F14D9987AC5}" type="sibTrans" cxnId="{C3233A4E-F32E-4B50-B16D-816E9EBED6B8}">
      <dgm:prSet/>
      <dgm:spPr/>
      <dgm:t>
        <a:bodyPr/>
        <a:lstStyle/>
        <a:p>
          <a:endParaRPr lang="zh-TW" altLang="en-US" b="1">
            <a:latin typeface="微軟正黑體" pitchFamily="34" charset="-120"/>
            <a:ea typeface="微軟正黑體" pitchFamily="34" charset="-120"/>
          </a:endParaRPr>
        </a:p>
      </dgm:t>
    </dgm:pt>
    <dgm:pt modelId="{92CB34F8-6F54-4C0A-B4B6-392926AA2592}">
      <dgm:prSet/>
      <dgm:spPr/>
      <dgm:t>
        <a:bodyPr/>
        <a:lstStyle/>
        <a:p>
          <a:pPr>
            <a:lnSpc>
              <a:spcPct val="150000"/>
            </a:lnSpc>
          </a:pPr>
          <a:r>
            <a:rPr lang="zh-TW" altLang="en-US" b="1" i="0" u="none" dirty="0" smtClean="0">
              <a:latin typeface="標楷體" panose="03000509000000000000" pitchFamily="65" charset="-120"/>
              <a:ea typeface="標楷體" panose="03000509000000000000" pitchFamily="65" charset="-120"/>
            </a:rPr>
            <a:t>居家照護</a:t>
          </a:r>
          <a:r>
            <a:rPr lang="en-US" altLang="zh-TW" b="1" i="0" u="none" dirty="0" smtClean="0">
              <a:latin typeface="標楷體" panose="03000509000000000000" pitchFamily="65" charset="-120"/>
              <a:ea typeface="標楷體" panose="03000509000000000000" pitchFamily="65" charset="-120"/>
            </a:rPr>
            <a:t>(</a:t>
          </a:r>
          <a:r>
            <a:rPr lang="zh-TW" altLang="en-US" b="1" i="0" u="none" dirty="0" smtClean="0">
              <a:latin typeface="標楷體" panose="03000509000000000000" pitchFamily="65" charset="-120"/>
              <a:ea typeface="標楷體" panose="03000509000000000000" pitchFamily="65" charset="-120"/>
            </a:rPr>
            <a:t>患者自備呼吸器，含檢驗費</a:t>
          </a:r>
          <a:r>
            <a:rPr lang="en-US" altLang="zh-TW" b="1" i="0" u="none" dirty="0" smtClean="0">
              <a:latin typeface="標楷體" panose="03000509000000000000" pitchFamily="65" charset="-120"/>
              <a:ea typeface="標楷體" panose="03000509000000000000" pitchFamily="65" charset="-120"/>
            </a:rPr>
            <a:t>)</a:t>
          </a:r>
          <a:r>
            <a:rPr lang="en-US" altLang="zh-TW" b="0" i="0" u="none" dirty="0" smtClean="0">
              <a:latin typeface="標楷體" panose="03000509000000000000" pitchFamily="65" charset="-120"/>
              <a:ea typeface="標楷體" panose="03000509000000000000" pitchFamily="65" charset="-120"/>
            </a:rPr>
            <a:t>-</a:t>
          </a:r>
          <a:r>
            <a:rPr lang="zh-TW" altLang="en-US" b="0" i="0" u="none" dirty="0" smtClean="0">
              <a:latin typeface="標楷體" panose="03000509000000000000" pitchFamily="65" charset="-120"/>
              <a:ea typeface="標楷體" panose="03000509000000000000" pitchFamily="65" charset="-120"/>
            </a:rPr>
            <a:t>論日</a:t>
          </a:r>
          <a:endParaRPr lang="zh-TW" altLang="en-US" b="0" dirty="0">
            <a:latin typeface="標楷體" panose="03000509000000000000" pitchFamily="65" charset="-120"/>
            <a:ea typeface="標楷體" panose="03000509000000000000" pitchFamily="65" charset="-120"/>
          </a:endParaRPr>
        </a:p>
      </dgm:t>
    </dgm:pt>
    <dgm:pt modelId="{0ED79E5E-8BB3-4875-BC09-7AC6A7E17A21}" type="parTrans" cxnId="{F527F065-6BEB-4756-B21A-BE91B3521DF3}">
      <dgm:prSet/>
      <dgm:spPr/>
      <dgm:t>
        <a:bodyPr/>
        <a:lstStyle/>
        <a:p>
          <a:endParaRPr lang="zh-TW" altLang="en-US" b="1">
            <a:latin typeface="微軟正黑體" pitchFamily="34" charset="-120"/>
            <a:ea typeface="微軟正黑體" pitchFamily="34" charset="-120"/>
          </a:endParaRPr>
        </a:p>
      </dgm:t>
    </dgm:pt>
    <dgm:pt modelId="{C92CB6CA-62AF-4182-A163-511F62754E04}" type="sibTrans" cxnId="{F527F065-6BEB-4756-B21A-BE91B3521DF3}">
      <dgm:prSet/>
      <dgm:spPr/>
      <dgm:t>
        <a:bodyPr/>
        <a:lstStyle/>
        <a:p>
          <a:endParaRPr lang="zh-TW" altLang="en-US" b="1">
            <a:latin typeface="微軟正黑體" pitchFamily="34" charset="-120"/>
            <a:ea typeface="微軟正黑體" pitchFamily="34" charset="-120"/>
          </a:endParaRPr>
        </a:p>
      </dgm:t>
    </dgm:pt>
    <dgm:pt modelId="{CE52DDAD-E3EA-47CD-8F7C-A40A14FD6706}">
      <dgm:prSet/>
      <dgm:spPr/>
      <dgm:t>
        <a:bodyPr/>
        <a:lstStyle/>
        <a:p>
          <a:pPr>
            <a:lnSpc>
              <a:spcPct val="150000"/>
            </a:lnSpc>
          </a:pPr>
          <a:r>
            <a:rPr lang="zh-TW" altLang="en-US" b="1" i="0" u="none" dirty="0" smtClean="0">
              <a:latin typeface="標楷體" panose="03000509000000000000" pitchFamily="65" charset="-120"/>
              <a:ea typeface="標楷體" panose="03000509000000000000" pitchFamily="65" charset="-120"/>
            </a:rPr>
            <a:t>特殊材料</a:t>
          </a:r>
          <a:r>
            <a:rPr lang="en-US" altLang="zh-TW" b="0" i="0" u="none" dirty="0" smtClean="0">
              <a:latin typeface="標楷體" panose="03000509000000000000" pitchFamily="65" charset="-120"/>
              <a:ea typeface="標楷體" panose="03000509000000000000" pitchFamily="65" charset="-120"/>
            </a:rPr>
            <a:t>-</a:t>
          </a:r>
          <a:r>
            <a:rPr lang="zh-TW" altLang="en-US" b="0" i="0" u="none" dirty="0" smtClean="0">
              <a:latin typeface="標楷體" panose="03000509000000000000" pitchFamily="65" charset="-120"/>
              <a:ea typeface="標楷體" panose="03000509000000000000" pitchFamily="65" charset="-120"/>
            </a:rPr>
            <a:t>核實</a:t>
          </a:r>
          <a:endParaRPr lang="zh-TW" altLang="en-US" b="0" dirty="0">
            <a:latin typeface="標楷體" panose="03000509000000000000" pitchFamily="65" charset="-120"/>
            <a:ea typeface="標楷體" panose="03000509000000000000" pitchFamily="65" charset="-120"/>
          </a:endParaRPr>
        </a:p>
      </dgm:t>
    </dgm:pt>
    <dgm:pt modelId="{B44C200A-8E22-498A-81F8-2C0AC4498F1A}" type="parTrans" cxnId="{D998C9E5-4E45-43F1-B83A-ABE87073E394}">
      <dgm:prSet/>
      <dgm:spPr/>
      <dgm:t>
        <a:bodyPr/>
        <a:lstStyle/>
        <a:p>
          <a:endParaRPr lang="zh-TW" altLang="en-US" b="1">
            <a:latin typeface="微軟正黑體" pitchFamily="34" charset="-120"/>
            <a:ea typeface="微軟正黑體" pitchFamily="34" charset="-120"/>
          </a:endParaRPr>
        </a:p>
      </dgm:t>
    </dgm:pt>
    <dgm:pt modelId="{58A7EDDD-8850-4217-A78A-253B0B180551}" type="sibTrans" cxnId="{D998C9E5-4E45-43F1-B83A-ABE87073E394}">
      <dgm:prSet/>
      <dgm:spPr/>
      <dgm:t>
        <a:bodyPr/>
        <a:lstStyle/>
        <a:p>
          <a:endParaRPr lang="zh-TW" altLang="en-US" b="1">
            <a:latin typeface="微軟正黑體" pitchFamily="34" charset="-120"/>
            <a:ea typeface="微軟正黑體" pitchFamily="34" charset="-120"/>
          </a:endParaRPr>
        </a:p>
      </dgm:t>
    </dgm:pt>
    <dgm:pt modelId="{1B834210-B025-49C4-A84F-ED004D7D15C5}">
      <dgm:prSet/>
      <dgm:spPr/>
      <dgm:t>
        <a:bodyPr/>
        <a:lstStyle/>
        <a:p>
          <a:r>
            <a:rPr lang="zh-TW" altLang="en-US" b="1" dirty="0" smtClean="0">
              <a:latin typeface="標楷體" panose="03000509000000000000" pitchFamily="65" charset="-120"/>
              <a:ea typeface="標楷體" panose="03000509000000000000" pitchFamily="65" charset="-120"/>
            </a:rPr>
            <a:t>安寧居家療護</a:t>
          </a:r>
          <a:endParaRPr lang="zh-TW" altLang="en-US" b="1" dirty="0">
            <a:latin typeface="標楷體" panose="03000509000000000000" pitchFamily="65" charset="-120"/>
            <a:ea typeface="標楷體" panose="03000509000000000000" pitchFamily="65" charset="-120"/>
          </a:endParaRPr>
        </a:p>
      </dgm:t>
    </dgm:pt>
    <dgm:pt modelId="{596C7323-79A4-4C11-85C0-0737DC64098C}" type="parTrans" cxnId="{4DABBFE4-BA74-4A97-9D2A-7665D33F27AC}">
      <dgm:prSet/>
      <dgm:spPr/>
      <dgm:t>
        <a:bodyPr/>
        <a:lstStyle/>
        <a:p>
          <a:endParaRPr lang="zh-TW" altLang="en-US" b="1">
            <a:latin typeface="微軟正黑體" pitchFamily="34" charset="-120"/>
            <a:ea typeface="微軟正黑體" pitchFamily="34" charset="-120"/>
          </a:endParaRPr>
        </a:p>
      </dgm:t>
    </dgm:pt>
    <dgm:pt modelId="{2B714A3A-E2E3-44CA-BC95-E067BA728356}" type="sibTrans" cxnId="{4DABBFE4-BA74-4A97-9D2A-7665D33F27AC}">
      <dgm:prSet/>
      <dgm:spPr/>
      <dgm:t>
        <a:bodyPr/>
        <a:lstStyle/>
        <a:p>
          <a:endParaRPr lang="zh-TW" altLang="en-US" b="1">
            <a:latin typeface="微軟正黑體" pitchFamily="34" charset="-120"/>
            <a:ea typeface="微軟正黑體" pitchFamily="34" charset="-120"/>
          </a:endParaRPr>
        </a:p>
      </dgm:t>
    </dgm:pt>
    <dgm:pt modelId="{F73959BC-47C6-4C76-90B2-F110D0D64F06}">
      <dgm:prSet/>
      <dgm:spPr/>
      <dgm:t>
        <a:bodyPr/>
        <a:lstStyle/>
        <a:p>
          <a:pPr>
            <a:lnSpc>
              <a:spcPct val="150000"/>
            </a:lnSpc>
          </a:pPr>
          <a:r>
            <a:rPr lang="zh-TW" altLang="en-US" b="1" i="0" u="none" dirty="0" smtClean="0">
              <a:latin typeface="標楷體" panose="03000509000000000000" pitchFamily="65" charset="-120"/>
              <a:ea typeface="標楷體" panose="03000509000000000000" pitchFamily="65" charset="-120"/>
            </a:rPr>
            <a:t>醫師訪視費</a:t>
          </a:r>
          <a:r>
            <a:rPr lang="en-US" altLang="zh-TW" b="0" i="0" u="none" dirty="0" smtClean="0">
              <a:latin typeface="標楷體" panose="03000509000000000000" pitchFamily="65" charset="-120"/>
              <a:ea typeface="標楷體" panose="03000509000000000000" pitchFamily="65" charset="-120"/>
            </a:rPr>
            <a:t>-</a:t>
          </a:r>
          <a:r>
            <a:rPr lang="zh-TW" altLang="en-US" b="0" i="0" u="none" dirty="0" smtClean="0">
              <a:latin typeface="標楷體" panose="03000509000000000000" pitchFamily="65" charset="-120"/>
              <a:ea typeface="標楷體" panose="03000509000000000000" pitchFamily="65" charset="-120"/>
            </a:rPr>
            <a:t>論次</a:t>
          </a:r>
          <a:endParaRPr lang="zh-TW" altLang="en-US" b="1" dirty="0">
            <a:latin typeface="標楷體" panose="03000509000000000000" pitchFamily="65" charset="-120"/>
            <a:ea typeface="標楷體" panose="03000509000000000000" pitchFamily="65" charset="-120"/>
          </a:endParaRPr>
        </a:p>
      </dgm:t>
    </dgm:pt>
    <dgm:pt modelId="{2293751D-CF7F-4A7C-AA2F-1614746C237A}" type="parTrans" cxnId="{F0B6B498-1EB9-440D-AAE9-72401C093D1E}">
      <dgm:prSet/>
      <dgm:spPr/>
      <dgm:t>
        <a:bodyPr/>
        <a:lstStyle/>
        <a:p>
          <a:endParaRPr lang="zh-TW" altLang="en-US" b="1">
            <a:latin typeface="微軟正黑體" pitchFamily="34" charset="-120"/>
            <a:ea typeface="微軟正黑體" pitchFamily="34" charset="-120"/>
          </a:endParaRPr>
        </a:p>
      </dgm:t>
    </dgm:pt>
    <dgm:pt modelId="{1EDB54FB-70D8-4062-9FA9-17DFF97783FE}" type="sibTrans" cxnId="{F0B6B498-1EB9-440D-AAE9-72401C093D1E}">
      <dgm:prSet/>
      <dgm:spPr/>
      <dgm:t>
        <a:bodyPr/>
        <a:lstStyle/>
        <a:p>
          <a:endParaRPr lang="zh-TW" altLang="en-US" b="1">
            <a:latin typeface="微軟正黑體" pitchFamily="34" charset="-120"/>
            <a:ea typeface="微軟正黑體" pitchFamily="34" charset="-120"/>
          </a:endParaRPr>
        </a:p>
      </dgm:t>
    </dgm:pt>
    <dgm:pt modelId="{24F2CC71-4121-4E80-8D8C-A796D5FD5C30}">
      <dgm:prSet/>
      <dgm:spPr/>
      <dgm:t>
        <a:bodyPr/>
        <a:lstStyle/>
        <a:p>
          <a:pPr>
            <a:lnSpc>
              <a:spcPct val="150000"/>
            </a:lnSpc>
          </a:pPr>
          <a:r>
            <a:rPr lang="zh-TW" altLang="en-US" b="1" i="0" u="none" dirty="0" smtClean="0">
              <a:latin typeface="標楷體" panose="03000509000000000000" pitchFamily="65" charset="-120"/>
              <a:ea typeface="標楷體" panose="03000509000000000000" pitchFamily="65" charset="-120"/>
            </a:rPr>
            <a:t>護理訪視費</a:t>
          </a:r>
          <a:r>
            <a:rPr lang="en-US" altLang="zh-TW" b="1" i="0" u="none" dirty="0" smtClean="0">
              <a:latin typeface="標楷體" panose="03000509000000000000" pitchFamily="65" charset="-120"/>
              <a:ea typeface="標楷體" panose="03000509000000000000" pitchFamily="65" charset="-120"/>
            </a:rPr>
            <a:t>(</a:t>
          </a:r>
          <a:r>
            <a:rPr lang="zh-TW" altLang="en-US" b="1" i="0" u="none" dirty="0" smtClean="0">
              <a:latin typeface="標楷體" panose="03000509000000000000" pitchFamily="65" charset="-120"/>
              <a:ea typeface="標楷體" panose="03000509000000000000" pitchFamily="65" charset="-120"/>
            </a:rPr>
            <a:t>含檢驗費</a:t>
          </a:r>
          <a:r>
            <a:rPr lang="en-US" altLang="zh-TW" b="1" i="0" u="none" dirty="0" smtClean="0">
              <a:latin typeface="標楷體" panose="03000509000000000000" pitchFamily="65" charset="-120"/>
              <a:ea typeface="標楷體" panose="03000509000000000000" pitchFamily="65" charset="-120"/>
            </a:rPr>
            <a:t>)</a:t>
          </a:r>
          <a:r>
            <a:rPr lang="en-US" altLang="zh-TW" b="0" i="0" u="none" dirty="0" smtClean="0">
              <a:latin typeface="標楷體" panose="03000509000000000000" pitchFamily="65" charset="-120"/>
              <a:ea typeface="標楷體" panose="03000509000000000000" pitchFamily="65" charset="-120"/>
            </a:rPr>
            <a:t>-</a:t>
          </a:r>
          <a:r>
            <a:rPr lang="zh-TW" altLang="en-US" b="0" i="0" u="none" dirty="0" smtClean="0">
              <a:latin typeface="標楷體" panose="03000509000000000000" pitchFamily="65" charset="-120"/>
              <a:ea typeface="標楷體" panose="03000509000000000000" pitchFamily="65" charset="-120"/>
            </a:rPr>
            <a:t>論次</a:t>
          </a:r>
          <a:endParaRPr lang="zh-TW" altLang="en-US" b="1" dirty="0">
            <a:latin typeface="標楷體" panose="03000509000000000000" pitchFamily="65" charset="-120"/>
            <a:ea typeface="標楷體" panose="03000509000000000000" pitchFamily="65" charset="-120"/>
          </a:endParaRPr>
        </a:p>
      </dgm:t>
    </dgm:pt>
    <dgm:pt modelId="{32BD12B4-3C9B-40D7-8B59-F20D7B8AAB3D}" type="parTrans" cxnId="{014A6C54-D546-4E13-B436-F6A1959FA91A}">
      <dgm:prSet/>
      <dgm:spPr/>
      <dgm:t>
        <a:bodyPr/>
        <a:lstStyle/>
        <a:p>
          <a:endParaRPr lang="zh-TW" altLang="en-US" b="1">
            <a:latin typeface="微軟正黑體" pitchFamily="34" charset="-120"/>
            <a:ea typeface="微軟正黑體" pitchFamily="34" charset="-120"/>
          </a:endParaRPr>
        </a:p>
      </dgm:t>
    </dgm:pt>
    <dgm:pt modelId="{7DC6FD2F-3F39-433A-9BE6-277CAD4AE27B}" type="sibTrans" cxnId="{014A6C54-D546-4E13-B436-F6A1959FA91A}">
      <dgm:prSet/>
      <dgm:spPr/>
      <dgm:t>
        <a:bodyPr/>
        <a:lstStyle/>
        <a:p>
          <a:endParaRPr lang="zh-TW" altLang="en-US" b="1">
            <a:latin typeface="微軟正黑體" pitchFamily="34" charset="-120"/>
            <a:ea typeface="微軟正黑體" pitchFamily="34" charset="-120"/>
          </a:endParaRPr>
        </a:p>
      </dgm:t>
    </dgm:pt>
    <dgm:pt modelId="{4C9C93F1-E54B-4045-8FE9-8A8376A6CDDF}">
      <dgm:prSet/>
      <dgm:spPr/>
      <dgm:t>
        <a:bodyPr/>
        <a:lstStyle/>
        <a:p>
          <a:pPr>
            <a:lnSpc>
              <a:spcPct val="150000"/>
            </a:lnSpc>
          </a:pPr>
          <a:r>
            <a:rPr lang="zh-TW" altLang="en-US" b="1" i="0" u="none" dirty="0" smtClean="0">
              <a:latin typeface="標楷體" panose="03000509000000000000" pitchFamily="65" charset="-120"/>
              <a:ea typeface="標楷體" panose="03000509000000000000" pitchFamily="65" charset="-120"/>
            </a:rPr>
            <a:t>其他專業人員處置費</a:t>
          </a:r>
          <a:r>
            <a:rPr lang="en-US" altLang="zh-TW" b="0" i="0" u="none" dirty="0" smtClean="0">
              <a:latin typeface="標楷體" panose="03000509000000000000" pitchFamily="65" charset="-120"/>
              <a:ea typeface="標楷體" panose="03000509000000000000" pitchFamily="65" charset="-120"/>
            </a:rPr>
            <a:t>-</a:t>
          </a:r>
          <a:r>
            <a:rPr lang="zh-TW" altLang="en-US" b="0" i="0" u="none" dirty="0" smtClean="0">
              <a:latin typeface="標楷體" panose="03000509000000000000" pitchFamily="65" charset="-120"/>
              <a:ea typeface="標楷體" panose="03000509000000000000" pitchFamily="65" charset="-120"/>
            </a:rPr>
            <a:t>論次</a:t>
          </a:r>
          <a:endParaRPr lang="zh-TW" altLang="en-US" b="1" dirty="0">
            <a:latin typeface="標楷體" panose="03000509000000000000" pitchFamily="65" charset="-120"/>
            <a:ea typeface="標楷體" panose="03000509000000000000" pitchFamily="65" charset="-120"/>
          </a:endParaRPr>
        </a:p>
      </dgm:t>
    </dgm:pt>
    <dgm:pt modelId="{69FCA5B7-AB8C-4B34-912A-ECB618809987}" type="parTrans" cxnId="{A937D334-D5A7-4CB7-95D4-2075F95DAC9D}">
      <dgm:prSet/>
      <dgm:spPr/>
      <dgm:t>
        <a:bodyPr/>
        <a:lstStyle/>
        <a:p>
          <a:endParaRPr lang="zh-TW" altLang="en-US" b="1">
            <a:latin typeface="微軟正黑體" pitchFamily="34" charset="-120"/>
            <a:ea typeface="微軟正黑體" pitchFamily="34" charset="-120"/>
          </a:endParaRPr>
        </a:p>
      </dgm:t>
    </dgm:pt>
    <dgm:pt modelId="{6F29B44E-4DD6-4B54-BE97-A8E5FABE8196}" type="sibTrans" cxnId="{A937D334-D5A7-4CB7-95D4-2075F95DAC9D}">
      <dgm:prSet/>
      <dgm:spPr/>
      <dgm:t>
        <a:bodyPr/>
        <a:lstStyle/>
        <a:p>
          <a:endParaRPr lang="zh-TW" altLang="en-US" b="1">
            <a:latin typeface="微軟正黑體" pitchFamily="34" charset="-120"/>
            <a:ea typeface="微軟正黑體" pitchFamily="34" charset="-120"/>
          </a:endParaRPr>
        </a:p>
      </dgm:t>
    </dgm:pt>
    <dgm:pt modelId="{A0873ABA-F6AF-4000-A29C-FF773CEB613D}">
      <dgm:prSet/>
      <dgm:spPr/>
      <dgm:t>
        <a:bodyPr/>
        <a:lstStyle/>
        <a:p>
          <a:pPr>
            <a:lnSpc>
              <a:spcPct val="150000"/>
            </a:lnSpc>
          </a:pPr>
          <a:r>
            <a:rPr lang="zh-TW" altLang="en-US" b="1" i="0" u="none" dirty="0" smtClean="0">
              <a:latin typeface="標楷體" panose="03000509000000000000" pitchFamily="65" charset="-120"/>
              <a:ea typeface="標楷體" panose="03000509000000000000" pitchFamily="65" charset="-120"/>
            </a:rPr>
            <a:t>病患自控式止痛</a:t>
          </a:r>
          <a:endParaRPr lang="zh-TW" altLang="en-US" b="1" dirty="0">
            <a:latin typeface="標楷體" panose="03000509000000000000" pitchFamily="65" charset="-120"/>
            <a:ea typeface="標楷體" panose="03000509000000000000" pitchFamily="65" charset="-120"/>
          </a:endParaRPr>
        </a:p>
      </dgm:t>
    </dgm:pt>
    <dgm:pt modelId="{29556100-3E51-4B63-A01E-7BE1809489DF}" type="parTrans" cxnId="{12C245C2-66D4-4C89-B874-286DB28EB68B}">
      <dgm:prSet/>
      <dgm:spPr/>
      <dgm:t>
        <a:bodyPr/>
        <a:lstStyle/>
        <a:p>
          <a:endParaRPr lang="zh-TW" altLang="en-US" b="1">
            <a:latin typeface="微軟正黑體" pitchFamily="34" charset="-120"/>
            <a:ea typeface="微軟正黑體" pitchFamily="34" charset="-120"/>
          </a:endParaRPr>
        </a:p>
      </dgm:t>
    </dgm:pt>
    <dgm:pt modelId="{8803FC81-0709-4105-AA2F-CD7A84BEAF40}" type="sibTrans" cxnId="{12C245C2-66D4-4C89-B874-286DB28EB68B}">
      <dgm:prSet/>
      <dgm:spPr/>
      <dgm:t>
        <a:bodyPr/>
        <a:lstStyle/>
        <a:p>
          <a:endParaRPr lang="zh-TW" altLang="en-US" b="1">
            <a:latin typeface="微軟正黑體" pitchFamily="34" charset="-120"/>
            <a:ea typeface="微軟正黑體" pitchFamily="34" charset="-120"/>
          </a:endParaRPr>
        </a:p>
      </dgm:t>
    </dgm:pt>
    <dgm:pt modelId="{59598193-C851-4B4E-9EB1-4B86F428509A}">
      <dgm:prSet/>
      <dgm:spPr/>
      <dgm:t>
        <a:bodyPr/>
        <a:lstStyle/>
        <a:p>
          <a:pPr>
            <a:lnSpc>
              <a:spcPct val="150000"/>
            </a:lnSpc>
          </a:pPr>
          <a:r>
            <a:rPr lang="zh-TW" altLang="en-US" b="1" i="0" u="none" dirty="0" smtClean="0">
              <a:latin typeface="標楷體" panose="03000509000000000000" pitchFamily="65" charset="-120"/>
              <a:ea typeface="標楷體" panose="03000509000000000000" pitchFamily="65" charset="-120"/>
            </a:rPr>
            <a:t>臨終病患訪視費</a:t>
          </a:r>
          <a:endParaRPr lang="zh-TW" altLang="en-US" b="1" dirty="0">
            <a:latin typeface="標楷體" panose="03000509000000000000" pitchFamily="65" charset="-120"/>
            <a:ea typeface="標楷體" panose="03000509000000000000" pitchFamily="65" charset="-120"/>
          </a:endParaRPr>
        </a:p>
      </dgm:t>
    </dgm:pt>
    <dgm:pt modelId="{0C4BA05D-F68E-41F6-BA13-5D1B58E3E996}" type="parTrans" cxnId="{14D12539-EB76-4C4B-9C82-F3B1A6608694}">
      <dgm:prSet/>
      <dgm:spPr/>
      <dgm:t>
        <a:bodyPr/>
        <a:lstStyle/>
        <a:p>
          <a:endParaRPr lang="zh-TW" altLang="en-US" b="1">
            <a:latin typeface="微軟正黑體" pitchFamily="34" charset="-120"/>
            <a:ea typeface="微軟正黑體" pitchFamily="34" charset="-120"/>
          </a:endParaRPr>
        </a:p>
      </dgm:t>
    </dgm:pt>
    <dgm:pt modelId="{5C54DDA6-AF0F-4FE5-B3A8-533A90AA4C92}" type="sibTrans" cxnId="{14D12539-EB76-4C4B-9C82-F3B1A6608694}">
      <dgm:prSet/>
      <dgm:spPr/>
      <dgm:t>
        <a:bodyPr/>
        <a:lstStyle/>
        <a:p>
          <a:endParaRPr lang="zh-TW" altLang="en-US" b="1">
            <a:latin typeface="微軟正黑體" pitchFamily="34" charset="-120"/>
            <a:ea typeface="微軟正黑體" pitchFamily="34" charset="-120"/>
          </a:endParaRPr>
        </a:p>
      </dgm:t>
    </dgm:pt>
    <dgm:pt modelId="{C793A696-83BD-44B3-B387-D7DE634FCDE8}">
      <dgm:prSet/>
      <dgm:spPr/>
      <dgm:t>
        <a:bodyPr/>
        <a:lstStyle/>
        <a:p>
          <a:pPr>
            <a:lnSpc>
              <a:spcPct val="150000"/>
            </a:lnSpc>
          </a:pPr>
          <a:r>
            <a:rPr lang="zh-TW" altLang="en-US" b="1" i="0" u="none" dirty="0" smtClean="0">
              <a:latin typeface="標楷體" panose="03000509000000000000" pitchFamily="65" charset="-120"/>
              <a:ea typeface="標楷體" panose="03000509000000000000" pitchFamily="65" charset="-120"/>
            </a:rPr>
            <a:t>藥費、藥服費</a:t>
          </a:r>
          <a:r>
            <a:rPr lang="en-US" altLang="zh-TW" b="0" i="0" u="none" dirty="0" smtClean="0">
              <a:latin typeface="標楷體" panose="03000509000000000000" pitchFamily="65" charset="-120"/>
              <a:ea typeface="標楷體" panose="03000509000000000000" pitchFamily="65" charset="-120"/>
            </a:rPr>
            <a:t>-</a:t>
          </a:r>
          <a:r>
            <a:rPr lang="zh-TW" altLang="en-US" b="0" i="0" u="none" dirty="0" smtClean="0">
              <a:latin typeface="標楷體" panose="03000509000000000000" pitchFamily="65" charset="-120"/>
              <a:ea typeface="標楷體" panose="03000509000000000000" pitchFamily="65" charset="-120"/>
            </a:rPr>
            <a:t>核實</a:t>
          </a:r>
          <a:endParaRPr lang="zh-TW" altLang="en-US" b="1" dirty="0">
            <a:latin typeface="標楷體" panose="03000509000000000000" pitchFamily="65" charset="-120"/>
            <a:ea typeface="標楷體" panose="03000509000000000000" pitchFamily="65" charset="-120"/>
          </a:endParaRPr>
        </a:p>
      </dgm:t>
    </dgm:pt>
    <dgm:pt modelId="{F08EC358-F14E-4B72-9016-687E1A9FE506}" type="sibTrans" cxnId="{C71BBB33-0C8B-43BD-BFBB-AF5E80DA2E8F}">
      <dgm:prSet/>
      <dgm:spPr/>
      <dgm:t>
        <a:bodyPr/>
        <a:lstStyle/>
        <a:p>
          <a:endParaRPr lang="zh-TW" altLang="en-US" b="1">
            <a:latin typeface="微軟正黑體" pitchFamily="34" charset="-120"/>
            <a:ea typeface="微軟正黑體" pitchFamily="34" charset="-120"/>
          </a:endParaRPr>
        </a:p>
      </dgm:t>
    </dgm:pt>
    <dgm:pt modelId="{3F31F96D-710D-4D5F-A295-FC3C83F48167}" type="parTrans" cxnId="{C71BBB33-0C8B-43BD-BFBB-AF5E80DA2E8F}">
      <dgm:prSet/>
      <dgm:spPr/>
      <dgm:t>
        <a:bodyPr/>
        <a:lstStyle/>
        <a:p>
          <a:endParaRPr lang="zh-TW" altLang="en-US" b="1">
            <a:latin typeface="微軟正黑體" pitchFamily="34" charset="-120"/>
            <a:ea typeface="微軟正黑體" pitchFamily="34" charset="-120"/>
          </a:endParaRPr>
        </a:p>
      </dgm:t>
    </dgm:pt>
    <dgm:pt modelId="{910FC00E-02D5-4E18-90A7-E4E6C268C32A}">
      <dgm:prSet/>
      <dgm:spPr/>
      <dgm:t>
        <a:bodyPr/>
        <a:lstStyle/>
        <a:p>
          <a:pPr>
            <a:lnSpc>
              <a:spcPct val="150000"/>
            </a:lnSpc>
          </a:pPr>
          <a:r>
            <a:rPr lang="zh-TW" altLang="en-US" b="1" i="0" u="none" dirty="0" smtClean="0">
              <a:latin typeface="標楷體" panose="03000509000000000000" pitchFamily="65" charset="-120"/>
              <a:ea typeface="標楷體" panose="03000509000000000000" pitchFamily="65" charset="-120"/>
            </a:rPr>
            <a:t>藥費、藥服費</a:t>
          </a:r>
          <a:r>
            <a:rPr lang="en-US" altLang="zh-TW" b="0" i="0" u="none" dirty="0" smtClean="0">
              <a:latin typeface="標楷體" panose="03000509000000000000" pitchFamily="65" charset="-120"/>
              <a:ea typeface="標楷體" panose="03000509000000000000" pitchFamily="65" charset="-120"/>
            </a:rPr>
            <a:t>-</a:t>
          </a:r>
          <a:r>
            <a:rPr lang="zh-TW" altLang="en-US" b="0" i="0" u="none" dirty="0" smtClean="0">
              <a:latin typeface="標楷體" panose="03000509000000000000" pitchFamily="65" charset="-120"/>
              <a:ea typeface="標楷體" panose="03000509000000000000" pitchFamily="65" charset="-120"/>
            </a:rPr>
            <a:t>核實</a:t>
          </a:r>
          <a:endParaRPr lang="zh-TW" altLang="en-US" b="0" dirty="0">
            <a:latin typeface="標楷體" panose="03000509000000000000" pitchFamily="65" charset="-120"/>
            <a:ea typeface="標楷體" panose="03000509000000000000" pitchFamily="65" charset="-120"/>
          </a:endParaRPr>
        </a:p>
      </dgm:t>
    </dgm:pt>
    <dgm:pt modelId="{7BFE29C1-C2E7-4014-8B3F-5C3E7F8CFB95}" type="parTrans" cxnId="{3AB0A2DE-956F-4F38-8B37-30C2FA746968}">
      <dgm:prSet/>
      <dgm:spPr/>
      <dgm:t>
        <a:bodyPr/>
        <a:lstStyle/>
        <a:p>
          <a:endParaRPr lang="zh-TW" altLang="en-US" b="1"/>
        </a:p>
      </dgm:t>
    </dgm:pt>
    <dgm:pt modelId="{2B586D96-FC27-478F-AD0A-B4C82E383B92}" type="sibTrans" cxnId="{3AB0A2DE-956F-4F38-8B37-30C2FA746968}">
      <dgm:prSet/>
      <dgm:spPr/>
      <dgm:t>
        <a:bodyPr/>
        <a:lstStyle/>
        <a:p>
          <a:endParaRPr lang="zh-TW" altLang="en-US" b="1"/>
        </a:p>
      </dgm:t>
    </dgm:pt>
    <dgm:pt modelId="{05D20186-F047-47F9-A557-69DA6C5166CE}" type="pres">
      <dgm:prSet presAssocID="{107D2199-E0F1-4EF8-B265-49B1E4B46D00}" presName="Name0" presStyleCnt="0">
        <dgm:presLayoutVars>
          <dgm:dir/>
          <dgm:animLvl val="lvl"/>
          <dgm:resizeHandles val="exact"/>
        </dgm:presLayoutVars>
      </dgm:prSet>
      <dgm:spPr/>
      <dgm:t>
        <a:bodyPr/>
        <a:lstStyle/>
        <a:p>
          <a:endParaRPr lang="zh-TW" altLang="en-US"/>
        </a:p>
      </dgm:t>
    </dgm:pt>
    <dgm:pt modelId="{100A12BE-A821-4C90-9F8A-E10EE9754327}" type="pres">
      <dgm:prSet presAssocID="{D4BCFBF9-3224-4434-90FB-01EACBACAA1C}" presName="composite" presStyleCnt="0"/>
      <dgm:spPr/>
    </dgm:pt>
    <dgm:pt modelId="{583D7473-EDAB-4A64-9EC7-0AB39C4D88B0}" type="pres">
      <dgm:prSet presAssocID="{D4BCFBF9-3224-4434-90FB-01EACBACAA1C}" presName="parTx" presStyleLbl="alignNode1" presStyleIdx="0" presStyleCnt="4">
        <dgm:presLayoutVars>
          <dgm:chMax val="0"/>
          <dgm:chPref val="0"/>
          <dgm:bulletEnabled val="1"/>
        </dgm:presLayoutVars>
      </dgm:prSet>
      <dgm:spPr/>
      <dgm:t>
        <a:bodyPr/>
        <a:lstStyle/>
        <a:p>
          <a:endParaRPr lang="zh-TW" altLang="en-US"/>
        </a:p>
      </dgm:t>
    </dgm:pt>
    <dgm:pt modelId="{98214DB5-ABF0-4AE6-967F-147A1CC588A2}" type="pres">
      <dgm:prSet presAssocID="{D4BCFBF9-3224-4434-90FB-01EACBACAA1C}" presName="desTx" presStyleLbl="alignAccFollowNode1" presStyleIdx="0" presStyleCnt="4">
        <dgm:presLayoutVars>
          <dgm:bulletEnabled val="1"/>
        </dgm:presLayoutVars>
      </dgm:prSet>
      <dgm:spPr/>
      <dgm:t>
        <a:bodyPr/>
        <a:lstStyle/>
        <a:p>
          <a:endParaRPr lang="zh-TW" altLang="en-US"/>
        </a:p>
      </dgm:t>
    </dgm:pt>
    <dgm:pt modelId="{9F4A7DF3-753C-42EF-B7CF-E4B4DB7D41EA}" type="pres">
      <dgm:prSet presAssocID="{459F48FA-E2F1-4985-ADEF-C99B052C4217}" presName="space" presStyleCnt="0"/>
      <dgm:spPr/>
    </dgm:pt>
    <dgm:pt modelId="{AAFA8F9D-2EC9-4BB2-AA1E-D85D469D66BE}" type="pres">
      <dgm:prSet presAssocID="{1FEFD4E8-E44C-41AA-8811-27A30190BE8B}" presName="composite" presStyleCnt="0"/>
      <dgm:spPr/>
    </dgm:pt>
    <dgm:pt modelId="{A6C0C886-7606-4BDD-BA4D-B2E710EB25EB}" type="pres">
      <dgm:prSet presAssocID="{1FEFD4E8-E44C-41AA-8811-27A30190BE8B}" presName="parTx" presStyleLbl="alignNode1" presStyleIdx="1" presStyleCnt="4">
        <dgm:presLayoutVars>
          <dgm:chMax val="0"/>
          <dgm:chPref val="0"/>
          <dgm:bulletEnabled val="1"/>
        </dgm:presLayoutVars>
      </dgm:prSet>
      <dgm:spPr/>
      <dgm:t>
        <a:bodyPr/>
        <a:lstStyle/>
        <a:p>
          <a:endParaRPr lang="zh-TW" altLang="en-US"/>
        </a:p>
      </dgm:t>
    </dgm:pt>
    <dgm:pt modelId="{8816F6D3-0228-4A7F-AAC4-76C678ADB445}" type="pres">
      <dgm:prSet presAssocID="{1FEFD4E8-E44C-41AA-8811-27A30190BE8B}" presName="desTx" presStyleLbl="alignAccFollowNode1" presStyleIdx="1" presStyleCnt="4">
        <dgm:presLayoutVars>
          <dgm:bulletEnabled val="1"/>
        </dgm:presLayoutVars>
      </dgm:prSet>
      <dgm:spPr/>
      <dgm:t>
        <a:bodyPr/>
        <a:lstStyle/>
        <a:p>
          <a:endParaRPr lang="zh-TW" altLang="en-US"/>
        </a:p>
      </dgm:t>
    </dgm:pt>
    <dgm:pt modelId="{FB66C03C-B503-4BC7-B629-012E9724A342}" type="pres">
      <dgm:prSet presAssocID="{B2E7A205-B13D-4500-9B84-00AA6F9D852C}" presName="space" presStyleCnt="0"/>
      <dgm:spPr/>
    </dgm:pt>
    <dgm:pt modelId="{A5A6751D-9570-4318-B0F6-CAE9F3BE17E0}" type="pres">
      <dgm:prSet presAssocID="{29B6F40F-05CB-4AB3-A93C-ABC067B150CE}" presName="composite" presStyleCnt="0"/>
      <dgm:spPr/>
    </dgm:pt>
    <dgm:pt modelId="{13462A36-D363-4E65-B075-B8A398C2A786}" type="pres">
      <dgm:prSet presAssocID="{29B6F40F-05CB-4AB3-A93C-ABC067B150CE}" presName="parTx" presStyleLbl="alignNode1" presStyleIdx="2" presStyleCnt="4">
        <dgm:presLayoutVars>
          <dgm:chMax val="0"/>
          <dgm:chPref val="0"/>
          <dgm:bulletEnabled val="1"/>
        </dgm:presLayoutVars>
      </dgm:prSet>
      <dgm:spPr/>
      <dgm:t>
        <a:bodyPr/>
        <a:lstStyle/>
        <a:p>
          <a:endParaRPr lang="zh-TW" altLang="en-US"/>
        </a:p>
      </dgm:t>
    </dgm:pt>
    <dgm:pt modelId="{7BB28458-69B2-462F-AE7E-76A32BB66721}" type="pres">
      <dgm:prSet presAssocID="{29B6F40F-05CB-4AB3-A93C-ABC067B150CE}" presName="desTx" presStyleLbl="alignAccFollowNode1" presStyleIdx="2" presStyleCnt="4">
        <dgm:presLayoutVars>
          <dgm:bulletEnabled val="1"/>
        </dgm:presLayoutVars>
      </dgm:prSet>
      <dgm:spPr/>
      <dgm:t>
        <a:bodyPr/>
        <a:lstStyle/>
        <a:p>
          <a:endParaRPr lang="zh-TW" altLang="en-US"/>
        </a:p>
      </dgm:t>
    </dgm:pt>
    <dgm:pt modelId="{A98F470C-5972-42BE-BA44-C038177E17E8}" type="pres">
      <dgm:prSet presAssocID="{95CA36C9-DFBE-4881-86F5-FC099E5B492E}" presName="space" presStyleCnt="0"/>
      <dgm:spPr/>
    </dgm:pt>
    <dgm:pt modelId="{E1231A09-684A-423C-95EF-59C41CA25490}" type="pres">
      <dgm:prSet presAssocID="{1B834210-B025-49C4-A84F-ED004D7D15C5}" presName="composite" presStyleCnt="0"/>
      <dgm:spPr/>
    </dgm:pt>
    <dgm:pt modelId="{52DEB016-1881-4F5A-97DC-0330B9AAD9B2}" type="pres">
      <dgm:prSet presAssocID="{1B834210-B025-49C4-A84F-ED004D7D15C5}" presName="parTx" presStyleLbl="alignNode1" presStyleIdx="3" presStyleCnt="4">
        <dgm:presLayoutVars>
          <dgm:chMax val="0"/>
          <dgm:chPref val="0"/>
          <dgm:bulletEnabled val="1"/>
        </dgm:presLayoutVars>
      </dgm:prSet>
      <dgm:spPr/>
      <dgm:t>
        <a:bodyPr/>
        <a:lstStyle/>
        <a:p>
          <a:endParaRPr lang="zh-TW" altLang="en-US"/>
        </a:p>
      </dgm:t>
    </dgm:pt>
    <dgm:pt modelId="{58780963-8BA9-4CA4-BCF6-F48BC24827DD}" type="pres">
      <dgm:prSet presAssocID="{1B834210-B025-49C4-A84F-ED004D7D15C5}" presName="desTx" presStyleLbl="alignAccFollowNode1" presStyleIdx="3" presStyleCnt="4" custScaleX="114427">
        <dgm:presLayoutVars>
          <dgm:bulletEnabled val="1"/>
        </dgm:presLayoutVars>
      </dgm:prSet>
      <dgm:spPr/>
      <dgm:t>
        <a:bodyPr/>
        <a:lstStyle/>
        <a:p>
          <a:endParaRPr lang="zh-TW" altLang="en-US"/>
        </a:p>
      </dgm:t>
    </dgm:pt>
  </dgm:ptLst>
  <dgm:cxnLst>
    <dgm:cxn modelId="{AD552141-50EC-4BD9-BC1A-456304DD220C}" srcId="{D4BCFBF9-3224-4434-90FB-01EACBACAA1C}" destId="{A9F84F4F-0182-4CCA-BB60-277E391A7BC4}" srcOrd="3" destOrd="0" parTransId="{7532E509-5752-4B89-B6AC-C63F829BE846}" sibTransId="{1D74A88A-F7F0-496C-A462-67A70CDA3051}"/>
    <dgm:cxn modelId="{E0021F52-AC46-48BF-966B-33900FC815D2}" type="presOf" srcId="{CF3C8659-7868-40AB-96B3-8DC80643CACE}" destId="{8816F6D3-0228-4A7F-AAC4-76C678ADB445}" srcOrd="0" destOrd="3" presId="urn:microsoft.com/office/officeart/2005/8/layout/hList1"/>
    <dgm:cxn modelId="{31FE2A67-78C8-4900-83AC-D996522A6607}" srcId="{D4BCFBF9-3224-4434-90FB-01EACBACAA1C}" destId="{7B12CF28-5014-4CC0-8259-EABE8A5114F0}" srcOrd="1" destOrd="0" parTransId="{C392B118-3CAD-4416-80D0-5F2E1ED585AA}" sibTransId="{F403AE68-C64F-4AD4-9C37-85AA00CCAACE}"/>
    <dgm:cxn modelId="{3AB0A2DE-956F-4F38-8B37-30C2FA746968}" srcId="{29B6F40F-05CB-4AB3-A93C-ABC067B150CE}" destId="{910FC00E-02D5-4E18-90A7-E4E6C268C32A}" srcOrd="3" destOrd="0" parTransId="{7BFE29C1-C2E7-4014-8B3F-5C3E7F8CFB95}" sibTransId="{2B586D96-FC27-478F-AD0A-B4C82E383B92}"/>
    <dgm:cxn modelId="{070F48AF-FA17-462E-9109-6CD047F4CD5D}" type="presOf" srcId="{F73959BC-47C6-4C76-90B2-F110D0D64F06}" destId="{58780963-8BA9-4CA4-BCF6-F48BC24827DD}" srcOrd="0" destOrd="0" presId="urn:microsoft.com/office/officeart/2005/8/layout/hList1"/>
    <dgm:cxn modelId="{42960C8E-3FC5-4938-8DDD-AE8385557260}" type="presOf" srcId="{D4BCFBF9-3224-4434-90FB-01EACBACAA1C}" destId="{583D7473-EDAB-4A64-9EC7-0AB39C4D88B0}" srcOrd="0" destOrd="0" presId="urn:microsoft.com/office/officeart/2005/8/layout/hList1"/>
    <dgm:cxn modelId="{D998C9E5-4E45-43F1-B83A-ABE87073E394}" srcId="{29B6F40F-05CB-4AB3-A93C-ABC067B150CE}" destId="{CE52DDAD-E3EA-47CD-8F7C-A40A14FD6706}" srcOrd="2" destOrd="0" parTransId="{B44C200A-8E22-498A-81F8-2C0AC4498F1A}" sibTransId="{58A7EDDD-8850-4217-A78A-253B0B180551}"/>
    <dgm:cxn modelId="{392279B4-9CAE-49EB-ADC2-14329F67C48E}" srcId="{1FEFD4E8-E44C-41AA-8811-27A30190BE8B}" destId="{5170EE4D-54A3-4E97-959E-4C3A1631F9DE}" srcOrd="1" destOrd="0" parTransId="{C38DC3C2-2A75-4720-BE42-B76A50BAEB70}" sibTransId="{EE5EF18D-A48F-4E7F-9AFC-F54358EC6B72}"/>
    <dgm:cxn modelId="{3D3D4EC1-7E7C-4C68-85FE-16E234241980}" srcId="{107D2199-E0F1-4EF8-B265-49B1E4B46D00}" destId="{29B6F40F-05CB-4AB3-A93C-ABC067B150CE}" srcOrd="2" destOrd="0" parTransId="{A5BE7A66-94CC-41CF-9321-9CB190045A73}" sibTransId="{95CA36C9-DFBE-4881-86F5-FC099E5B492E}"/>
    <dgm:cxn modelId="{CEEB871E-592A-458B-AF86-313356C42494}" type="presOf" srcId="{F6DBD2FD-0879-419D-8F22-8B8886428D70}" destId="{8816F6D3-0228-4A7F-AAC4-76C678ADB445}" srcOrd="0" destOrd="2" presId="urn:microsoft.com/office/officeart/2005/8/layout/hList1"/>
    <dgm:cxn modelId="{E3089BE3-98D8-433E-A4A0-E1B1A94070E3}" type="presOf" srcId="{9757DA9C-33C7-4CBD-A83A-2B632B777DB9}" destId="{7BB28458-69B2-462F-AE7E-76A32BB66721}" srcOrd="0" destOrd="0" presId="urn:microsoft.com/office/officeart/2005/8/layout/hList1"/>
    <dgm:cxn modelId="{0AEBCD2E-01C1-453E-A6B2-C20BBC8FBD52}" type="presOf" srcId="{1FEFD4E8-E44C-41AA-8811-27A30190BE8B}" destId="{A6C0C886-7606-4BDD-BA4D-B2E710EB25EB}" srcOrd="0" destOrd="0" presId="urn:microsoft.com/office/officeart/2005/8/layout/hList1"/>
    <dgm:cxn modelId="{F0B6B498-1EB9-440D-AAE9-72401C093D1E}" srcId="{1B834210-B025-49C4-A84F-ED004D7D15C5}" destId="{F73959BC-47C6-4C76-90B2-F110D0D64F06}" srcOrd="0" destOrd="0" parTransId="{2293751D-CF7F-4A7C-AA2F-1614746C237A}" sibTransId="{1EDB54FB-70D8-4062-9FA9-17DFF97783FE}"/>
    <dgm:cxn modelId="{C2E7001A-0808-4068-B313-D82957FDDF22}" srcId="{107D2199-E0F1-4EF8-B265-49B1E4B46D00}" destId="{D4BCFBF9-3224-4434-90FB-01EACBACAA1C}" srcOrd="0" destOrd="0" parTransId="{A927FFF2-D5EB-46C6-9B67-3B38D26EBDE7}" sibTransId="{459F48FA-E2F1-4985-ADEF-C99B052C4217}"/>
    <dgm:cxn modelId="{2A5DEC7F-AB74-426A-8343-6521BAAB4E55}" type="presOf" srcId="{24F2CC71-4121-4E80-8D8C-A796D5FD5C30}" destId="{58780963-8BA9-4CA4-BCF6-F48BC24827DD}" srcOrd="0" destOrd="1" presId="urn:microsoft.com/office/officeart/2005/8/layout/hList1"/>
    <dgm:cxn modelId="{BE9CB94F-EADD-4EF1-B21C-B6268668AC28}" type="presOf" srcId="{FBF17ACA-EFED-4B7B-B433-699C7B62CCBC}" destId="{98214DB5-ABF0-4AE6-967F-147A1CC588A2}" srcOrd="0" destOrd="2" presId="urn:microsoft.com/office/officeart/2005/8/layout/hList1"/>
    <dgm:cxn modelId="{0DC280A5-8D31-44D5-BF6D-CC3AC8F341B0}" srcId="{1FEFD4E8-E44C-41AA-8811-27A30190BE8B}" destId="{93122577-4637-4ADC-BF40-638E1E68C4AC}" srcOrd="0" destOrd="0" parTransId="{F398DF98-8D15-40D7-BACB-E0FE52246E95}" sibTransId="{09C3BEF2-7543-4341-8B83-E55FE52A6773}"/>
    <dgm:cxn modelId="{E1AD4FC2-62BF-40DB-96A4-33080F2E62E8}" type="presOf" srcId="{910FC00E-02D5-4E18-90A7-E4E6C268C32A}" destId="{7BB28458-69B2-462F-AE7E-76A32BB66721}" srcOrd="0" destOrd="3" presId="urn:microsoft.com/office/officeart/2005/8/layout/hList1"/>
    <dgm:cxn modelId="{F650A256-7BC9-4CE0-9F3E-444A2197D0F4}" type="presOf" srcId="{59598193-C851-4B4E-9EB1-4B86F428509A}" destId="{58780963-8BA9-4CA4-BCF6-F48BC24827DD}" srcOrd="0" destOrd="4" presId="urn:microsoft.com/office/officeart/2005/8/layout/hList1"/>
    <dgm:cxn modelId="{4E5434E6-2EB9-47F1-BA79-C31C1E220351}" type="presOf" srcId="{A0873ABA-F6AF-4000-A29C-FF773CEB613D}" destId="{58780963-8BA9-4CA4-BCF6-F48BC24827DD}" srcOrd="0" destOrd="3" presId="urn:microsoft.com/office/officeart/2005/8/layout/hList1"/>
    <dgm:cxn modelId="{ADA17651-967E-4DBE-A58C-A2FC3D607410}" type="presOf" srcId="{DB6E61EA-2D9B-48B9-9FFF-7B8994087C99}" destId="{98214DB5-ABF0-4AE6-967F-147A1CC588A2}" srcOrd="0" destOrd="0" presId="urn:microsoft.com/office/officeart/2005/8/layout/hList1"/>
    <dgm:cxn modelId="{17C81B1C-1587-4E41-B1EE-57713A144EDB}" type="presOf" srcId="{93122577-4637-4ADC-BF40-638E1E68C4AC}" destId="{8816F6D3-0228-4A7F-AAC4-76C678ADB445}" srcOrd="0" destOrd="0" presId="urn:microsoft.com/office/officeart/2005/8/layout/hList1"/>
    <dgm:cxn modelId="{A3B2A946-55A0-4799-8D64-9E1ED40C7717}" srcId="{D4BCFBF9-3224-4434-90FB-01EACBACAA1C}" destId="{DB6E61EA-2D9B-48B9-9FFF-7B8994087C99}" srcOrd="0" destOrd="0" parTransId="{5B9622B1-0422-4704-9B65-D83E9CB80C31}" sibTransId="{06B6B788-146A-4246-9C05-6296D06EE13C}"/>
    <dgm:cxn modelId="{A937D334-D5A7-4CB7-95D4-2075F95DAC9D}" srcId="{1B834210-B025-49C4-A84F-ED004D7D15C5}" destId="{4C9C93F1-E54B-4045-8FE9-8A8376A6CDDF}" srcOrd="2" destOrd="0" parTransId="{69FCA5B7-AB8C-4B34-912A-ECB618809987}" sibTransId="{6F29B44E-4DD6-4B54-BE97-A8E5FABE8196}"/>
    <dgm:cxn modelId="{014A6C54-D546-4E13-B436-F6A1959FA91A}" srcId="{1B834210-B025-49C4-A84F-ED004D7D15C5}" destId="{24F2CC71-4121-4E80-8D8C-A796D5FD5C30}" srcOrd="1" destOrd="0" parTransId="{32BD12B4-3C9B-40D7-8B59-F20D7B8AAB3D}" sibTransId="{7DC6FD2F-3F39-433A-9BE6-277CAD4AE27B}"/>
    <dgm:cxn modelId="{F7CE952A-938A-4AD8-BA1F-EF4609FD5C4A}" type="presOf" srcId="{29B6F40F-05CB-4AB3-A93C-ABC067B150CE}" destId="{13462A36-D363-4E65-B075-B8A398C2A786}" srcOrd="0" destOrd="0" presId="urn:microsoft.com/office/officeart/2005/8/layout/hList1"/>
    <dgm:cxn modelId="{932659B8-C7AE-4E42-9A0F-D722A45D37D4}" srcId="{107D2199-E0F1-4EF8-B265-49B1E4B46D00}" destId="{1FEFD4E8-E44C-41AA-8811-27A30190BE8B}" srcOrd="1" destOrd="0" parTransId="{4F9892C1-F960-4B50-9672-BB585B33634D}" sibTransId="{B2E7A205-B13D-4500-9B84-00AA6F9D852C}"/>
    <dgm:cxn modelId="{C60978B3-E67C-441B-A97B-A33D93DB2953}" type="presOf" srcId="{92CB34F8-6F54-4C0A-B4B6-392926AA2592}" destId="{7BB28458-69B2-462F-AE7E-76A32BB66721}" srcOrd="0" destOrd="1" presId="urn:microsoft.com/office/officeart/2005/8/layout/hList1"/>
    <dgm:cxn modelId="{12C245C2-66D4-4C89-B874-286DB28EB68B}" srcId="{1B834210-B025-49C4-A84F-ED004D7D15C5}" destId="{A0873ABA-F6AF-4000-A29C-FF773CEB613D}" srcOrd="3" destOrd="0" parTransId="{29556100-3E51-4B63-A01E-7BE1809489DF}" sibTransId="{8803FC81-0709-4105-AA2F-CD7A84BEAF40}"/>
    <dgm:cxn modelId="{5ACC51AF-08C6-4B9E-883A-F11CBBFECCEB}" type="presOf" srcId="{1B834210-B025-49C4-A84F-ED004D7D15C5}" destId="{52DEB016-1881-4F5A-97DC-0330B9AAD9B2}" srcOrd="0" destOrd="0" presId="urn:microsoft.com/office/officeart/2005/8/layout/hList1"/>
    <dgm:cxn modelId="{F8D918B9-2429-4811-9E40-873624EC0AC3}" type="presOf" srcId="{107D2199-E0F1-4EF8-B265-49B1E4B46D00}" destId="{05D20186-F047-47F9-A557-69DA6C5166CE}" srcOrd="0" destOrd="0" presId="urn:microsoft.com/office/officeart/2005/8/layout/hList1"/>
    <dgm:cxn modelId="{81B21CDE-64AF-46A5-8CFE-DB35F73A03CD}" type="presOf" srcId="{7B12CF28-5014-4CC0-8259-EABE8A5114F0}" destId="{98214DB5-ABF0-4AE6-967F-147A1CC588A2}" srcOrd="0" destOrd="1" presId="urn:microsoft.com/office/officeart/2005/8/layout/hList1"/>
    <dgm:cxn modelId="{B8DAE652-3C2C-4BDE-80BB-54F08B7030EA}" srcId="{1FEFD4E8-E44C-41AA-8811-27A30190BE8B}" destId="{F6DBD2FD-0879-419D-8F22-8B8886428D70}" srcOrd="2" destOrd="0" parTransId="{1FD991F8-D915-4BAB-BE21-16CBCD94C729}" sibTransId="{87F3D754-88D5-4FF3-B4E7-A79D9EE9479D}"/>
    <dgm:cxn modelId="{C3233A4E-F32E-4B50-B16D-816E9EBED6B8}" srcId="{1FEFD4E8-E44C-41AA-8811-27A30190BE8B}" destId="{CF3C8659-7868-40AB-96B3-8DC80643CACE}" srcOrd="3" destOrd="0" parTransId="{165931B5-CAE6-46C2-B9EB-875C34A3ABE9}" sibTransId="{147CA963-5101-407F-B960-6F14D9987AC5}"/>
    <dgm:cxn modelId="{A9B3DB1F-4ECF-4DE3-AA1F-F7C3AC974BAB}" type="presOf" srcId="{CE52DDAD-E3EA-47CD-8F7C-A40A14FD6706}" destId="{7BB28458-69B2-462F-AE7E-76A32BB66721}" srcOrd="0" destOrd="2" presId="urn:microsoft.com/office/officeart/2005/8/layout/hList1"/>
    <dgm:cxn modelId="{C9CEC472-C45D-48B5-9188-2568B743C1BA}" srcId="{D4BCFBF9-3224-4434-90FB-01EACBACAA1C}" destId="{FBF17ACA-EFED-4B7B-B433-699C7B62CCBC}" srcOrd="2" destOrd="0" parTransId="{76662A5F-DDC3-43FD-8116-0254EADA292F}" sibTransId="{D80A7CF2-ACBF-44C6-BBB6-A0E695D71C48}"/>
    <dgm:cxn modelId="{7807CB26-B726-4F59-A410-EDB93EAF1C3E}" type="presOf" srcId="{5170EE4D-54A3-4E97-959E-4C3A1631F9DE}" destId="{8816F6D3-0228-4A7F-AAC4-76C678ADB445}" srcOrd="0" destOrd="1" presId="urn:microsoft.com/office/officeart/2005/8/layout/hList1"/>
    <dgm:cxn modelId="{D7C45553-EB00-43F3-90D0-5195D2623AC5}" type="presOf" srcId="{A9F84F4F-0182-4CCA-BB60-277E391A7BC4}" destId="{98214DB5-ABF0-4AE6-967F-147A1CC588A2}" srcOrd="0" destOrd="3" presId="urn:microsoft.com/office/officeart/2005/8/layout/hList1"/>
    <dgm:cxn modelId="{21ED2E6C-2779-4834-A41B-B13A101EF083}" type="presOf" srcId="{4C9C93F1-E54B-4045-8FE9-8A8376A6CDDF}" destId="{58780963-8BA9-4CA4-BCF6-F48BC24827DD}" srcOrd="0" destOrd="2" presId="urn:microsoft.com/office/officeart/2005/8/layout/hList1"/>
    <dgm:cxn modelId="{675EC6DE-01E2-435A-B544-3A1BB0AA2252}" type="presOf" srcId="{C793A696-83BD-44B3-B387-D7DE634FCDE8}" destId="{58780963-8BA9-4CA4-BCF6-F48BC24827DD}" srcOrd="0" destOrd="5" presId="urn:microsoft.com/office/officeart/2005/8/layout/hList1"/>
    <dgm:cxn modelId="{C71BBB33-0C8B-43BD-BFBB-AF5E80DA2E8F}" srcId="{1B834210-B025-49C4-A84F-ED004D7D15C5}" destId="{C793A696-83BD-44B3-B387-D7DE634FCDE8}" srcOrd="5" destOrd="0" parTransId="{3F31F96D-710D-4D5F-A295-FC3C83F48167}" sibTransId="{F08EC358-F14E-4B72-9016-687E1A9FE506}"/>
    <dgm:cxn modelId="{14D12539-EB76-4C4B-9C82-F3B1A6608694}" srcId="{1B834210-B025-49C4-A84F-ED004D7D15C5}" destId="{59598193-C851-4B4E-9EB1-4B86F428509A}" srcOrd="4" destOrd="0" parTransId="{0C4BA05D-F68E-41F6-BA13-5D1B58E3E996}" sibTransId="{5C54DDA6-AF0F-4FE5-B3A8-533A90AA4C92}"/>
    <dgm:cxn modelId="{F527F065-6BEB-4756-B21A-BE91B3521DF3}" srcId="{29B6F40F-05CB-4AB3-A93C-ABC067B150CE}" destId="{92CB34F8-6F54-4C0A-B4B6-392926AA2592}" srcOrd="1" destOrd="0" parTransId="{0ED79E5E-8BB3-4875-BC09-7AC6A7E17A21}" sibTransId="{C92CB6CA-62AF-4182-A163-511F62754E04}"/>
    <dgm:cxn modelId="{4DABBFE4-BA74-4A97-9D2A-7665D33F27AC}" srcId="{107D2199-E0F1-4EF8-B265-49B1E4B46D00}" destId="{1B834210-B025-49C4-A84F-ED004D7D15C5}" srcOrd="3" destOrd="0" parTransId="{596C7323-79A4-4C11-85C0-0737DC64098C}" sibTransId="{2B714A3A-E2E3-44CA-BC95-E067BA728356}"/>
    <dgm:cxn modelId="{46990124-2307-4C08-934A-C6E27894849F}" srcId="{29B6F40F-05CB-4AB3-A93C-ABC067B150CE}" destId="{9757DA9C-33C7-4CBD-A83A-2B632B777DB9}" srcOrd="0" destOrd="0" parTransId="{502F2873-3027-413D-989B-154718A7D8AE}" sibTransId="{DE35C0AD-D344-4F82-A236-7F651B3E4F58}"/>
    <dgm:cxn modelId="{EFF16805-850C-4BD5-8C6D-A591AA1B5730}" type="presParOf" srcId="{05D20186-F047-47F9-A557-69DA6C5166CE}" destId="{100A12BE-A821-4C90-9F8A-E10EE9754327}" srcOrd="0" destOrd="0" presId="urn:microsoft.com/office/officeart/2005/8/layout/hList1"/>
    <dgm:cxn modelId="{D5300F07-0713-45B7-BDA5-4E718AC812BF}" type="presParOf" srcId="{100A12BE-A821-4C90-9F8A-E10EE9754327}" destId="{583D7473-EDAB-4A64-9EC7-0AB39C4D88B0}" srcOrd="0" destOrd="0" presId="urn:microsoft.com/office/officeart/2005/8/layout/hList1"/>
    <dgm:cxn modelId="{753D8B5B-2264-44A6-A8D6-CD676B04DEB0}" type="presParOf" srcId="{100A12BE-A821-4C90-9F8A-E10EE9754327}" destId="{98214DB5-ABF0-4AE6-967F-147A1CC588A2}" srcOrd="1" destOrd="0" presId="urn:microsoft.com/office/officeart/2005/8/layout/hList1"/>
    <dgm:cxn modelId="{111DEA23-4006-45FC-B661-362A15981EA4}" type="presParOf" srcId="{05D20186-F047-47F9-A557-69DA6C5166CE}" destId="{9F4A7DF3-753C-42EF-B7CF-E4B4DB7D41EA}" srcOrd="1" destOrd="0" presId="urn:microsoft.com/office/officeart/2005/8/layout/hList1"/>
    <dgm:cxn modelId="{543E7F4C-882E-42D0-A559-EC5F3B23EA3D}" type="presParOf" srcId="{05D20186-F047-47F9-A557-69DA6C5166CE}" destId="{AAFA8F9D-2EC9-4BB2-AA1E-D85D469D66BE}" srcOrd="2" destOrd="0" presId="urn:microsoft.com/office/officeart/2005/8/layout/hList1"/>
    <dgm:cxn modelId="{847ED622-4AEB-4C5D-B44E-35DD4CE2D645}" type="presParOf" srcId="{AAFA8F9D-2EC9-4BB2-AA1E-D85D469D66BE}" destId="{A6C0C886-7606-4BDD-BA4D-B2E710EB25EB}" srcOrd="0" destOrd="0" presId="urn:microsoft.com/office/officeart/2005/8/layout/hList1"/>
    <dgm:cxn modelId="{14593E71-F6A0-4B5D-AA91-C94AB33D2100}" type="presParOf" srcId="{AAFA8F9D-2EC9-4BB2-AA1E-D85D469D66BE}" destId="{8816F6D3-0228-4A7F-AAC4-76C678ADB445}" srcOrd="1" destOrd="0" presId="urn:microsoft.com/office/officeart/2005/8/layout/hList1"/>
    <dgm:cxn modelId="{C823B79C-755C-4BFA-BEDC-801D97BFE0FC}" type="presParOf" srcId="{05D20186-F047-47F9-A557-69DA6C5166CE}" destId="{FB66C03C-B503-4BC7-B629-012E9724A342}" srcOrd="3" destOrd="0" presId="urn:microsoft.com/office/officeart/2005/8/layout/hList1"/>
    <dgm:cxn modelId="{B6311132-8FF1-4DC4-8802-D396BC8D18CF}" type="presParOf" srcId="{05D20186-F047-47F9-A557-69DA6C5166CE}" destId="{A5A6751D-9570-4318-B0F6-CAE9F3BE17E0}" srcOrd="4" destOrd="0" presId="urn:microsoft.com/office/officeart/2005/8/layout/hList1"/>
    <dgm:cxn modelId="{9E398E9B-31B2-47DF-96EC-CC8994CF4672}" type="presParOf" srcId="{A5A6751D-9570-4318-B0F6-CAE9F3BE17E0}" destId="{13462A36-D363-4E65-B075-B8A398C2A786}" srcOrd="0" destOrd="0" presId="urn:microsoft.com/office/officeart/2005/8/layout/hList1"/>
    <dgm:cxn modelId="{D08CA631-53BD-4802-A613-C4811C11E39D}" type="presParOf" srcId="{A5A6751D-9570-4318-B0F6-CAE9F3BE17E0}" destId="{7BB28458-69B2-462F-AE7E-76A32BB66721}" srcOrd="1" destOrd="0" presId="urn:microsoft.com/office/officeart/2005/8/layout/hList1"/>
    <dgm:cxn modelId="{39BD8A78-912B-49E8-A509-D7539EE10D23}" type="presParOf" srcId="{05D20186-F047-47F9-A557-69DA6C5166CE}" destId="{A98F470C-5972-42BE-BA44-C038177E17E8}" srcOrd="5" destOrd="0" presId="urn:microsoft.com/office/officeart/2005/8/layout/hList1"/>
    <dgm:cxn modelId="{923FBD81-B088-48D0-80C9-E7643221AA01}" type="presParOf" srcId="{05D20186-F047-47F9-A557-69DA6C5166CE}" destId="{E1231A09-684A-423C-95EF-59C41CA25490}" srcOrd="6" destOrd="0" presId="urn:microsoft.com/office/officeart/2005/8/layout/hList1"/>
    <dgm:cxn modelId="{0FF6C61E-1A88-4923-AB6A-A579855FE862}" type="presParOf" srcId="{E1231A09-684A-423C-95EF-59C41CA25490}" destId="{52DEB016-1881-4F5A-97DC-0330B9AAD9B2}" srcOrd="0" destOrd="0" presId="urn:microsoft.com/office/officeart/2005/8/layout/hList1"/>
    <dgm:cxn modelId="{214BB1E1-6AC7-4240-9632-9592C4756CAD}" type="presParOf" srcId="{E1231A09-684A-423C-95EF-59C41CA25490}" destId="{58780963-8BA9-4CA4-BCF6-F48BC24827D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07D2199-E0F1-4EF8-B265-49B1E4B46D00}" type="doc">
      <dgm:prSet loTypeId="urn:microsoft.com/office/officeart/2005/8/layout/hList1" loCatId="list" qsTypeId="urn:microsoft.com/office/officeart/2005/8/quickstyle/simple1#4" qsCatId="simple" csTypeId="urn:microsoft.com/office/officeart/2005/8/colors/colorful1#2" csCatId="colorful" phldr="1"/>
      <dgm:spPr/>
      <dgm:t>
        <a:bodyPr/>
        <a:lstStyle/>
        <a:p>
          <a:endParaRPr lang="zh-TW" altLang="en-US"/>
        </a:p>
      </dgm:t>
    </dgm:pt>
    <dgm:pt modelId="{D4BCFBF9-3224-4434-90FB-01EACBACAA1C}">
      <dgm:prSet phldrT="[文字]" custT="1"/>
      <dgm:spPr/>
      <dgm:t>
        <a:bodyPr/>
        <a:lstStyle/>
        <a:p>
          <a:r>
            <a:rPr lang="zh-TW" altLang="en-US" sz="1500" b="1" dirty="0" smtClean="0">
              <a:latin typeface="標楷體" panose="03000509000000000000" pitchFamily="65" charset="-120"/>
              <a:ea typeface="標楷體" panose="03000509000000000000" pitchFamily="65" charset="-120"/>
            </a:rPr>
            <a:t>居家醫療</a:t>
          </a:r>
          <a:endParaRPr lang="zh-TW" altLang="en-US" sz="1500" b="1" dirty="0">
            <a:latin typeface="標楷體" panose="03000509000000000000" pitchFamily="65" charset="-120"/>
            <a:ea typeface="標楷體" panose="03000509000000000000" pitchFamily="65" charset="-120"/>
          </a:endParaRPr>
        </a:p>
      </dgm:t>
    </dgm:pt>
    <dgm:pt modelId="{A927FFF2-D5EB-46C6-9B67-3B38D26EBDE7}" type="parTrans" cxnId="{C2E7001A-0808-4068-B313-D82957FDDF22}">
      <dgm:prSet/>
      <dgm:spPr/>
      <dgm:t>
        <a:bodyPr/>
        <a:lstStyle/>
        <a:p>
          <a:endParaRPr lang="zh-TW" altLang="en-US" sz="1500" b="1">
            <a:latin typeface="微軟正黑體" pitchFamily="34" charset="-120"/>
            <a:ea typeface="微軟正黑體" pitchFamily="34" charset="-120"/>
          </a:endParaRPr>
        </a:p>
      </dgm:t>
    </dgm:pt>
    <dgm:pt modelId="{459F48FA-E2F1-4985-ADEF-C99B052C4217}" type="sibTrans" cxnId="{C2E7001A-0808-4068-B313-D82957FDDF22}">
      <dgm:prSet/>
      <dgm:spPr/>
      <dgm:t>
        <a:bodyPr/>
        <a:lstStyle/>
        <a:p>
          <a:endParaRPr lang="zh-TW" altLang="en-US" sz="1500" b="1">
            <a:latin typeface="微軟正黑體" pitchFamily="34" charset="-120"/>
            <a:ea typeface="微軟正黑體" pitchFamily="34" charset="-120"/>
          </a:endParaRPr>
        </a:p>
      </dgm:t>
    </dgm:pt>
    <dgm:pt modelId="{DB6E61EA-2D9B-48B9-9FFF-7B8994087C99}">
      <dgm:prSet phldrT="[文字]" custT="1"/>
      <dgm:spPr/>
      <dgm:t>
        <a:bodyPr/>
        <a:lstStyle/>
        <a:p>
          <a:pPr>
            <a:lnSpc>
              <a:spcPct val="150000"/>
            </a:lnSpc>
          </a:pPr>
          <a:r>
            <a:rPr lang="zh-TW" altLang="en-US" sz="1500" b="1" i="0" u="none" dirty="0" smtClean="0">
              <a:latin typeface="標楷體" panose="03000509000000000000" pitchFamily="65" charset="-120"/>
              <a:ea typeface="標楷體" panose="03000509000000000000" pitchFamily="65" charset="-120"/>
            </a:rPr>
            <a:t>醫師訪視費</a:t>
          </a:r>
          <a:endParaRPr lang="zh-TW" altLang="en-US" sz="1500" b="1" dirty="0">
            <a:latin typeface="標楷體" panose="03000509000000000000" pitchFamily="65" charset="-120"/>
            <a:ea typeface="標楷體" panose="03000509000000000000" pitchFamily="65" charset="-120"/>
          </a:endParaRPr>
        </a:p>
      </dgm:t>
    </dgm:pt>
    <dgm:pt modelId="{5B9622B1-0422-4704-9B65-D83E9CB80C31}" type="parTrans" cxnId="{A3B2A946-55A0-4799-8D64-9E1ED40C7717}">
      <dgm:prSet/>
      <dgm:spPr/>
      <dgm:t>
        <a:bodyPr/>
        <a:lstStyle/>
        <a:p>
          <a:endParaRPr lang="zh-TW" altLang="en-US" sz="1500" b="1">
            <a:latin typeface="微軟正黑體" pitchFamily="34" charset="-120"/>
            <a:ea typeface="微軟正黑體" pitchFamily="34" charset="-120"/>
          </a:endParaRPr>
        </a:p>
      </dgm:t>
    </dgm:pt>
    <dgm:pt modelId="{06B6B788-146A-4246-9C05-6296D06EE13C}" type="sibTrans" cxnId="{A3B2A946-55A0-4799-8D64-9E1ED40C7717}">
      <dgm:prSet/>
      <dgm:spPr/>
      <dgm:t>
        <a:bodyPr/>
        <a:lstStyle/>
        <a:p>
          <a:endParaRPr lang="zh-TW" altLang="en-US" sz="1500" b="1">
            <a:latin typeface="微軟正黑體" pitchFamily="34" charset="-120"/>
            <a:ea typeface="微軟正黑體" pitchFamily="34" charset="-120"/>
          </a:endParaRPr>
        </a:p>
      </dgm:t>
    </dgm:pt>
    <dgm:pt modelId="{1FEFD4E8-E44C-41AA-8811-27A30190BE8B}">
      <dgm:prSet phldrT="[文字]" custT="1"/>
      <dgm:spPr/>
      <dgm:t>
        <a:bodyPr/>
        <a:lstStyle/>
        <a:p>
          <a:r>
            <a:rPr lang="zh-TW" altLang="en-US" sz="1500" b="1" dirty="0" smtClean="0">
              <a:latin typeface="標楷體" panose="03000509000000000000" pitchFamily="65" charset="-120"/>
              <a:ea typeface="標楷體" panose="03000509000000000000" pitchFamily="65" charset="-120"/>
            </a:rPr>
            <a:t>重度居家醫療</a:t>
          </a:r>
          <a:endParaRPr lang="zh-TW" altLang="en-US" sz="1500" b="1" dirty="0">
            <a:latin typeface="標楷體" panose="03000509000000000000" pitchFamily="65" charset="-120"/>
            <a:ea typeface="標楷體" panose="03000509000000000000" pitchFamily="65" charset="-120"/>
          </a:endParaRPr>
        </a:p>
      </dgm:t>
    </dgm:pt>
    <dgm:pt modelId="{4F9892C1-F960-4B50-9672-BB585B33634D}" type="parTrans" cxnId="{932659B8-C7AE-4E42-9A0F-D722A45D37D4}">
      <dgm:prSet/>
      <dgm:spPr/>
      <dgm:t>
        <a:bodyPr/>
        <a:lstStyle/>
        <a:p>
          <a:endParaRPr lang="zh-TW" altLang="en-US" sz="1500" b="1">
            <a:latin typeface="微軟正黑體" pitchFamily="34" charset="-120"/>
            <a:ea typeface="微軟正黑體" pitchFamily="34" charset="-120"/>
          </a:endParaRPr>
        </a:p>
      </dgm:t>
    </dgm:pt>
    <dgm:pt modelId="{B2E7A205-B13D-4500-9B84-00AA6F9D852C}" type="sibTrans" cxnId="{932659B8-C7AE-4E42-9A0F-D722A45D37D4}">
      <dgm:prSet/>
      <dgm:spPr/>
      <dgm:t>
        <a:bodyPr/>
        <a:lstStyle/>
        <a:p>
          <a:endParaRPr lang="zh-TW" altLang="en-US" sz="1500" b="1">
            <a:latin typeface="微軟正黑體" pitchFamily="34" charset="-120"/>
            <a:ea typeface="微軟正黑體" pitchFamily="34" charset="-120"/>
          </a:endParaRPr>
        </a:p>
      </dgm:t>
    </dgm:pt>
    <dgm:pt modelId="{93122577-4637-4ADC-BF40-638E1E68C4AC}">
      <dgm:prSet phldrT="[文字]" custT="1"/>
      <dgm:spPr/>
      <dgm:t>
        <a:bodyPr/>
        <a:lstStyle/>
        <a:p>
          <a:pPr>
            <a:lnSpc>
              <a:spcPts val="2200"/>
            </a:lnSpc>
          </a:pPr>
          <a:r>
            <a:rPr lang="zh-TW" altLang="en-US" sz="1500" b="1" i="0" u="none" dirty="0" smtClean="0">
              <a:solidFill>
                <a:schemeClr val="tx1"/>
              </a:solidFill>
              <a:latin typeface="標楷體" panose="03000509000000000000" pitchFamily="65" charset="-120"/>
              <a:ea typeface="標楷體" panose="03000509000000000000" pitchFamily="65" charset="-120"/>
            </a:rPr>
            <a:t>醫師訪視費</a:t>
          </a:r>
          <a:r>
            <a:rPr lang="en-US" altLang="zh-TW" sz="1500" b="0" i="0" u="none" dirty="0" smtClean="0">
              <a:solidFill>
                <a:schemeClr val="tx1"/>
              </a:solidFill>
              <a:latin typeface="標楷體" panose="03000509000000000000" pitchFamily="65" charset="-120"/>
              <a:ea typeface="標楷體" panose="03000509000000000000" pitchFamily="65" charset="-120"/>
            </a:rPr>
            <a:t>-</a:t>
          </a:r>
          <a:r>
            <a:rPr lang="zh-TW" altLang="en-US" sz="1500" b="0" i="0" u="none" dirty="0" smtClean="0">
              <a:solidFill>
                <a:schemeClr val="tx1"/>
              </a:solidFill>
              <a:latin typeface="標楷體" panose="03000509000000000000" pitchFamily="65" charset="-120"/>
              <a:ea typeface="標楷體" panose="03000509000000000000" pitchFamily="65" charset="-120"/>
            </a:rPr>
            <a:t>論次</a:t>
          </a:r>
          <a:endParaRPr lang="zh-TW" altLang="en-US" sz="1500" b="1" dirty="0">
            <a:solidFill>
              <a:schemeClr val="tx1"/>
            </a:solidFill>
            <a:latin typeface="標楷體" panose="03000509000000000000" pitchFamily="65" charset="-120"/>
            <a:ea typeface="標楷體" panose="03000509000000000000" pitchFamily="65" charset="-120"/>
          </a:endParaRPr>
        </a:p>
      </dgm:t>
    </dgm:pt>
    <dgm:pt modelId="{F398DF98-8D15-40D7-BACB-E0FE52246E95}" type="parTrans" cxnId="{0DC280A5-8D31-44D5-BF6D-CC3AC8F341B0}">
      <dgm:prSet/>
      <dgm:spPr/>
      <dgm:t>
        <a:bodyPr/>
        <a:lstStyle/>
        <a:p>
          <a:endParaRPr lang="zh-TW" altLang="en-US" sz="1500" b="1">
            <a:latin typeface="微軟正黑體" pitchFamily="34" charset="-120"/>
            <a:ea typeface="微軟正黑體" pitchFamily="34" charset="-120"/>
          </a:endParaRPr>
        </a:p>
      </dgm:t>
    </dgm:pt>
    <dgm:pt modelId="{09C3BEF2-7543-4341-8B83-E55FE52A6773}" type="sibTrans" cxnId="{0DC280A5-8D31-44D5-BF6D-CC3AC8F341B0}">
      <dgm:prSet/>
      <dgm:spPr/>
      <dgm:t>
        <a:bodyPr/>
        <a:lstStyle/>
        <a:p>
          <a:endParaRPr lang="zh-TW" altLang="en-US" sz="1500" b="1">
            <a:latin typeface="微軟正黑體" pitchFamily="34" charset="-120"/>
            <a:ea typeface="微軟正黑體" pitchFamily="34" charset="-120"/>
          </a:endParaRPr>
        </a:p>
      </dgm:t>
    </dgm:pt>
    <dgm:pt modelId="{29B6F40F-05CB-4AB3-A93C-ABC067B150CE}">
      <dgm:prSet phldrT="[文字]" custT="1"/>
      <dgm:spPr/>
      <dgm:t>
        <a:bodyPr/>
        <a:lstStyle/>
        <a:p>
          <a:r>
            <a:rPr lang="zh-TW" altLang="en-US" sz="1500" b="1" dirty="0" smtClean="0">
              <a:latin typeface="微軟正黑體" pitchFamily="34" charset="-120"/>
              <a:ea typeface="微軟正黑體" pitchFamily="34" charset="-120"/>
            </a:rPr>
            <a:t>安寧療護</a:t>
          </a:r>
          <a:endParaRPr lang="zh-TW" altLang="en-US" sz="1500" b="1" dirty="0">
            <a:latin typeface="微軟正黑體" pitchFamily="34" charset="-120"/>
            <a:ea typeface="微軟正黑體" pitchFamily="34" charset="-120"/>
          </a:endParaRPr>
        </a:p>
      </dgm:t>
    </dgm:pt>
    <dgm:pt modelId="{A5BE7A66-94CC-41CF-9321-9CB190045A73}" type="parTrans" cxnId="{3D3D4EC1-7E7C-4C68-85FE-16E234241980}">
      <dgm:prSet/>
      <dgm:spPr/>
      <dgm:t>
        <a:bodyPr/>
        <a:lstStyle/>
        <a:p>
          <a:endParaRPr lang="zh-TW" altLang="en-US" sz="1500" b="1">
            <a:latin typeface="微軟正黑體" pitchFamily="34" charset="-120"/>
            <a:ea typeface="微軟正黑體" pitchFamily="34" charset="-120"/>
          </a:endParaRPr>
        </a:p>
      </dgm:t>
    </dgm:pt>
    <dgm:pt modelId="{95CA36C9-DFBE-4881-86F5-FC099E5B492E}" type="sibTrans" cxnId="{3D3D4EC1-7E7C-4C68-85FE-16E234241980}">
      <dgm:prSet/>
      <dgm:spPr/>
      <dgm:t>
        <a:bodyPr/>
        <a:lstStyle/>
        <a:p>
          <a:endParaRPr lang="zh-TW" altLang="en-US" sz="1500" b="1">
            <a:latin typeface="微軟正黑體" pitchFamily="34" charset="-120"/>
            <a:ea typeface="微軟正黑體" pitchFamily="34" charset="-120"/>
          </a:endParaRPr>
        </a:p>
      </dgm:t>
    </dgm:pt>
    <dgm:pt modelId="{9757DA9C-33C7-4CBD-A83A-2B632B777DB9}">
      <dgm:prSet phldrT="[文字]" custT="1"/>
      <dgm:spPr/>
      <dgm:t>
        <a:bodyPr/>
        <a:lstStyle/>
        <a:p>
          <a:pPr marL="0" marR="0" indent="0" defTabSz="914400" eaLnBrk="1" fontAlgn="auto" latinLnBrk="0" hangingPunct="1">
            <a:lnSpc>
              <a:spcPts val="2200"/>
            </a:lnSpc>
            <a:spcBef>
              <a:spcPts val="0"/>
            </a:spcBef>
            <a:spcAft>
              <a:spcPts val="270"/>
            </a:spcAft>
            <a:buClrTx/>
            <a:buSzTx/>
            <a:buFontTx/>
            <a:buNone/>
            <a:tabLst/>
            <a:defRPr/>
          </a:pPr>
          <a:r>
            <a:rPr lang="zh-TW" altLang="en-US" sz="1500" b="1" i="0" u="none" dirty="0" smtClean="0">
              <a:solidFill>
                <a:schemeClr val="tx1"/>
              </a:solidFill>
              <a:latin typeface="標楷體" panose="03000509000000000000" pitchFamily="65" charset="-120"/>
              <a:ea typeface="標楷體" panose="03000509000000000000" pitchFamily="65" charset="-120"/>
            </a:rPr>
            <a:t>醫師訪視費</a:t>
          </a:r>
          <a:endParaRPr lang="zh-TW" altLang="en-US" sz="1500" b="1" dirty="0">
            <a:solidFill>
              <a:schemeClr val="tx1"/>
            </a:solidFill>
            <a:latin typeface="標楷體" panose="03000509000000000000" pitchFamily="65" charset="-120"/>
            <a:ea typeface="標楷體" panose="03000509000000000000" pitchFamily="65" charset="-120"/>
          </a:endParaRPr>
        </a:p>
      </dgm:t>
    </dgm:pt>
    <dgm:pt modelId="{502F2873-3027-413D-989B-154718A7D8AE}" type="parTrans" cxnId="{46990124-2307-4C08-934A-C6E27894849F}">
      <dgm:prSet/>
      <dgm:spPr/>
      <dgm:t>
        <a:bodyPr/>
        <a:lstStyle/>
        <a:p>
          <a:endParaRPr lang="zh-TW" altLang="en-US" sz="1500" b="1">
            <a:latin typeface="微軟正黑體" pitchFamily="34" charset="-120"/>
            <a:ea typeface="微軟正黑體" pitchFamily="34" charset="-120"/>
          </a:endParaRPr>
        </a:p>
      </dgm:t>
    </dgm:pt>
    <dgm:pt modelId="{DE35C0AD-D344-4F82-A236-7F651B3E4F58}" type="sibTrans" cxnId="{46990124-2307-4C08-934A-C6E27894849F}">
      <dgm:prSet/>
      <dgm:spPr/>
      <dgm:t>
        <a:bodyPr/>
        <a:lstStyle/>
        <a:p>
          <a:endParaRPr lang="zh-TW" altLang="en-US" sz="1500" b="1">
            <a:latin typeface="微軟正黑體" pitchFamily="34" charset="-120"/>
            <a:ea typeface="微軟正黑體" pitchFamily="34" charset="-120"/>
          </a:endParaRPr>
        </a:p>
      </dgm:t>
    </dgm:pt>
    <dgm:pt modelId="{B52D6805-2B45-4F70-BFD3-C087D046B7C6}">
      <dgm:prSet custT="1"/>
      <dgm:spPr/>
      <dgm:t>
        <a:bodyPr/>
        <a:lstStyle/>
        <a:p>
          <a:pPr>
            <a:lnSpc>
              <a:spcPct val="150000"/>
            </a:lnSpc>
          </a:pPr>
          <a:r>
            <a:rPr lang="zh-TW" altLang="en-US" sz="1500" b="1" i="0" u="none" dirty="0" smtClean="0">
              <a:latin typeface="標楷體" panose="03000509000000000000" pitchFamily="65" charset="-120"/>
              <a:ea typeface="標楷體" panose="03000509000000000000" pitchFamily="65" charset="-120"/>
            </a:rPr>
            <a:t>藥費、藥服費</a:t>
          </a:r>
          <a:endParaRPr lang="zh-TW" altLang="en-US" sz="1500" b="1" dirty="0">
            <a:latin typeface="標楷體" panose="03000509000000000000" pitchFamily="65" charset="-120"/>
            <a:ea typeface="標楷體" panose="03000509000000000000" pitchFamily="65" charset="-120"/>
          </a:endParaRPr>
        </a:p>
      </dgm:t>
    </dgm:pt>
    <dgm:pt modelId="{465B2EA4-BA54-42A8-9B30-93DB3DCE1ADC}" type="parTrans" cxnId="{0B2288A2-474A-4475-AEC0-1943773AC87E}">
      <dgm:prSet/>
      <dgm:spPr/>
      <dgm:t>
        <a:bodyPr/>
        <a:lstStyle/>
        <a:p>
          <a:endParaRPr lang="zh-TW" altLang="en-US" sz="1500" b="1">
            <a:latin typeface="微軟正黑體" pitchFamily="34" charset="-120"/>
            <a:ea typeface="微軟正黑體" pitchFamily="34" charset="-120"/>
          </a:endParaRPr>
        </a:p>
      </dgm:t>
    </dgm:pt>
    <dgm:pt modelId="{1A40445A-19EC-4258-B074-5260F5147C8C}" type="sibTrans" cxnId="{0B2288A2-474A-4475-AEC0-1943773AC87E}">
      <dgm:prSet/>
      <dgm:spPr/>
      <dgm:t>
        <a:bodyPr/>
        <a:lstStyle/>
        <a:p>
          <a:endParaRPr lang="zh-TW" altLang="en-US" sz="1500" b="1">
            <a:latin typeface="微軟正黑體" pitchFamily="34" charset="-120"/>
            <a:ea typeface="微軟正黑體" pitchFamily="34" charset="-120"/>
          </a:endParaRPr>
        </a:p>
      </dgm:t>
    </dgm:pt>
    <dgm:pt modelId="{A920769F-1EFE-49A9-9214-7A314FEC1476}">
      <dgm:prSet custT="1"/>
      <dgm:spPr/>
      <dgm:t>
        <a:bodyPr/>
        <a:lstStyle/>
        <a:p>
          <a:pPr>
            <a:lnSpc>
              <a:spcPct val="150000"/>
            </a:lnSpc>
          </a:pPr>
          <a:r>
            <a:rPr lang="zh-TW" altLang="en-US" sz="1500" b="1" i="0" u="none" dirty="0" smtClean="0">
              <a:latin typeface="標楷體" panose="03000509000000000000" pitchFamily="65" charset="-120"/>
              <a:ea typeface="標楷體" panose="03000509000000000000" pitchFamily="65" charset="-120"/>
            </a:rPr>
            <a:t>檢驗</a:t>
          </a:r>
          <a:r>
            <a:rPr lang="en-US" altLang="zh-TW" sz="1500" b="1" i="0" u="none" dirty="0" smtClean="0">
              <a:latin typeface="標楷體" panose="03000509000000000000" pitchFamily="65" charset="-120"/>
              <a:ea typeface="標楷體" panose="03000509000000000000" pitchFamily="65" charset="-120"/>
            </a:rPr>
            <a:t>(</a:t>
          </a:r>
          <a:r>
            <a:rPr lang="zh-TW" altLang="en-US" sz="1500" b="1" i="0" u="none" dirty="0" smtClean="0">
              <a:latin typeface="標楷體" panose="03000509000000000000" pitchFamily="65" charset="-120"/>
              <a:ea typeface="標楷體" panose="03000509000000000000" pitchFamily="65" charset="-120"/>
            </a:rPr>
            <a:t>查</a:t>
          </a:r>
          <a:r>
            <a:rPr lang="en-US" altLang="zh-TW" sz="1500" b="1" i="0" u="none" dirty="0" smtClean="0">
              <a:latin typeface="標楷體" panose="03000509000000000000" pitchFamily="65" charset="-120"/>
              <a:ea typeface="標楷體" panose="03000509000000000000" pitchFamily="65" charset="-120"/>
            </a:rPr>
            <a:t>)</a:t>
          </a:r>
          <a:r>
            <a:rPr lang="zh-TW" altLang="en-US" sz="1500" b="1" i="0" u="none" dirty="0" smtClean="0">
              <a:latin typeface="標楷體" panose="03000509000000000000" pitchFamily="65" charset="-120"/>
              <a:ea typeface="標楷體" panose="03000509000000000000" pitchFamily="65" charset="-120"/>
            </a:rPr>
            <a:t>費</a:t>
          </a:r>
          <a:endParaRPr lang="zh-TW" altLang="en-US" sz="1500" b="1" dirty="0">
            <a:latin typeface="標楷體" panose="03000509000000000000" pitchFamily="65" charset="-120"/>
            <a:ea typeface="標楷體" panose="03000509000000000000" pitchFamily="65" charset="-120"/>
          </a:endParaRPr>
        </a:p>
      </dgm:t>
    </dgm:pt>
    <dgm:pt modelId="{CBA0952D-BC37-4CF2-8552-BE598CC6C849}" type="parTrans" cxnId="{288146ED-F7ED-466E-B6C5-ED5C7135E6D8}">
      <dgm:prSet/>
      <dgm:spPr/>
      <dgm:t>
        <a:bodyPr/>
        <a:lstStyle/>
        <a:p>
          <a:endParaRPr lang="zh-TW" altLang="en-US" sz="1500" b="1">
            <a:latin typeface="微軟正黑體" pitchFamily="34" charset="-120"/>
            <a:ea typeface="微軟正黑體" pitchFamily="34" charset="-120"/>
          </a:endParaRPr>
        </a:p>
      </dgm:t>
    </dgm:pt>
    <dgm:pt modelId="{1C3CE1BE-D55E-47B0-B97C-FCCB73863C18}" type="sibTrans" cxnId="{288146ED-F7ED-466E-B6C5-ED5C7135E6D8}">
      <dgm:prSet/>
      <dgm:spPr/>
      <dgm:t>
        <a:bodyPr/>
        <a:lstStyle/>
        <a:p>
          <a:endParaRPr lang="zh-TW" altLang="en-US" sz="1500" b="1">
            <a:latin typeface="微軟正黑體" pitchFamily="34" charset="-120"/>
            <a:ea typeface="微軟正黑體" pitchFamily="34" charset="-120"/>
          </a:endParaRPr>
        </a:p>
      </dgm:t>
    </dgm:pt>
    <dgm:pt modelId="{892D9D94-8734-4F07-8C2A-95BCF4C775BC}">
      <dgm:prSet custT="1"/>
      <dgm:spPr/>
      <dgm:t>
        <a:bodyPr/>
        <a:lstStyle/>
        <a:p>
          <a:pPr>
            <a:lnSpc>
              <a:spcPts val="2200"/>
            </a:lnSpc>
          </a:pPr>
          <a:r>
            <a:rPr lang="zh-TW" altLang="en-US" sz="1500" b="1" i="0" u="none" dirty="0" smtClean="0">
              <a:solidFill>
                <a:schemeClr val="tx1"/>
              </a:solidFill>
              <a:latin typeface="標楷體" panose="03000509000000000000" pitchFamily="65" charset="-120"/>
              <a:ea typeface="標楷體" panose="03000509000000000000" pitchFamily="65" charset="-120"/>
            </a:rPr>
            <a:t>藥費、藥服費</a:t>
          </a:r>
          <a:r>
            <a:rPr lang="en-US" altLang="zh-TW" sz="1500" b="0" i="0" u="none" dirty="0" smtClean="0">
              <a:solidFill>
                <a:schemeClr val="tx1"/>
              </a:solidFill>
              <a:latin typeface="標楷體" panose="03000509000000000000" pitchFamily="65" charset="-120"/>
              <a:ea typeface="標楷體" panose="03000509000000000000" pitchFamily="65" charset="-120"/>
            </a:rPr>
            <a:t>-</a:t>
          </a:r>
          <a:r>
            <a:rPr lang="zh-TW" altLang="en-US" sz="1500" b="0" i="0" u="none" dirty="0" smtClean="0">
              <a:solidFill>
                <a:schemeClr val="tx1"/>
              </a:solidFill>
              <a:latin typeface="標楷體" panose="03000509000000000000" pitchFamily="65" charset="-120"/>
              <a:ea typeface="標楷體" panose="03000509000000000000" pitchFamily="65" charset="-120"/>
            </a:rPr>
            <a:t>核實</a:t>
          </a:r>
          <a:endParaRPr lang="zh-TW" altLang="en-US" sz="1500" b="1" dirty="0">
            <a:solidFill>
              <a:schemeClr val="tx1"/>
            </a:solidFill>
            <a:latin typeface="標楷體" panose="03000509000000000000" pitchFamily="65" charset="-120"/>
            <a:ea typeface="標楷體" panose="03000509000000000000" pitchFamily="65" charset="-120"/>
          </a:endParaRPr>
        </a:p>
      </dgm:t>
    </dgm:pt>
    <dgm:pt modelId="{7683F7AE-D27B-4867-806F-FC34F08805CE}" type="parTrans" cxnId="{1335BE4A-B07E-484C-B935-482F311A95C3}">
      <dgm:prSet/>
      <dgm:spPr/>
      <dgm:t>
        <a:bodyPr/>
        <a:lstStyle/>
        <a:p>
          <a:endParaRPr lang="zh-TW" altLang="en-US" sz="1500" b="1">
            <a:latin typeface="微軟正黑體" pitchFamily="34" charset="-120"/>
            <a:ea typeface="微軟正黑體" pitchFamily="34" charset="-120"/>
          </a:endParaRPr>
        </a:p>
      </dgm:t>
    </dgm:pt>
    <dgm:pt modelId="{82749201-5F82-4564-93FD-DB1497CC457A}" type="sibTrans" cxnId="{1335BE4A-B07E-484C-B935-482F311A95C3}">
      <dgm:prSet/>
      <dgm:spPr/>
      <dgm:t>
        <a:bodyPr/>
        <a:lstStyle/>
        <a:p>
          <a:endParaRPr lang="zh-TW" altLang="en-US" sz="1500" b="1">
            <a:latin typeface="微軟正黑體" pitchFamily="34" charset="-120"/>
            <a:ea typeface="微軟正黑體" pitchFamily="34" charset="-120"/>
          </a:endParaRPr>
        </a:p>
      </dgm:t>
    </dgm:pt>
    <dgm:pt modelId="{7602E76D-EFF0-4A9D-850C-6B2FB8424D16}">
      <dgm:prSet custT="1"/>
      <dgm:spPr/>
      <dgm:t>
        <a:bodyPr/>
        <a:lstStyle/>
        <a:p>
          <a:pPr>
            <a:lnSpc>
              <a:spcPts val="2200"/>
            </a:lnSpc>
          </a:pPr>
          <a:r>
            <a:rPr lang="zh-TW" altLang="en-US" sz="1500" b="1" i="0" u="none" dirty="0" smtClean="0">
              <a:solidFill>
                <a:schemeClr val="tx1"/>
              </a:solidFill>
              <a:latin typeface="標楷體" panose="03000509000000000000" pitchFamily="65" charset="-120"/>
              <a:ea typeface="標楷體" panose="03000509000000000000" pitchFamily="65" charset="-120"/>
            </a:rPr>
            <a:t>呼吸治療人員處置費</a:t>
          </a:r>
          <a:r>
            <a:rPr lang="en-US" altLang="zh-TW" sz="1500" b="0" i="0" u="none" dirty="0" smtClean="0">
              <a:solidFill>
                <a:schemeClr val="tx1"/>
              </a:solidFill>
              <a:latin typeface="標楷體" panose="03000509000000000000" pitchFamily="65" charset="-120"/>
              <a:ea typeface="標楷體" panose="03000509000000000000" pitchFamily="65" charset="-120"/>
            </a:rPr>
            <a:t>-</a:t>
          </a:r>
          <a:r>
            <a:rPr lang="zh-TW" altLang="en-US" sz="1500" b="0" i="0" u="none" dirty="0" smtClean="0">
              <a:solidFill>
                <a:schemeClr val="tx1"/>
              </a:solidFill>
              <a:latin typeface="標楷體" panose="03000509000000000000" pitchFamily="65" charset="-120"/>
              <a:ea typeface="標楷體" panose="03000509000000000000" pitchFamily="65" charset="-120"/>
            </a:rPr>
            <a:t>論次</a:t>
          </a:r>
          <a:endParaRPr lang="zh-TW" altLang="en-US" sz="1500" b="1" dirty="0">
            <a:solidFill>
              <a:schemeClr val="tx1"/>
            </a:solidFill>
            <a:latin typeface="標楷體" panose="03000509000000000000" pitchFamily="65" charset="-120"/>
            <a:ea typeface="標楷體" panose="03000509000000000000" pitchFamily="65" charset="-120"/>
          </a:endParaRPr>
        </a:p>
      </dgm:t>
    </dgm:pt>
    <dgm:pt modelId="{500CF3DE-975B-4B35-86CA-EBB8396B6BB2}" type="parTrans" cxnId="{2ABCD690-B5B2-486E-96D1-407085504973}">
      <dgm:prSet/>
      <dgm:spPr/>
      <dgm:t>
        <a:bodyPr/>
        <a:lstStyle/>
        <a:p>
          <a:endParaRPr lang="zh-TW" altLang="en-US" sz="1500" b="1">
            <a:latin typeface="微軟正黑體" pitchFamily="34" charset="-120"/>
            <a:ea typeface="微軟正黑體" pitchFamily="34" charset="-120"/>
          </a:endParaRPr>
        </a:p>
      </dgm:t>
    </dgm:pt>
    <dgm:pt modelId="{8EAEEC23-F6A5-4C27-929D-63BBB5B48779}" type="sibTrans" cxnId="{2ABCD690-B5B2-486E-96D1-407085504973}">
      <dgm:prSet/>
      <dgm:spPr/>
      <dgm:t>
        <a:bodyPr/>
        <a:lstStyle/>
        <a:p>
          <a:endParaRPr lang="zh-TW" altLang="en-US" sz="1500" b="1">
            <a:latin typeface="微軟正黑體" pitchFamily="34" charset="-120"/>
            <a:ea typeface="微軟正黑體" pitchFamily="34" charset="-120"/>
          </a:endParaRPr>
        </a:p>
      </dgm:t>
    </dgm:pt>
    <dgm:pt modelId="{F2BA7F55-0CA0-452B-9EA5-8AF863F9A3F6}">
      <dgm:prSet custT="1"/>
      <dgm:spPr/>
      <dgm:t>
        <a:bodyPr/>
        <a:lstStyle/>
        <a:p>
          <a:pPr>
            <a:lnSpc>
              <a:spcPts val="2200"/>
            </a:lnSpc>
          </a:pPr>
          <a:r>
            <a:rPr lang="zh-TW" altLang="en-US" sz="1500" b="1" i="0" u="none" dirty="0" smtClean="0">
              <a:solidFill>
                <a:schemeClr val="tx1"/>
              </a:solidFill>
              <a:latin typeface="標楷體" panose="03000509000000000000" pitchFamily="65" charset="-120"/>
              <a:ea typeface="標楷體" panose="03000509000000000000" pitchFamily="65" charset="-120"/>
            </a:rPr>
            <a:t>其他專業人員處置費</a:t>
          </a:r>
          <a:r>
            <a:rPr lang="en-US" altLang="zh-TW" sz="1500" b="0" i="0" u="none" dirty="0" smtClean="0">
              <a:solidFill>
                <a:schemeClr val="tx1"/>
              </a:solidFill>
              <a:latin typeface="標楷體" panose="03000509000000000000" pitchFamily="65" charset="-120"/>
              <a:ea typeface="標楷體" panose="03000509000000000000" pitchFamily="65" charset="-120"/>
            </a:rPr>
            <a:t>-</a:t>
          </a:r>
          <a:r>
            <a:rPr lang="zh-TW" altLang="en-US" sz="1500" b="0" i="0" u="none" dirty="0" smtClean="0">
              <a:solidFill>
                <a:schemeClr val="tx1"/>
              </a:solidFill>
              <a:latin typeface="標楷體" panose="03000509000000000000" pitchFamily="65" charset="-120"/>
              <a:ea typeface="標楷體" panose="03000509000000000000" pitchFamily="65" charset="-120"/>
            </a:rPr>
            <a:t>論次</a:t>
          </a:r>
          <a:endParaRPr lang="zh-TW" altLang="en-US" sz="1500" b="1" dirty="0">
            <a:solidFill>
              <a:schemeClr val="tx1"/>
            </a:solidFill>
            <a:latin typeface="標楷體" panose="03000509000000000000" pitchFamily="65" charset="-120"/>
            <a:ea typeface="標楷體" panose="03000509000000000000" pitchFamily="65" charset="-120"/>
          </a:endParaRPr>
        </a:p>
      </dgm:t>
    </dgm:pt>
    <dgm:pt modelId="{A57B1215-4C32-4184-9FA0-019DD9F59FFA}" type="parTrans" cxnId="{72684175-2346-423B-8A92-FE2344E564B0}">
      <dgm:prSet/>
      <dgm:spPr/>
      <dgm:t>
        <a:bodyPr/>
        <a:lstStyle/>
        <a:p>
          <a:endParaRPr lang="zh-TW" altLang="en-US" sz="1500" b="1">
            <a:latin typeface="微軟正黑體" pitchFamily="34" charset="-120"/>
            <a:ea typeface="微軟正黑體" pitchFamily="34" charset="-120"/>
          </a:endParaRPr>
        </a:p>
      </dgm:t>
    </dgm:pt>
    <dgm:pt modelId="{53033569-8C71-4EF0-A478-C7A801899824}" type="sibTrans" cxnId="{72684175-2346-423B-8A92-FE2344E564B0}">
      <dgm:prSet/>
      <dgm:spPr/>
      <dgm:t>
        <a:bodyPr/>
        <a:lstStyle/>
        <a:p>
          <a:endParaRPr lang="zh-TW" altLang="en-US" sz="1500" b="1">
            <a:latin typeface="微軟正黑體" pitchFamily="34" charset="-120"/>
            <a:ea typeface="微軟正黑體" pitchFamily="34" charset="-120"/>
          </a:endParaRPr>
        </a:p>
      </dgm:t>
    </dgm:pt>
    <dgm:pt modelId="{416EF965-71AC-4A50-BB52-EB12D56224CB}">
      <dgm:prSet custT="1"/>
      <dgm:spPr/>
      <dgm:t>
        <a:bodyPr/>
        <a:lstStyle/>
        <a:p>
          <a:pPr>
            <a:lnSpc>
              <a:spcPts val="2200"/>
            </a:lnSpc>
          </a:pPr>
          <a:r>
            <a:rPr lang="zh-TW" altLang="en-US" sz="1500" b="1" i="0" u="none" dirty="0" smtClean="0">
              <a:solidFill>
                <a:schemeClr val="tx1"/>
              </a:solidFill>
              <a:latin typeface="標楷體" panose="03000509000000000000" pitchFamily="65" charset="-120"/>
              <a:ea typeface="標楷體" panose="03000509000000000000" pitchFamily="65" charset="-120"/>
            </a:rPr>
            <a:t>呼吸器使用</a:t>
          </a:r>
          <a:r>
            <a:rPr lang="en-US" altLang="zh-TW" sz="1500" b="0" i="0" u="none" dirty="0" smtClean="0">
              <a:solidFill>
                <a:schemeClr val="tx1"/>
              </a:solidFill>
              <a:latin typeface="標楷體" panose="03000509000000000000" pitchFamily="65" charset="-120"/>
              <a:ea typeface="標楷體" panose="03000509000000000000" pitchFamily="65" charset="-120"/>
            </a:rPr>
            <a:t>-</a:t>
          </a:r>
          <a:r>
            <a:rPr lang="zh-TW" altLang="en-US" sz="1500" b="0" i="0" u="none" dirty="0" smtClean="0">
              <a:solidFill>
                <a:schemeClr val="tx1"/>
              </a:solidFill>
              <a:latin typeface="標楷體" panose="03000509000000000000" pitchFamily="65" charset="-120"/>
              <a:ea typeface="標楷體" panose="03000509000000000000" pitchFamily="65" charset="-120"/>
            </a:rPr>
            <a:t>論日</a:t>
          </a:r>
          <a:endParaRPr lang="zh-TW" altLang="en-US" sz="1500" b="1" dirty="0">
            <a:solidFill>
              <a:schemeClr val="tx1"/>
            </a:solidFill>
            <a:latin typeface="標楷體" panose="03000509000000000000" pitchFamily="65" charset="-120"/>
            <a:ea typeface="標楷體" panose="03000509000000000000" pitchFamily="65" charset="-120"/>
          </a:endParaRPr>
        </a:p>
      </dgm:t>
    </dgm:pt>
    <dgm:pt modelId="{675E7684-F144-4835-9726-BB076DA4DAEE}" type="parTrans" cxnId="{A5A3F48B-B4EF-4521-AB48-F0A0A86FE5C9}">
      <dgm:prSet/>
      <dgm:spPr/>
      <dgm:t>
        <a:bodyPr/>
        <a:lstStyle/>
        <a:p>
          <a:endParaRPr lang="zh-TW" altLang="en-US" sz="1500" b="1">
            <a:latin typeface="微軟正黑體" pitchFamily="34" charset="-120"/>
            <a:ea typeface="微軟正黑體" pitchFamily="34" charset="-120"/>
          </a:endParaRPr>
        </a:p>
      </dgm:t>
    </dgm:pt>
    <dgm:pt modelId="{E7C18AEF-B71A-4E04-B092-7A3C833E0613}" type="sibTrans" cxnId="{A5A3F48B-B4EF-4521-AB48-F0A0A86FE5C9}">
      <dgm:prSet/>
      <dgm:spPr/>
      <dgm:t>
        <a:bodyPr/>
        <a:lstStyle/>
        <a:p>
          <a:endParaRPr lang="zh-TW" altLang="en-US" sz="1500" b="1">
            <a:latin typeface="微軟正黑體" pitchFamily="34" charset="-120"/>
            <a:ea typeface="微軟正黑體" pitchFamily="34" charset="-120"/>
          </a:endParaRPr>
        </a:p>
      </dgm:t>
    </dgm:pt>
    <dgm:pt modelId="{5106BEF0-A6F8-4615-B0CB-79B52F5D0A0F}">
      <dgm:prSet custT="1"/>
      <dgm:spPr/>
      <dgm:t>
        <a:bodyPr/>
        <a:lstStyle/>
        <a:p>
          <a:pPr>
            <a:lnSpc>
              <a:spcPts val="2200"/>
            </a:lnSpc>
          </a:pPr>
          <a:r>
            <a:rPr lang="zh-TW" altLang="en-US" sz="1500" b="1" i="0" u="none" dirty="0" smtClean="0">
              <a:solidFill>
                <a:schemeClr val="tx1"/>
              </a:solidFill>
              <a:latin typeface="標楷體" panose="03000509000000000000" pitchFamily="65" charset="-120"/>
              <a:ea typeface="標楷體" panose="03000509000000000000" pitchFamily="65" charset="-120"/>
            </a:rPr>
            <a:t>特殊材料</a:t>
          </a:r>
          <a:r>
            <a:rPr lang="en-US" altLang="zh-TW" sz="1500" b="0" i="0" u="none" dirty="0" smtClean="0">
              <a:solidFill>
                <a:schemeClr val="tx1"/>
              </a:solidFill>
              <a:latin typeface="標楷體" panose="03000509000000000000" pitchFamily="65" charset="-120"/>
              <a:ea typeface="標楷體" panose="03000509000000000000" pitchFamily="65" charset="-120"/>
            </a:rPr>
            <a:t>-</a:t>
          </a:r>
          <a:r>
            <a:rPr lang="zh-TW" altLang="en-US" sz="1500" b="0" i="0" u="none" dirty="0" smtClean="0">
              <a:solidFill>
                <a:schemeClr val="tx1"/>
              </a:solidFill>
              <a:latin typeface="標楷體" panose="03000509000000000000" pitchFamily="65" charset="-120"/>
              <a:ea typeface="標楷體" panose="03000509000000000000" pitchFamily="65" charset="-120"/>
            </a:rPr>
            <a:t>核實</a:t>
          </a:r>
          <a:endParaRPr lang="zh-TW" altLang="en-US" sz="1500" b="1" dirty="0">
            <a:solidFill>
              <a:schemeClr val="tx1"/>
            </a:solidFill>
            <a:latin typeface="標楷體" panose="03000509000000000000" pitchFamily="65" charset="-120"/>
            <a:ea typeface="標楷體" panose="03000509000000000000" pitchFamily="65" charset="-120"/>
          </a:endParaRPr>
        </a:p>
      </dgm:t>
    </dgm:pt>
    <dgm:pt modelId="{8C574592-1223-4A0F-A572-18558C4E197A}" type="parTrans" cxnId="{DA9BA81B-8EF0-4E5E-BD39-5131552D83E3}">
      <dgm:prSet/>
      <dgm:spPr/>
      <dgm:t>
        <a:bodyPr/>
        <a:lstStyle/>
        <a:p>
          <a:endParaRPr lang="zh-TW" altLang="en-US" sz="1500" b="1">
            <a:latin typeface="微軟正黑體" pitchFamily="34" charset="-120"/>
            <a:ea typeface="微軟正黑體" pitchFamily="34" charset="-120"/>
          </a:endParaRPr>
        </a:p>
      </dgm:t>
    </dgm:pt>
    <dgm:pt modelId="{3FB7F9DB-5C45-4270-9667-B604DB97095D}" type="sibTrans" cxnId="{DA9BA81B-8EF0-4E5E-BD39-5131552D83E3}">
      <dgm:prSet/>
      <dgm:spPr/>
      <dgm:t>
        <a:bodyPr/>
        <a:lstStyle/>
        <a:p>
          <a:endParaRPr lang="zh-TW" altLang="en-US" sz="1500" b="1">
            <a:latin typeface="微軟正黑體" pitchFamily="34" charset="-120"/>
            <a:ea typeface="微軟正黑體" pitchFamily="34" charset="-120"/>
          </a:endParaRPr>
        </a:p>
      </dgm:t>
    </dgm:pt>
    <dgm:pt modelId="{0767CBFB-8868-4ED9-9E3A-FA3DE1F8ADEF}">
      <dgm:prSet custT="1"/>
      <dgm:spPr/>
      <dgm:t>
        <a:bodyPr/>
        <a:lstStyle/>
        <a:p>
          <a:pPr>
            <a:lnSpc>
              <a:spcPts val="2200"/>
            </a:lnSpc>
          </a:pPr>
          <a:r>
            <a:rPr lang="zh-TW" altLang="en-US" sz="1500" b="1" i="0" u="none" dirty="0" smtClean="0">
              <a:solidFill>
                <a:schemeClr val="tx1"/>
              </a:solidFill>
              <a:latin typeface="標楷體" panose="03000509000000000000" pitchFamily="65" charset="-120"/>
              <a:ea typeface="標楷體" panose="03000509000000000000" pitchFamily="65" charset="-120"/>
            </a:rPr>
            <a:t>檢驗</a:t>
          </a:r>
          <a:r>
            <a:rPr lang="en-US" altLang="zh-TW" sz="1500" b="1" i="0" u="none" dirty="0" smtClean="0">
              <a:solidFill>
                <a:schemeClr val="tx1"/>
              </a:solidFill>
              <a:latin typeface="標楷體" panose="03000509000000000000" pitchFamily="65" charset="-120"/>
              <a:ea typeface="標楷體" panose="03000509000000000000" pitchFamily="65" charset="-120"/>
            </a:rPr>
            <a:t>(</a:t>
          </a:r>
          <a:r>
            <a:rPr lang="zh-TW" altLang="en-US" sz="1500" b="1" i="0" u="none" dirty="0" smtClean="0">
              <a:solidFill>
                <a:schemeClr val="tx1"/>
              </a:solidFill>
              <a:latin typeface="標楷體" panose="03000509000000000000" pitchFamily="65" charset="-120"/>
              <a:ea typeface="標楷體" panose="03000509000000000000" pitchFamily="65" charset="-120"/>
            </a:rPr>
            <a:t>查</a:t>
          </a:r>
          <a:r>
            <a:rPr lang="en-US" altLang="zh-TW" sz="1500" b="1" i="0" u="none" dirty="0" smtClean="0">
              <a:solidFill>
                <a:schemeClr val="tx1"/>
              </a:solidFill>
              <a:latin typeface="標楷體" panose="03000509000000000000" pitchFamily="65" charset="-120"/>
              <a:ea typeface="標楷體" panose="03000509000000000000" pitchFamily="65" charset="-120"/>
            </a:rPr>
            <a:t>)</a:t>
          </a:r>
          <a:r>
            <a:rPr lang="zh-TW" altLang="en-US" sz="1500" b="1" i="0" u="none" dirty="0" smtClean="0">
              <a:solidFill>
                <a:schemeClr val="tx1"/>
              </a:solidFill>
              <a:latin typeface="標楷體" panose="03000509000000000000" pitchFamily="65" charset="-120"/>
              <a:ea typeface="標楷體" panose="03000509000000000000" pitchFamily="65" charset="-120"/>
            </a:rPr>
            <a:t>費</a:t>
          </a:r>
          <a:r>
            <a:rPr lang="en-US" altLang="zh-TW" sz="1500" b="0" i="0" u="none" dirty="0" smtClean="0">
              <a:solidFill>
                <a:schemeClr val="tx1"/>
              </a:solidFill>
              <a:latin typeface="標楷體" panose="03000509000000000000" pitchFamily="65" charset="-120"/>
              <a:ea typeface="標楷體" panose="03000509000000000000" pitchFamily="65" charset="-120"/>
            </a:rPr>
            <a:t>-</a:t>
          </a:r>
          <a:r>
            <a:rPr lang="zh-TW" altLang="en-US" sz="1500" b="0" i="0" u="none" dirty="0" smtClean="0">
              <a:solidFill>
                <a:schemeClr val="tx1"/>
              </a:solidFill>
              <a:latin typeface="標楷體" panose="03000509000000000000" pitchFamily="65" charset="-120"/>
              <a:ea typeface="標楷體" panose="03000509000000000000" pitchFamily="65" charset="-120"/>
            </a:rPr>
            <a:t>核實</a:t>
          </a:r>
          <a:endParaRPr lang="zh-TW" altLang="en-US" sz="1500" b="1" dirty="0">
            <a:solidFill>
              <a:schemeClr val="tx1"/>
            </a:solidFill>
            <a:latin typeface="標楷體" panose="03000509000000000000" pitchFamily="65" charset="-120"/>
            <a:ea typeface="標楷體" panose="03000509000000000000" pitchFamily="65" charset="-120"/>
          </a:endParaRPr>
        </a:p>
      </dgm:t>
    </dgm:pt>
    <dgm:pt modelId="{2F5DCF39-9AC0-483B-9735-51B9701D941F}" type="parTrans" cxnId="{F59FFA94-D881-4E56-BFE5-2930E24E7F5B}">
      <dgm:prSet/>
      <dgm:spPr/>
      <dgm:t>
        <a:bodyPr/>
        <a:lstStyle/>
        <a:p>
          <a:endParaRPr lang="zh-TW" altLang="en-US" sz="1500" b="1"/>
        </a:p>
      </dgm:t>
    </dgm:pt>
    <dgm:pt modelId="{ED8A212C-408D-41E5-BD7D-0374D4DABFF9}" type="sibTrans" cxnId="{F59FFA94-D881-4E56-BFE5-2930E24E7F5B}">
      <dgm:prSet/>
      <dgm:spPr/>
      <dgm:t>
        <a:bodyPr/>
        <a:lstStyle/>
        <a:p>
          <a:endParaRPr lang="zh-TW" altLang="en-US" sz="1500" b="1"/>
        </a:p>
      </dgm:t>
    </dgm:pt>
    <dgm:pt modelId="{F4E34E95-BD52-4957-AE10-F74F24CDF300}">
      <dgm:prSet custT="1"/>
      <dgm:spPr/>
      <dgm:t>
        <a:bodyPr/>
        <a:lstStyle/>
        <a:p>
          <a:pPr>
            <a:lnSpc>
              <a:spcPts val="2200"/>
            </a:lnSpc>
          </a:pPr>
          <a:r>
            <a:rPr lang="zh-TW" altLang="en-US" sz="1500" b="1" i="0" u="none" dirty="0" smtClean="0">
              <a:solidFill>
                <a:schemeClr val="tx1"/>
              </a:solidFill>
              <a:latin typeface="標楷體" panose="03000509000000000000" pitchFamily="65" charset="-120"/>
              <a:ea typeface="標楷體" panose="03000509000000000000" pitchFamily="65" charset="-120"/>
            </a:rPr>
            <a:t>護理訪視費</a:t>
          </a:r>
          <a:r>
            <a:rPr lang="en-US" altLang="zh-TW" sz="1500" b="0" i="0" u="none" dirty="0" smtClean="0">
              <a:solidFill>
                <a:schemeClr val="tx1"/>
              </a:solidFill>
              <a:latin typeface="標楷體" panose="03000509000000000000" pitchFamily="65" charset="-120"/>
              <a:ea typeface="標楷體" panose="03000509000000000000" pitchFamily="65" charset="-120"/>
            </a:rPr>
            <a:t>-</a:t>
          </a:r>
          <a:r>
            <a:rPr lang="zh-TW" altLang="en-US" sz="1500" b="0" i="0" u="none" dirty="0" smtClean="0">
              <a:solidFill>
                <a:schemeClr val="tx1"/>
              </a:solidFill>
              <a:latin typeface="標楷體" panose="03000509000000000000" pitchFamily="65" charset="-120"/>
              <a:ea typeface="標楷體" panose="03000509000000000000" pitchFamily="65" charset="-120"/>
            </a:rPr>
            <a:t>論次</a:t>
          </a:r>
          <a:endParaRPr lang="zh-TW" altLang="en-US" sz="1500" b="1" dirty="0">
            <a:solidFill>
              <a:schemeClr val="tx1"/>
            </a:solidFill>
            <a:latin typeface="標楷體" panose="03000509000000000000" pitchFamily="65" charset="-120"/>
            <a:ea typeface="標楷體" panose="03000509000000000000" pitchFamily="65" charset="-120"/>
          </a:endParaRPr>
        </a:p>
      </dgm:t>
    </dgm:pt>
    <dgm:pt modelId="{790D240D-4EF9-41D5-A041-962D3F033DA7}" type="parTrans" cxnId="{AC9D8566-ED9B-42C9-831A-680318C2CAC3}">
      <dgm:prSet/>
      <dgm:spPr/>
      <dgm:t>
        <a:bodyPr/>
        <a:lstStyle/>
        <a:p>
          <a:endParaRPr lang="zh-TW" altLang="en-US" sz="1500" b="1"/>
        </a:p>
      </dgm:t>
    </dgm:pt>
    <dgm:pt modelId="{00CAB3CC-B807-413F-AA91-3568CA9E0F4D}" type="sibTrans" cxnId="{AC9D8566-ED9B-42C9-831A-680318C2CAC3}">
      <dgm:prSet/>
      <dgm:spPr/>
      <dgm:t>
        <a:bodyPr/>
        <a:lstStyle/>
        <a:p>
          <a:endParaRPr lang="zh-TW" altLang="en-US" sz="1500" b="1"/>
        </a:p>
      </dgm:t>
    </dgm:pt>
    <dgm:pt modelId="{8397D730-4B34-4387-AA32-1E3AB29CEC03}">
      <dgm:prSet phldrT="[文字]" custT="1"/>
      <dgm:spPr/>
      <dgm:t>
        <a:bodyPr/>
        <a:lstStyle/>
        <a:p>
          <a:pPr marL="0" marR="0" indent="0" defTabSz="914400" eaLnBrk="1" fontAlgn="auto" latinLnBrk="0" hangingPunct="1">
            <a:lnSpc>
              <a:spcPts val="2200"/>
            </a:lnSpc>
            <a:spcBef>
              <a:spcPts val="0"/>
            </a:spcBef>
            <a:spcAft>
              <a:spcPts val="270"/>
            </a:spcAft>
            <a:buClrTx/>
            <a:buSzTx/>
            <a:buFontTx/>
            <a:buNone/>
            <a:tabLst/>
            <a:defRPr/>
          </a:pPr>
          <a:r>
            <a:rPr lang="zh-TW" altLang="en-US" sz="1500" b="1" i="0" u="none" dirty="0" smtClean="0">
              <a:solidFill>
                <a:schemeClr val="tx1"/>
              </a:solidFill>
              <a:latin typeface="標楷體" panose="03000509000000000000" pitchFamily="65" charset="-120"/>
              <a:ea typeface="標楷體" panose="03000509000000000000" pitchFamily="65" charset="-120"/>
            </a:rPr>
            <a:t>藥費、藥服費</a:t>
          </a:r>
          <a:endParaRPr lang="zh-TW" altLang="en-US" sz="1500" b="1" dirty="0">
            <a:solidFill>
              <a:schemeClr val="tx1"/>
            </a:solidFill>
            <a:latin typeface="標楷體" panose="03000509000000000000" pitchFamily="65" charset="-120"/>
            <a:ea typeface="標楷體" panose="03000509000000000000" pitchFamily="65" charset="-120"/>
          </a:endParaRPr>
        </a:p>
      </dgm:t>
    </dgm:pt>
    <dgm:pt modelId="{7AF1BA94-12E0-4E9F-B8EF-0A534F7B075B}" type="parTrans" cxnId="{C8F56ED7-E49B-46C0-8185-5EDB22D6F643}">
      <dgm:prSet/>
      <dgm:spPr/>
      <dgm:t>
        <a:bodyPr/>
        <a:lstStyle/>
        <a:p>
          <a:endParaRPr lang="zh-TW" altLang="en-US" sz="1500" b="1"/>
        </a:p>
      </dgm:t>
    </dgm:pt>
    <dgm:pt modelId="{6F00FD96-E6A9-4526-9EA0-8CFD84068E37}" type="sibTrans" cxnId="{C8F56ED7-E49B-46C0-8185-5EDB22D6F643}">
      <dgm:prSet/>
      <dgm:spPr/>
      <dgm:t>
        <a:bodyPr/>
        <a:lstStyle/>
        <a:p>
          <a:endParaRPr lang="zh-TW" altLang="en-US" sz="1500" b="1"/>
        </a:p>
      </dgm:t>
    </dgm:pt>
    <dgm:pt modelId="{7242EA9C-94F7-4FCE-92A3-751CED95929B}">
      <dgm:prSet phldrT="[文字]" custT="1"/>
      <dgm:spPr/>
      <dgm:t>
        <a:bodyPr/>
        <a:lstStyle/>
        <a:p>
          <a:pPr marL="0" marR="0" indent="0" defTabSz="914400" eaLnBrk="1" fontAlgn="auto" latinLnBrk="0" hangingPunct="1">
            <a:lnSpc>
              <a:spcPts val="2200"/>
            </a:lnSpc>
            <a:spcBef>
              <a:spcPts val="0"/>
            </a:spcBef>
            <a:spcAft>
              <a:spcPts val="270"/>
            </a:spcAft>
            <a:buClrTx/>
            <a:buSzTx/>
            <a:buFontTx/>
            <a:buNone/>
            <a:tabLst/>
            <a:defRPr/>
          </a:pPr>
          <a:r>
            <a:rPr lang="zh-TW" altLang="en-US" sz="1500" b="1" i="0" u="none" dirty="0" smtClean="0">
              <a:solidFill>
                <a:schemeClr val="tx1"/>
              </a:solidFill>
              <a:latin typeface="標楷體" panose="03000509000000000000" pitchFamily="65" charset="-120"/>
              <a:ea typeface="標楷體" panose="03000509000000000000" pitchFamily="65" charset="-120"/>
            </a:rPr>
            <a:t>護理訪視費</a:t>
          </a:r>
          <a:endParaRPr lang="zh-TW" altLang="en-US" sz="1500" b="1" dirty="0">
            <a:solidFill>
              <a:schemeClr val="tx1"/>
            </a:solidFill>
            <a:latin typeface="標楷體" panose="03000509000000000000" pitchFamily="65" charset="-120"/>
            <a:ea typeface="標楷體" panose="03000509000000000000" pitchFamily="65" charset="-120"/>
          </a:endParaRPr>
        </a:p>
      </dgm:t>
    </dgm:pt>
    <dgm:pt modelId="{12701D77-905A-4BED-8EB4-7943CBCA025B}" type="parTrans" cxnId="{E58B9B26-A67C-4F2F-91BA-EF053A14D793}">
      <dgm:prSet/>
      <dgm:spPr/>
      <dgm:t>
        <a:bodyPr/>
        <a:lstStyle/>
        <a:p>
          <a:endParaRPr lang="zh-TW" altLang="en-US" sz="1500" b="1"/>
        </a:p>
      </dgm:t>
    </dgm:pt>
    <dgm:pt modelId="{06DA0C7B-DD58-4A96-92E2-27ABCD280FD4}" type="sibTrans" cxnId="{E58B9B26-A67C-4F2F-91BA-EF053A14D793}">
      <dgm:prSet/>
      <dgm:spPr/>
      <dgm:t>
        <a:bodyPr/>
        <a:lstStyle/>
        <a:p>
          <a:endParaRPr lang="zh-TW" altLang="en-US" sz="1500" b="1"/>
        </a:p>
      </dgm:t>
    </dgm:pt>
    <dgm:pt modelId="{87620DB7-A229-4B71-B96C-5890EC7DE1DA}">
      <dgm:prSet phldrT="[文字]" custT="1"/>
      <dgm:spPr/>
      <dgm:t>
        <a:bodyPr/>
        <a:lstStyle/>
        <a:p>
          <a:pPr marL="0" marR="0" indent="0" defTabSz="914400" eaLnBrk="1" fontAlgn="auto" latinLnBrk="0" hangingPunct="1">
            <a:lnSpc>
              <a:spcPts val="2200"/>
            </a:lnSpc>
            <a:spcBef>
              <a:spcPts val="0"/>
            </a:spcBef>
            <a:spcAft>
              <a:spcPts val="270"/>
            </a:spcAft>
            <a:buClrTx/>
            <a:buSzTx/>
            <a:buFontTx/>
            <a:buNone/>
            <a:tabLst/>
            <a:defRPr/>
          </a:pPr>
          <a:r>
            <a:rPr lang="zh-TW" altLang="en-US" sz="1500" b="1" i="0" u="none" dirty="0" smtClean="0">
              <a:solidFill>
                <a:schemeClr val="tx1"/>
              </a:solidFill>
              <a:latin typeface="標楷體" panose="03000509000000000000" pitchFamily="65" charset="-120"/>
              <a:ea typeface="標楷體" panose="03000509000000000000" pitchFamily="65" charset="-120"/>
            </a:rPr>
            <a:t>呼吸治療人員處置費</a:t>
          </a:r>
          <a:endParaRPr lang="zh-TW" altLang="en-US" sz="1500" b="1" dirty="0">
            <a:solidFill>
              <a:schemeClr val="tx1"/>
            </a:solidFill>
            <a:latin typeface="標楷體" panose="03000509000000000000" pitchFamily="65" charset="-120"/>
            <a:ea typeface="標楷體" panose="03000509000000000000" pitchFamily="65" charset="-120"/>
          </a:endParaRPr>
        </a:p>
      </dgm:t>
    </dgm:pt>
    <dgm:pt modelId="{1B786620-B393-4685-8B6E-5289263D8176}" type="parTrans" cxnId="{6BFC9626-6DC3-4526-9B28-45B2219D1B46}">
      <dgm:prSet/>
      <dgm:spPr/>
      <dgm:t>
        <a:bodyPr/>
        <a:lstStyle/>
        <a:p>
          <a:endParaRPr lang="zh-TW" altLang="en-US" sz="1500" b="1"/>
        </a:p>
      </dgm:t>
    </dgm:pt>
    <dgm:pt modelId="{EE5682E1-6571-4E45-A136-775C6FCE2904}" type="sibTrans" cxnId="{6BFC9626-6DC3-4526-9B28-45B2219D1B46}">
      <dgm:prSet/>
      <dgm:spPr/>
      <dgm:t>
        <a:bodyPr/>
        <a:lstStyle/>
        <a:p>
          <a:endParaRPr lang="zh-TW" altLang="en-US" sz="1500" b="1"/>
        </a:p>
      </dgm:t>
    </dgm:pt>
    <dgm:pt modelId="{C22E8975-9487-48CB-8289-E5754818AD41}">
      <dgm:prSet phldrT="[文字]" custT="1"/>
      <dgm:spPr/>
      <dgm:t>
        <a:bodyPr/>
        <a:lstStyle/>
        <a:p>
          <a:pPr marL="0" marR="0" indent="0" defTabSz="914400" eaLnBrk="1" fontAlgn="auto" latinLnBrk="0" hangingPunct="1">
            <a:lnSpc>
              <a:spcPts val="2200"/>
            </a:lnSpc>
            <a:spcBef>
              <a:spcPts val="0"/>
            </a:spcBef>
            <a:spcAft>
              <a:spcPts val="270"/>
            </a:spcAft>
            <a:buClrTx/>
            <a:buSzTx/>
            <a:buFontTx/>
            <a:buNone/>
            <a:tabLst/>
            <a:defRPr/>
          </a:pPr>
          <a:r>
            <a:rPr lang="zh-TW" altLang="en-US" sz="1500" b="1" i="0" u="none" dirty="0" smtClean="0">
              <a:solidFill>
                <a:schemeClr val="tx1"/>
              </a:solidFill>
              <a:latin typeface="標楷體" panose="03000509000000000000" pitchFamily="65" charset="-120"/>
              <a:ea typeface="標楷體" panose="03000509000000000000" pitchFamily="65" charset="-120"/>
            </a:rPr>
            <a:t>其他專業人員處置費</a:t>
          </a:r>
          <a:endParaRPr lang="zh-TW" altLang="en-US" sz="1500" b="1" dirty="0">
            <a:solidFill>
              <a:schemeClr val="tx1"/>
            </a:solidFill>
            <a:latin typeface="標楷體" panose="03000509000000000000" pitchFamily="65" charset="-120"/>
            <a:ea typeface="標楷體" panose="03000509000000000000" pitchFamily="65" charset="-120"/>
          </a:endParaRPr>
        </a:p>
      </dgm:t>
    </dgm:pt>
    <dgm:pt modelId="{F7D593A4-4F04-46C8-B5C2-0A29511ECA89}" type="parTrans" cxnId="{C1FA5FC7-F5D4-4F21-A026-9429863BD1CD}">
      <dgm:prSet/>
      <dgm:spPr/>
      <dgm:t>
        <a:bodyPr/>
        <a:lstStyle/>
        <a:p>
          <a:endParaRPr lang="zh-TW" altLang="en-US" sz="1500" b="1"/>
        </a:p>
      </dgm:t>
    </dgm:pt>
    <dgm:pt modelId="{14218007-5C8B-4DDC-BF41-6709AAB631B2}" type="sibTrans" cxnId="{C1FA5FC7-F5D4-4F21-A026-9429863BD1CD}">
      <dgm:prSet/>
      <dgm:spPr/>
      <dgm:t>
        <a:bodyPr/>
        <a:lstStyle/>
        <a:p>
          <a:endParaRPr lang="zh-TW" altLang="en-US" sz="1500" b="1"/>
        </a:p>
      </dgm:t>
    </dgm:pt>
    <dgm:pt modelId="{DFEC823B-0ABF-4520-B4CD-F74E3C2323BF}">
      <dgm:prSet phldrT="[文字]" custT="1"/>
      <dgm:spPr/>
      <dgm:t>
        <a:bodyPr/>
        <a:lstStyle/>
        <a:p>
          <a:pPr marL="0" marR="0" indent="0" defTabSz="914400" eaLnBrk="1" fontAlgn="auto" latinLnBrk="0" hangingPunct="1">
            <a:lnSpc>
              <a:spcPts val="2200"/>
            </a:lnSpc>
            <a:spcBef>
              <a:spcPts val="0"/>
            </a:spcBef>
            <a:spcAft>
              <a:spcPts val="270"/>
            </a:spcAft>
            <a:buClrTx/>
            <a:buSzTx/>
            <a:buFontTx/>
            <a:buNone/>
            <a:tabLst/>
            <a:defRPr/>
          </a:pPr>
          <a:r>
            <a:rPr lang="zh-TW" altLang="en-US" sz="1500" b="1" i="0" u="none" dirty="0" smtClean="0">
              <a:solidFill>
                <a:schemeClr val="tx1"/>
              </a:solidFill>
              <a:latin typeface="標楷體" panose="03000509000000000000" pitchFamily="65" charset="-120"/>
              <a:ea typeface="標楷體" panose="03000509000000000000" pitchFamily="65" charset="-120"/>
            </a:rPr>
            <a:t>臨終病患訪視費</a:t>
          </a:r>
          <a:r>
            <a:rPr lang="en-US" altLang="zh-TW" sz="1500" b="0" i="0" u="none" dirty="0" smtClean="0">
              <a:solidFill>
                <a:schemeClr val="tx1"/>
              </a:solidFill>
              <a:latin typeface="標楷體" panose="03000509000000000000" pitchFamily="65" charset="-120"/>
              <a:ea typeface="標楷體" panose="03000509000000000000" pitchFamily="65" charset="-120"/>
            </a:rPr>
            <a:t>-</a:t>
          </a:r>
          <a:r>
            <a:rPr lang="zh-TW" altLang="en-US" sz="1500" b="0" i="0" u="none" dirty="0" smtClean="0">
              <a:solidFill>
                <a:schemeClr val="tx1"/>
              </a:solidFill>
              <a:latin typeface="標楷體" panose="03000509000000000000" pitchFamily="65" charset="-120"/>
              <a:ea typeface="標楷體" panose="03000509000000000000" pitchFamily="65" charset="-120"/>
            </a:rPr>
            <a:t>論次</a:t>
          </a:r>
          <a:endParaRPr lang="zh-TW" altLang="en-US" sz="1500" b="1" dirty="0">
            <a:solidFill>
              <a:schemeClr val="tx1"/>
            </a:solidFill>
            <a:latin typeface="標楷體" panose="03000509000000000000" pitchFamily="65" charset="-120"/>
            <a:ea typeface="標楷體" panose="03000509000000000000" pitchFamily="65" charset="-120"/>
          </a:endParaRPr>
        </a:p>
      </dgm:t>
    </dgm:pt>
    <dgm:pt modelId="{A4C1E2C2-FBAD-4C28-91F9-D69A5F2CD3BF}" type="parTrans" cxnId="{952D31FC-3883-44F0-8749-A58915CF0EB4}">
      <dgm:prSet/>
      <dgm:spPr/>
      <dgm:t>
        <a:bodyPr/>
        <a:lstStyle/>
        <a:p>
          <a:endParaRPr lang="zh-TW" altLang="en-US" sz="1500" b="1"/>
        </a:p>
      </dgm:t>
    </dgm:pt>
    <dgm:pt modelId="{3BD6C5A5-DE91-4B8C-B2E1-A9515EF63854}" type="sibTrans" cxnId="{952D31FC-3883-44F0-8749-A58915CF0EB4}">
      <dgm:prSet/>
      <dgm:spPr/>
      <dgm:t>
        <a:bodyPr/>
        <a:lstStyle/>
        <a:p>
          <a:endParaRPr lang="zh-TW" altLang="en-US" sz="1500" b="1"/>
        </a:p>
      </dgm:t>
    </dgm:pt>
    <dgm:pt modelId="{E37C0C84-D40B-4612-A28F-8D2470BE28FE}">
      <dgm:prSet phldrT="[文字]" custT="1"/>
      <dgm:spPr/>
      <dgm:t>
        <a:bodyPr/>
        <a:lstStyle/>
        <a:p>
          <a:pPr marL="0" marR="0" indent="0" defTabSz="914400" eaLnBrk="1" fontAlgn="auto" latinLnBrk="0" hangingPunct="1">
            <a:lnSpc>
              <a:spcPts val="2200"/>
            </a:lnSpc>
            <a:spcBef>
              <a:spcPts val="0"/>
            </a:spcBef>
            <a:spcAft>
              <a:spcPts val="270"/>
            </a:spcAft>
            <a:buClrTx/>
            <a:buSzTx/>
            <a:buFontTx/>
            <a:buNone/>
            <a:tabLst/>
            <a:defRPr/>
          </a:pPr>
          <a:r>
            <a:rPr lang="zh-TW" altLang="en-US" sz="1500" b="1" i="0" u="none" dirty="0" smtClean="0">
              <a:solidFill>
                <a:schemeClr val="tx1"/>
              </a:solidFill>
              <a:latin typeface="標楷體" panose="03000509000000000000" pitchFamily="65" charset="-120"/>
              <a:ea typeface="標楷體" panose="03000509000000000000" pitchFamily="65" charset="-120"/>
            </a:rPr>
            <a:t>檢驗</a:t>
          </a:r>
          <a:r>
            <a:rPr lang="en-US" altLang="zh-TW" sz="1500" b="1" i="0" u="none" dirty="0" smtClean="0">
              <a:solidFill>
                <a:schemeClr val="tx1"/>
              </a:solidFill>
              <a:latin typeface="標楷體" panose="03000509000000000000" pitchFamily="65" charset="-120"/>
              <a:ea typeface="標楷體" panose="03000509000000000000" pitchFamily="65" charset="-120"/>
            </a:rPr>
            <a:t>(</a:t>
          </a:r>
          <a:r>
            <a:rPr lang="zh-TW" altLang="en-US" sz="1500" b="1" i="0" u="none" dirty="0" smtClean="0">
              <a:solidFill>
                <a:schemeClr val="tx1"/>
              </a:solidFill>
              <a:latin typeface="標楷體" panose="03000509000000000000" pitchFamily="65" charset="-120"/>
              <a:ea typeface="標楷體" panose="03000509000000000000" pitchFamily="65" charset="-120"/>
            </a:rPr>
            <a:t>查</a:t>
          </a:r>
          <a:r>
            <a:rPr lang="en-US" altLang="zh-TW" sz="1500" b="1" i="0" u="none" dirty="0" smtClean="0">
              <a:solidFill>
                <a:schemeClr val="tx1"/>
              </a:solidFill>
              <a:latin typeface="標楷體" panose="03000509000000000000" pitchFamily="65" charset="-120"/>
              <a:ea typeface="標楷體" panose="03000509000000000000" pitchFamily="65" charset="-120"/>
            </a:rPr>
            <a:t>)</a:t>
          </a:r>
          <a:r>
            <a:rPr lang="zh-TW" altLang="en-US" sz="1500" b="1" i="0" u="none" dirty="0" smtClean="0">
              <a:solidFill>
                <a:schemeClr val="tx1"/>
              </a:solidFill>
              <a:latin typeface="標楷體" panose="03000509000000000000" pitchFamily="65" charset="-120"/>
              <a:ea typeface="標楷體" panose="03000509000000000000" pitchFamily="65" charset="-120"/>
            </a:rPr>
            <a:t>費</a:t>
          </a:r>
          <a:endParaRPr lang="zh-TW" altLang="en-US" sz="1500" b="1" dirty="0">
            <a:solidFill>
              <a:schemeClr val="tx1"/>
            </a:solidFill>
            <a:latin typeface="標楷體" panose="03000509000000000000" pitchFamily="65" charset="-120"/>
            <a:ea typeface="標楷體" panose="03000509000000000000" pitchFamily="65" charset="-120"/>
          </a:endParaRPr>
        </a:p>
      </dgm:t>
    </dgm:pt>
    <dgm:pt modelId="{FF30E14E-0E29-4F81-9D9F-C6B0E9CEA6F2}" type="parTrans" cxnId="{13BE5151-B6D9-4BE0-8DBA-A7896104A573}">
      <dgm:prSet/>
      <dgm:spPr/>
      <dgm:t>
        <a:bodyPr/>
        <a:lstStyle/>
        <a:p>
          <a:endParaRPr lang="zh-TW" altLang="en-US" sz="1500" b="1"/>
        </a:p>
      </dgm:t>
    </dgm:pt>
    <dgm:pt modelId="{CFF2F7F7-7EC8-4AE6-BFB0-37B2903FFB76}" type="sibTrans" cxnId="{13BE5151-B6D9-4BE0-8DBA-A7896104A573}">
      <dgm:prSet/>
      <dgm:spPr/>
      <dgm:t>
        <a:bodyPr/>
        <a:lstStyle/>
        <a:p>
          <a:endParaRPr lang="zh-TW" altLang="en-US" sz="1500" b="1"/>
        </a:p>
      </dgm:t>
    </dgm:pt>
    <dgm:pt modelId="{D6523F00-6CA0-4006-8A34-C2778BB60534}">
      <dgm:prSet custT="1"/>
      <dgm:spPr/>
      <dgm:t>
        <a:bodyPr/>
        <a:lstStyle/>
        <a:p>
          <a:pPr>
            <a:lnSpc>
              <a:spcPts val="2200"/>
            </a:lnSpc>
          </a:pPr>
          <a:r>
            <a:rPr lang="zh-TW" altLang="en-US" sz="1500" b="1" dirty="0" smtClean="0">
              <a:solidFill>
                <a:schemeClr val="tx1"/>
              </a:solidFill>
              <a:latin typeface="標楷體" panose="03000509000000000000" pitchFamily="65" charset="-120"/>
              <a:ea typeface="標楷體" panose="03000509000000000000" pitchFamily="65" charset="-120"/>
            </a:rPr>
            <a:t>緩和醫療家庭諮詢費</a:t>
          </a:r>
          <a:r>
            <a:rPr lang="en-US" altLang="zh-TW" sz="1500" b="0" dirty="0" smtClean="0">
              <a:solidFill>
                <a:schemeClr val="tx1"/>
              </a:solidFill>
              <a:latin typeface="標楷體" panose="03000509000000000000" pitchFamily="65" charset="-120"/>
              <a:ea typeface="標楷體" panose="03000509000000000000" pitchFamily="65" charset="-120"/>
            </a:rPr>
            <a:t>-</a:t>
          </a:r>
          <a:r>
            <a:rPr lang="zh-TW" altLang="en-US" sz="1500" b="0" dirty="0" smtClean="0">
              <a:solidFill>
                <a:schemeClr val="tx1"/>
              </a:solidFill>
              <a:latin typeface="標楷體" panose="03000509000000000000" pitchFamily="65" charset="-120"/>
              <a:ea typeface="標楷體" panose="03000509000000000000" pitchFamily="65" charset="-120"/>
            </a:rPr>
            <a:t>論次</a:t>
          </a:r>
          <a:endParaRPr lang="zh-TW" altLang="en-US" sz="1500" b="0" dirty="0">
            <a:solidFill>
              <a:schemeClr val="tx1"/>
            </a:solidFill>
            <a:latin typeface="標楷體" panose="03000509000000000000" pitchFamily="65" charset="-120"/>
            <a:ea typeface="標楷體" panose="03000509000000000000" pitchFamily="65" charset="-120"/>
          </a:endParaRPr>
        </a:p>
      </dgm:t>
    </dgm:pt>
    <dgm:pt modelId="{B7B50C18-A116-448C-9A3B-C988312B2DD2}" type="parTrans" cxnId="{E31C5AC7-F3CA-46CC-8D45-B24FC339DE34}">
      <dgm:prSet/>
      <dgm:spPr/>
      <dgm:t>
        <a:bodyPr/>
        <a:lstStyle/>
        <a:p>
          <a:endParaRPr lang="zh-TW" altLang="en-US"/>
        </a:p>
      </dgm:t>
    </dgm:pt>
    <dgm:pt modelId="{58602524-40E4-4BA7-8440-2702DCFDE2C6}" type="sibTrans" cxnId="{E31C5AC7-F3CA-46CC-8D45-B24FC339DE34}">
      <dgm:prSet/>
      <dgm:spPr/>
      <dgm:t>
        <a:bodyPr/>
        <a:lstStyle/>
        <a:p>
          <a:endParaRPr lang="zh-TW" altLang="en-US"/>
        </a:p>
      </dgm:t>
    </dgm:pt>
    <dgm:pt modelId="{33539BEB-1B74-467B-93AD-02F7D44C1187}">
      <dgm:prSet phldrT="[文字]" custT="1"/>
      <dgm:spPr/>
      <dgm:t>
        <a:bodyPr/>
        <a:lstStyle/>
        <a:p>
          <a:pPr marL="0" marR="0" indent="0" defTabSz="914400" eaLnBrk="1" fontAlgn="auto" latinLnBrk="0" hangingPunct="1">
            <a:lnSpc>
              <a:spcPts val="2200"/>
            </a:lnSpc>
            <a:spcBef>
              <a:spcPts val="0"/>
            </a:spcBef>
            <a:spcAft>
              <a:spcPts val="270"/>
            </a:spcAft>
            <a:buClrTx/>
            <a:buSzTx/>
            <a:buFontTx/>
            <a:buNone/>
            <a:tabLst/>
            <a:defRPr/>
          </a:pPr>
          <a:r>
            <a:rPr lang="zh-TW" altLang="en-US" sz="1500" b="1" i="0" u="none" dirty="0" smtClean="0">
              <a:solidFill>
                <a:schemeClr val="tx1"/>
              </a:solidFill>
              <a:latin typeface="標楷體" panose="03000509000000000000" pitchFamily="65" charset="-120"/>
              <a:ea typeface="標楷體" panose="03000509000000000000" pitchFamily="65" charset="-120"/>
            </a:rPr>
            <a:t>病患自控式止痛</a:t>
          </a:r>
          <a:r>
            <a:rPr lang="en-US" altLang="zh-TW" sz="1500" b="0" i="0" u="none" dirty="0" smtClean="0">
              <a:solidFill>
                <a:schemeClr val="tx1"/>
              </a:solidFill>
              <a:latin typeface="標楷體" panose="03000509000000000000" pitchFamily="65" charset="-120"/>
              <a:ea typeface="標楷體" panose="03000509000000000000" pitchFamily="65" charset="-120"/>
            </a:rPr>
            <a:t>-</a:t>
          </a:r>
          <a:r>
            <a:rPr lang="zh-TW" altLang="en-US" sz="1500" b="0" i="0" u="none" dirty="0" smtClean="0">
              <a:solidFill>
                <a:schemeClr val="tx1"/>
              </a:solidFill>
              <a:latin typeface="標楷體" panose="03000509000000000000" pitchFamily="65" charset="-120"/>
              <a:ea typeface="標楷體" panose="03000509000000000000" pitchFamily="65" charset="-120"/>
            </a:rPr>
            <a:t>論次</a:t>
          </a:r>
          <a:endParaRPr lang="zh-TW" altLang="en-US" sz="1500" b="1" dirty="0">
            <a:solidFill>
              <a:schemeClr val="tx1"/>
            </a:solidFill>
            <a:latin typeface="標楷體" panose="03000509000000000000" pitchFamily="65" charset="-120"/>
            <a:ea typeface="標楷體" panose="03000509000000000000" pitchFamily="65" charset="-120"/>
          </a:endParaRPr>
        </a:p>
      </dgm:t>
    </dgm:pt>
    <dgm:pt modelId="{56A94E0C-455A-4A69-A8BE-3C9950809DB1}" type="sibTrans" cxnId="{4D39BE5E-0FC1-4E13-9D70-D911E40CE4AF}">
      <dgm:prSet/>
      <dgm:spPr/>
      <dgm:t>
        <a:bodyPr/>
        <a:lstStyle/>
        <a:p>
          <a:endParaRPr lang="zh-TW" altLang="en-US" sz="1500" b="1"/>
        </a:p>
      </dgm:t>
    </dgm:pt>
    <dgm:pt modelId="{0EA86173-866E-4458-A826-93B4ABB88385}" type="parTrans" cxnId="{4D39BE5E-0FC1-4E13-9D70-D911E40CE4AF}">
      <dgm:prSet/>
      <dgm:spPr/>
      <dgm:t>
        <a:bodyPr/>
        <a:lstStyle/>
        <a:p>
          <a:endParaRPr lang="zh-TW" altLang="en-US" sz="1500" b="1"/>
        </a:p>
      </dgm:t>
    </dgm:pt>
    <dgm:pt modelId="{A585B3D5-0CCB-4438-A1BE-51DFB46DCB97}">
      <dgm:prSet phldrT="[文字]" custT="1"/>
      <dgm:spPr/>
      <dgm:t>
        <a:bodyPr/>
        <a:lstStyle/>
        <a:p>
          <a:pPr marL="0" marR="0" indent="0" defTabSz="914400" eaLnBrk="1" fontAlgn="auto" latinLnBrk="0" hangingPunct="1">
            <a:lnSpc>
              <a:spcPts val="2200"/>
            </a:lnSpc>
            <a:spcBef>
              <a:spcPts val="0"/>
            </a:spcBef>
            <a:spcAft>
              <a:spcPts val="270"/>
            </a:spcAft>
            <a:buClrTx/>
            <a:buSzTx/>
            <a:buFontTx/>
            <a:buNone/>
            <a:tabLst/>
            <a:defRPr/>
          </a:pPr>
          <a:r>
            <a:rPr lang="zh-TW" altLang="en-US" sz="1500" b="1" dirty="0" smtClean="0">
              <a:solidFill>
                <a:schemeClr val="tx1"/>
              </a:solidFill>
              <a:latin typeface="標楷體" panose="03000509000000000000" pitchFamily="65" charset="-120"/>
              <a:ea typeface="標楷體" panose="03000509000000000000" pitchFamily="65" charset="-120"/>
            </a:rPr>
            <a:t>呼吸器使用</a:t>
          </a:r>
          <a:endParaRPr lang="zh-TW" altLang="en-US" sz="1500" b="1" dirty="0">
            <a:solidFill>
              <a:schemeClr val="tx1"/>
            </a:solidFill>
            <a:latin typeface="標楷體" panose="03000509000000000000" pitchFamily="65" charset="-120"/>
            <a:ea typeface="標楷體" panose="03000509000000000000" pitchFamily="65" charset="-120"/>
          </a:endParaRPr>
        </a:p>
      </dgm:t>
    </dgm:pt>
    <dgm:pt modelId="{B1B394C2-D1D9-4EBF-8BF1-E1D0A496AAA7}" type="parTrans" cxnId="{C913B840-776E-4144-9FF5-0A02D3BCACE5}">
      <dgm:prSet/>
      <dgm:spPr/>
      <dgm:t>
        <a:bodyPr/>
        <a:lstStyle/>
        <a:p>
          <a:endParaRPr lang="zh-TW" altLang="en-US"/>
        </a:p>
      </dgm:t>
    </dgm:pt>
    <dgm:pt modelId="{6ACAC015-7D44-4871-A960-B1C38DD07FA8}" type="sibTrans" cxnId="{C913B840-776E-4144-9FF5-0A02D3BCACE5}">
      <dgm:prSet/>
      <dgm:spPr/>
      <dgm:t>
        <a:bodyPr/>
        <a:lstStyle/>
        <a:p>
          <a:endParaRPr lang="zh-TW" altLang="en-US"/>
        </a:p>
      </dgm:t>
    </dgm:pt>
    <dgm:pt modelId="{12DD934B-CA55-4740-BA22-835863DC537F}">
      <dgm:prSet phldrT="[文字]" custT="1"/>
      <dgm:spPr/>
      <dgm:t>
        <a:bodyPr/>
        <a:lstStyle/>
        <a:p>
          <a:pPr marL="0" marR="0" indent="0" defTabSz="914400" eaLnBrk="1" fontAlgn="auto" latinLnBrk="0" hangingPunct="1">
            <a:lnSpc>
              <a:spcPts val="2200"/>
            </a:lnSpc>
            <a:spcBef>
              <a:spcPts val="0"/>
            </a:spcBef>
            <a:spcAft>
              <a:spcPts val="270"/>
            </a:spcAft>
            <a:buClrTx/>
            <a:buSzTx/>
            <a:buFontTx/>
            <a:buNone/>
            <a:tabLst/>
            <a:defRPr/>
          </a:pPr>
          <a:r>
            <a:rPr lang="zh-TW" altLang="en-US" sz="1500" b="1" dirty="0" smtClean="0">
              <a:solidFill>
                <a:schemeClr val="tx1"/>
              </a:solidFill>
              <a:latin typeface="標楷體" panose="03000509000000000000" pitchFamily="65" charset="-120"/>
              <a:ea typeface="標楷體" panose="03000509000000000000" pitchFamily="65" charset="-120"/>
            </a:rPr>
            <a:t>特殊材料</a:t>
          </a:r>
          <a:endParaRPr lang="zh-TW" altLang="en-US" sz="1500" b="1" dirty="0">
            <a:solidFill>
              <a:schemeClr val="tx1"/>
            </a:solidFill>
            <a:latin typeface="標楷體" panose="03000509000000000000" pitchFamily="65" charset="-120"/>
            <a:ea typeface="標楷體" panose="03000509000000000000" pitchFamily="65" charset="-120"/>
          </a:endParaRPr>
        </a:p>
      </dgm:t>
    </dgm:pt>
    <dgm:pt modelId="{CE01E7B9-2B9D-48E9-9148-E23286C688CA}" type="parTrans" cxnId="{3B9A5D2B-CC34-457E-A3E9-7DE77C06C8AD}">
      <dgm:prSet/>
      <dgm:spPr/>
      <dgm:t>
        <a:bodyPr/>
        <a:lstStyle/>
        <a:p>
          <a:endParaRPr lang="zh-TW" altLang="en-US"/>
        </a:p>
      </dgm:t>
    </dgm:pt>
    <dgm:pt modelId="{CB43F67E-7569-42F2-9E73-B0109A16EBF2}" type="sibTrans" cxnId="{3B9A5D2B-CC34-457E-A3E9-7DE77C06C8AD}">
      <dgm:prSet/>
      <dgm:spPr/>
      <dgm:t>
        <a:bodyPr/>
        <a:lstStyle/>
        <a:p>
          <a:endParaRPr lang="zh-TW" altLang="en-US"/>
        </a:p>
      </dgm:t>
    </dgm:pt>
    <dgm:pt modelId="{05D20186-F047-47F9-A557-69DA6C5166CE}" type="pres">
      <dgm:prSet presAssocID="{107D2199-E0F1-4EF8-B265-49B1E4B46D00}" presName="Name0" presStyleCnt="0">
        <dgm:presLayoutVars>
          <dgm:dir/>
          <dgm:animLvl val="lvl"/>
          <dgm:resizeHandles val="exact"/>
        </dgm:presLayoutVars>
      </dgm:prSet>
      <dgm:spPr/>
      <dgm:t>
        <a:bodyPr/>
        <a:lstStyle/>
        <a:p>
          <a:endParaRPr lang="zh-TW" altLang="en-US"/>
        </a:p>
      </dgm:t>
    </dgm:pt>
    <dgm:pt modelId="{100A12BE-A821-4C90-9F8A-E10EE9754327}" type="pres">
      <dgm:prSet presAssocID="{D4BCFBF9-3224-4434-90FB-01EACBACAA1C}" presName="composite" presStyleCnt="0"/>
      <dgm:spPr/>
    </dgm:pt>
    <dgm:pt modelId="{583D7473-EDAB-4A64-9EC7-0AB39C4D88B0}" type="pres">
      <dgm:prSet presAssocID="{D4BCFBF9-3224-4434-90FB-01EACBACAA1C}" presName="parTx" presStyleLbl="alignNode1" presStyleIdx="0" presStyleCnt="3" custLinFactNeighborX="-2861">
        <dgm:presLayoutVars>
          <dgm:chMax val="0"/>
          <dgm:chPref val="0"/>
          <dgm:bulletEnabled val="1"/>
        </dgm:presLayoutVars>
      </dgm:prSet>
      <dgm:spPr/>
      <dgm:t>
        <a:bodyPr/>
        <a:lstStyle/>
        <a:p>
          <a:endParaRPr lang="zh-TW" altLang="en-US"/>
        </a:p>
      </dgm:t>
    </dgm:pt>
    <dgm:pt modelId="{98214DB5-ABF0-4AE6-967F-147A1CC588A2}" type="pres">
      <dgm:prSet presAssocID="{D4BCFBF9-3224-4434-90FB-01EACBACAA1C}" presName="desTx" presStyleLbl="alignAccFollowNode1" presStyleIdx="0" presStyleCnt="3">
        <dgm:presLayoutVars>
          <dgm:bulletEnabled val="1"/>
        </dgm:presLayoutVars>
      </dgm:prSet>
      <dgm:spPr/>
      <dgm:t>
        <a:bodyPr/>
        <a:lstStyle/>
        <a:p>
          <a:endParaRPr lang="zh-TW" altLang="en-US"/>
        </a:p>
      </dgm:t>
    </dgm:pt>
    <dgm:pt modelId="{9F4A7DF3-753C-42EF-B7CF-E4B4DB7D41EA}" type="pres">
      <dgm:prSet presAssocID="{459F48FA-E2F1-4985-ADEF-C99B052C4217}" presName="space" presStyleCnt="0"/>
      <dgm:spPr/>
    </dgm:pt>
    <dgm:pt modelId="{AAFA8F9D-2EC9-4BB2-AA1E-D85D469D66BE}" type="pres">
      <dgm:prSet presAssocID="{1FEFD4E8-E44C-41AA-8811-27A30190BE8B}" presName="composite" presStyleCnt="0"/>
      <dgm:spPr/>
    </dgm:pt>
    <dgm:pt modelId="{A6C0C886-7606-4BDD-BA4D-B2E710EB25EB}" type="pres">
      <dgm:prSet presAssocID="{1FEFD4E8-E44C-41AA-8811-27A30190BE8B}" presName="parTx" presStyleLbl="alignNode1" presStyleIdx="1" presStyleCnt="3">
        <dgm:presLayoutVars>
          <dgm:chMax val="0"/>
          <dgm:chPref val="0"/>
          <dgm:bulletEnabled val="1"/>
        </dgm:presLayoutVars>
      </dgm:prSet>
      <dgm:spPr/>
      <dgm:t>
        <a:bodyPr/>
        <a:lstStyle/>
        <a:p>
          <a:endParaRPr lang="zh-TW" altLang="en-US"/>
        </a:p>
      </dgm:t>
    </dgm:pt>
    <dgm:pt modelId="{8816F6D3-0228-4A7F-AAC4-76C678ADB445}" type="pres">
      <dgm:prSet presAssocID="{1FEFD4E8-E44C-41AA-8811-27A30190BE8B}" presName="desTx" presStyleLbl="alignAccFollowNode1" presStyleIdx="1" presStyleCnt="3">
        <dgm:presLayoutVars>
          <dgm:bulletEnabled val="1"/>
        </dgm:presLayoutVars>
      </dgm:prSet>
      <dgm:spPr/>
      <dgm:t>
        <a:bodyPr/>
        <a:lstStyle/>
        <a:p>
          <a:endParaRPr lang="zh-TW" altLang="en-US"/>
        </a:p>
      </dgm:t>
    </dgm:pt>
    <dgm:pt modelId="{FB66C03C-B503-4BC7-B629-012E9724A342}" type="pres">
      <dgm:prSet presAssocID="{B2E7A205-B13D-4500-9B84-00AA6F9D852C}" presName="space" presStyleCnt="0"/>
      <dgm:spPr/>
    </dgm:pt>
    <dgm:pt modelId="{A5A6751D-9570-4318-B0F6-CAE9F3BE17E0}" type="pres">
      <dgm:prSet presAssocID="{29B6F40F-05CB-4AB3-A93C-ABC067B150CE}" presName="composite" presStyleCnt="0"/>
      <dgm:spPr/>
    </dgm:pt>
    <dgm:pt modelId="{13462A36-D363-4E65-B075-B8A398C2A786}" type="pres">
      <dgm:prSet presAssocID="{29B6F40F-05CB-4AB3-A93C-ABC067B150CE}" presName="parTx" presStyleLbl="alignNode1" presStyleIdx="2" presStyleCnt="3">
        <dgm:presLayoutVars>
          <dgm:chMax val="0"/>
          <dgm:chPref val="0"/>
          <dgm:bulletEnabled val="1"/>
        </dgm:presLayoutVars>
      </dgm:prSet>
      <dgm:spPr/>
      <dgm:t>
        <a:bodyPr/>
        <a:lstStyle/>
        <a:p>
          <a:endParaRPr lang="zh-TW" altLang="en-US"/>
        </a:p>
      </dgm:t>
    </dgm:pt>
    <dgm:pt modelId="{7BB28458-69B2-462F-AE7E-76A32BB66721}" type="pres">
      <dgm:prSet presAssocID="{29B6F40F-05CB-4AB3-A93C-ABC067B150CE}" presName="desTx" presStyleLbl="alignAccFollowNode1" presStyleIdx="2" presStyleCnt="3" custScaleY="100000">
        <dgm:presLayoutVars>
          <dgm:bulletEnabled val="1"/>
        </dgm:presLayoutVars>
      </dgm:prSet>
      <dgm:spPr/>
      <dgm:t>
        <a:bodyPr/>
        <a:lstStyle/>
        <a:p>
          <a:endParaRPr lang="zh-TW" altLang="en-US"/>
        </a:p>
      </dgm:t>
    </dgm:pt>
  </dgm:ptLst>
  <dgm:cxnLst>
    <dgm:cxn modelId="{5483BECC-D173-419C-9BA4-1221DD318DF2}" type="presOf" srcId="{892D9D94-8734-4F07-8C2A-95BCF4C775BC}" destId="{8816F6D3-0228-4A7F-AAC4-76C678ADB445}" srcOrd="0" destOrd="1" presId="urn:microsoft.com/office/officeart/2005/8/layout/hList1"/>
    <dgm:cxn modelId="{A3B2A946-55A0-4799-8D64-9E1ED40C7717}" srcId="{D4BCFBF9-3224-4434-90FB-01EACBACAA1C}" destId="{DB6E61EA-2D9B-48B9-9FFF-7B8994087C99}" srcOrd="0" destOrd="0" parTransId="{5B9622B1-0422-4704-9B65-D83E9CB80C31}" sibTransId="{06B6B788-146A-4246-9C05-6296D06EE13C}"/>
    <dgm:cxn modelId="{A5A3F48B-B4EF-4521-AB48-F0A0A86FE5C9}" srcId="{1FEFD4E8-E44C-41AA-8811-27A30190BE8B}" destId="{416EF965-71AC-4A50-BB52-EB12D56224CB}" srcOrd="6" destOrd="0" parTransId="{675E7684-F144-4835-9726-BB076DA4DAEE}" sibTransId="{E7C18AEF-B71A-4E04-B092-7A3C833E0613}"/>
    <dgm:cxn modelId="{0DC280A5-8D31-44D5-BF6D-CC3AC8F341B0}" srcId="{1FEFD4E8-E44C-41AA-8811-27A30190BE8B}" destId="{93122577-4637-4ADC-BF40-638E1E68C4AC}" srcOrd="0" destOrd="0" parTransId="{F398DF98-8D15-40D7-BACB-E0FE52246E95}" sibTransId="{09C3BEF2-7543-4341-8B83-E55FE52A6773}"/>
    <dgm:cxn modelId="{3D3D4EC1-7E7C-4C68-85FE-16E234241980}" srcId="{107D2199-E0F1-4EF8-B265-49B1E4B46D00}" destId="{29B6F40F-05CB-4AB3-A93C-ABC067B150CE}" srcOrd="2" destOrd="0" parTransId="{A5BE7A66-94CC-41CF-9321-9CB190045A73}" sibTransId="{95CA36C9-DFBE-4881-86F5-FC099E5B492E}"/>
    <dgm:cxn modelId="{6BFC9626-6DC3-4526-9B28-45B2219D1B46}" srcId="{29B6F40F-05CB-4AB3-A93C-ABC067B150CE}" destId="{87620DB7-A229-4B71-B96C-5890EC7DE1DA}" srcOrd="4" destOrd="0" parTransId="{1B786620-B393-4685-8B6E-5289263D8176}" sibTransId="{EE5682E1-6571-4E45-A136-775C6FCE2904}"/>
    <dgm:cxn modelId="{72684175-2346-423B-8A92-FE2344E564B0}" srcId="{1FEFD4E8-E44C-41AA-8811-27A30190BE8B}" destId="{F2BA7F55-0CA0-452B-9EA5-8AF863F9A3F6}" srcOrd="5" destOrd="0" parTransId="{A57B1215-4C32-4184-9FA0-019DD9F59FFA}" sibTransId="{53033569-8C71-4EF0-A478-C7A801899824}"/>
    <dgm:cxn modelId="{F59FFA94-D881-4E56-BFE5-2930E24E7F5B}" srcId="{1FEFD4E8-E44C-41AA-8811-27A30190BE8B}" destId="{0767CBFB-8868-4ED9-9E3A-FA3DE1F8ADEF}" srcOrd="2" destOrd="0" parTransId="{2F5DCF39-9AC0-483B-9735-51B9701D941F}" sibTransId="{ED8A212C-408D-41E5-BD7D-0374D4DABFF9}"/>
    <dgm:cxn modelId="{0B2288A2-474A-4475-AEC0-1943773AC87E}" srcId="{D4BCFBF9-3224-4434-90FB-01EACBACAA1C}" destId="{B52D6805-2B45-4F70-BFD3-C087D046B7C6}" srcOrd="1" destOrd="0" parTransId="{465B2EA4-BA54-42A8-9B30-93DB3DCE1ADC}" sibTransId="{1A40445A-19EC-4258-B074-5260F5147C8C}"/>
    <dgm:cxn modelId="{3B9A5D2B-CC34-457E-A3E9-7DE77C06C8AD}" srcId="{29B6F40F-05CB-4AB3-A93C-ABC067B150CE}" destId="{12DD934B-CA55-4740-BA22-835863DC537F}" srcOrd="7" destOrd="0" parTransId="{CE01E7B9-2B9D-48E9-9148-E23286C688CA}" sibTransId="{CB43F67E-7569-42F2-9E73-B0109A16EBF2}"/>
    <dgm:cxn modelId="{952D31FC-3883-44F0-8749-A58915CF0EB4}" srcId="{29B6F40F-05CB-4AB3-A93C-ABC067B150CE}" destId="{DFEC823B-0ABF-4520-B4CD-F74E3C2323BF}" srcOrd="9" destOrd="0" parTransId="{A4C1E2C2-FBAD-4C28-91F9-D69A5F2CD3BF}" sibTransId="{3BD6C5A5-DE91-4B8C-B2E1-A9515EF63854}"/>
    <dgm:cxn modelId="{44FF1A3C-1EAD-487A-A8CE-C51B38FDB25D}" type="presOf" srcId="{F2BA7F55-0CA0-452B-9EA5-8AF863F9A3F6}" destId="{8816F6D3-0228-4A7F-AAC4-76C678ADB445}" srcOrd="0" destOrd="5" presId="urn:microsoft.com/office/officeart/2005/8/layout/hList1"/>
    <dgm:cxn modelId="{AC9D8566-ED9B-42C9-831A-680318C2CAC3}" srcId="{1FEFD4E8-E44C-41AA-8811-27A30190BE8B}" destId="{F4E34E95-BD52-4957-AE10-F74F24CDF300}" srcOrd="3" destOrd="0" parTransId="{790D240D-4EF9-41D5-A041-962D3F033DA7}" sibTransId="{00CAB3CC-B807-413F-AA91-3568CA9E0F4D}"/>
    <dgm:cxn modelId="{288146ED-F7ED-466E-B6C5-ED5C7135E6D8}" srcId="{D4BCFBF9-3224-4434-90FB-01EACBACAA1C}" destId="{A920769F-1EFE-49A9-9214-7A314FEC1476}" srcOrd="2" destOrd="0" parTransId="{CBA0952D-BC37-4CF2-8552-BE598CC6C849}" sibTransId="{1C3CE1BE-D55E-47B0-B97C-FCCB73863C18}"/>
    <dgm:cxn modelId="{C913B840-776E-4144-9FF5-0A02D3BCACE5}" srcId="{29B6F40F-05CB-4AB3-A93C-ABC067B150CE}" destId="{A585B3D5-0CCB-4438-A1BE-51DFB46DCB97}" srcOrd="6" destOrd="0" parTransId="{B1B394C2-D1D9-4EBF-8BF1-E1D0A496AAA7}" sibTransId="{6ACAC015-7D44-4871-A960-B1C38DD07FA8}"/>
    <dgm:cxn modelId="{8B950E83-089A-493C-974E-46257B3D34BA}" type="presOf" srcId="{416EF965-71AC-4A50-BB52-EB12D56224CB}" destId="{8816F6D3-0228-4A7F-AAC4-76C678ADB445}" srcOrd="0" destOrd="6" presId="urn:microsoft.com/office/officeart/2005/8/layout/hList1"/>
    <dgm:cxn modelId="{2CBC6939-EB4D-4348-9555-91730D7E8A98}" type="presOf" srcId="{12DD934B-CA55-4740-BA22-835863DC537F}" destId="{7BB28458-69B2-462F-AE7E-76A32BB66721}" srcOrd="0" destOrd="7" presId="urn:microsoft.com/office/officeart/2005/8/layout/hList1"/>
    <dgm:cxn modelId="{147A7912-0F34-4572-B069-BD7B84F6C0E3}" type="presOf" srcId="{0767CBFB-8868-4ED9-9E3A-FA3DE1F8ADEF}" destId="{8816F6D3-0228-4A7F-AAC4-76C678ADB445}" srcOrd="0" destOrd="2" presId="urn:microsoft.com/office/officeart/2005/8/layout/hList1"/>
    <dgm:cxn modelId="{C8F56ED7-E49B-46C0-8185-5EDB22D6F643}" srcId="{29B6F40F-05CB-4AB3-A93C-ABC067B150CE}" destId="{8397D730-4B34-4387-AA32-1E3AB29CEC03}" srcOrd="1" destOrd="0" parTransId="{7AF1BA94-12E0-4E9F-B8EF-0A534F7B075B}" sibTransId="{6F00FD96-E6A9-4526-9EA0-8CFD84068E37}"/>
    <dgm:cxn modelId="{932659B8-C7AE-4E42-9A0F-D722A45D37D4}" srcId="{107D2199-E0F1-4EF8-B265-49B1E4B46D00}" destId="{1FEFD4E8-E44C-41AA-8811-27A30190BE8B}" srcOrd="1" destOrd="0" parTransId="{4F9892C1-F960-4B50-9672-BB585B33634D}" sibTransId="{B2E7A205-B13D-4500-9B84-00AA6F9D852C}"/>
    <dgm:cxn modelId="{E2C1344A-C399-4648-AB35-7FD576DBE0B9}" type="presOf" srcId="{87620DB7-A229-4B71-B96C-5890EC7DE1DA}" destId="{7BB28458-69B2-462F-AE7E-76A32BB66721}" srcOrd="0" destOrd="4" presId="urn:microsoft.com/office/officeart/2005/8/layout/hList1"/>
    <dgm:cxn modelId="{E58B9B26-A67C-4F2F-91BA-EF053A14D793}" srcId="{29B6F40F-05CB-4AB3-A93C-ABC067B150CE}" destId="{7242EA9C-94F7-4FCE-92A3-751CED95929B}" srcOrd="3" destOrd="0" parTransId="{12701D77-905A-4BED-8EB4-7943CBCA025B}" sibTransId="{06DA0C7B-DD58-4A96-92E2-27ABCD280FD4}"/>
    <dgm:cxn modelId="{13BE5151-B6D9-4BE0-8DBA-A7896104A573}" srcId="{29B6F40F-05CB-4AB3-A93C-ABC067B150CE}" destId="{E37C0C84-D40B-4612-A28F-8D2470BE28FE}" srcOrd="2" destOrd="0" parTransId="{FF30E14E-0E29-4F81-9D9F-C6B0E9CEA6F2}" sibTransId="{CFF2F7F7-7EC8-4AE6-BFB0-37B2903FFB76}"/>
    <dgm:cxn modelId="{752E30BB-B4A4-40A6-B700-0426A5E7CECC}" type="presOf" srcId="{7602E76D-EFF0-4A9D-850C-6B2FB8424D16}" destId="{8816F6D3-0228-4A7F-AAC4-76C678ADB445}" srcOrd="0" destOrd="4" presId="urn:microsoft.com/office/officeart/2005/8/layout/hList1"/>
    <dgm:cxn modelId="{DA9BA81B-8EF0-4E5E-BD39-5131552D83E3}" srcId="{1FEFD4E8-E44C-41AA-8811-27A30190BE8B}" destId="{5106BEF0-A6F8-4615-B0CB-79B52F5D0A0F}" srcOrd="7" destOrd="0" parTransId="{8C574592-1223-4A0F-A572-18558C4E197A}" sibTransId="{3FB7F9DB-5C45-4270-9667-B604DB97095D}"/>
    <dgm:cxn modelId="{062F3FCC-5A3D-49E0-8F85-5DEC7337AFAC}" type="presOf" srcId="{D6523F00-6CA0-4006-8A34-C2778BB60534}" destId="{8816F6D3-0228-4A7F-AAC4-76C678ADB445}" srcOrd="0" destOrd="8" presId="urn:microsoft.com/office/officeart/2005/8/layout/hList1"/>
    <dgm:cxn modelId="{46990124-2307-4C08-934A-C6E27894849F}" srcId="{29B6F40F-05CB-4AB3-A93C-ABC067B150CE}" destId="{9757DA9C-33C7-4CBD-A83A-2B632B777DB9}" srcOrd="0" destOrd="0" parTransId="{502F2873-3027-413D-989B-154718A7D8AE}" sibTransId="{DE35C0AD-D344-4F82-A236-7F651B3E4F58}"/>
    <dgm:cxn modelId="{1335BE4A-B07E-484C-B935-482F311A95C3}" srcId="{1FEFD4E8-E44C-41AA-8811-27A30190BE8B}" destId="{892D9D94-8734-4F07-8C2A-95BCF4C775BC}" srcOrd="1" destOrd="0" parTransId="{7683F7AE-D27B-4867-806F-FC34F08805CE}" sibTransId="{82749201-5F82-4564-93FD-DB1497CC457A}"/>
    <dgm:cxn modelId="{40CC1A1C-EAD6-4B68-858A-18AE14D1734C}" type="presOf" srcId="{5106BEF0-A6F8-4615-B0CB-79B52F5D0A0F}" destId="{8816F6D3-0228-4A7F-AAC4-76C678ADB445}" srcOrd="0" destOrd="7" presId="urn:microsoft.com/office/officeart/2005/8/layout/hList1"/>
    <dgm:cxn modelId="{872501A8-7C79-48BC-8F13-93E2B92317E6}" type="presOf" srcId="{A585B3D5-0CCB-4438-A1BE-51DFB46DCB97}" destId="{7BB28458-69B2-462F-AE7E-76A32BB66721}" srcOrd="0" destOrd="6" presId="urn:microsoft.com/office/officeart/2005/8/layout/hList1"/>
    <dgm:cxn modelId="{C2E7001A-0808-4068-B313-D82957FDDF22}" srcId="{107D2199-E0F1-4EF8-B265-49B1E4B46D00}" destId="{D4BCFBF9-3224-4434-90FB-01EACBACAA1C}" srcOrd="0" destOrd="0" parTransId="{A927FFF2-D5EB-46C6-9B67-3B38D26EBDE7}" sibTransId="{459F48FA-E2F1-4985-ADEF-C99B052C4217}"/>
    <dgm:cxn modelId="{C1FA5FC7-F5D4-4F21-A026-9429863BD1CD}" srcId="{29B6F40F-05CB-4AB3-A93C-ABC067B150CE}" destId="{C22E8975-9487-48CB-8289-E5754818AD41}" srcOrd="5" destOrd="0" parTransId="{F7D593A4-4F04-46C8-B5C2-0A29511ECA89}" sibTransId="{14218007-5C8B-4DDC-BF41-6709AAB631B2}"/>
    <dgm:cxn modelId="{DB0E5B79-2B8E-44CD-A560-A5F90BF9B780}" type="presOf" srcId="{DB6E61EA-2D9B-48B9-9FFF-7B8994087C99}" destId="{98214DB5-ABF0-4AE6-967F-147A1CC588A2}" srcOrd="0" destOrd="0" presId="urn:microsoft.com/office/officeart/2005/8/layout/hList1"/>
    <dgm:cxn modelId="{895CAD48-4F1A-497C-B8AA-A740E4834F39}" type="presOf" srcId="{D4BCFBF9-3224-4434-90FB-01EACBACAA1C}" destId="{583D7473-EDAB-4A64-9EC7-0AB39C4D88B0}" srcOrd="0" destOrd="0" presId="urn:microsoft.com/office/officeart/2005/8/layout/hList1"/>
    <dgm:cxn modelId="{E65FE78E-E31D-4021-BB04-59BE3385CDE8}" type="presOf" srcId="{8397D730-4B34-4387-AA32-1E3AB29CEC03}" destId="{7BB28458-69B2-462F-AE7E-76A32BB66721}" srcOrd="0" destOrd="1" presId="urn:microsoft.com/office/officeart/2005/8/layout/hList1"/>
    <dgm:cxn modelId="{4D39BE5E-0FC1-4E13-9D70-D911E40CE4AF}" srcId="{29B6F40F-05CB-4AB3-A93C-ABC067B150CE}" destId="{33539BEB-1B74-467B-93AD-02F7D44C1187}" srcOrd="8" destOrd="0" parTransId="{0EA86173-866E-4458-A826-93B4ABB88385}" sibTransId="{56A94E0C-455A-4A69-A8BE-3C9950809DB1}"/>
    <dgm:cxn modelId="{1921366D-01FF-4819-B1CD-31AF0522010A}" type="presOf" srcId="{DFEC823B-0ABF-4520-B4CD-F74E3C2323BF}" destId="{7BB28458-69B2-462F-AE7E-76A32BB66721}" srcOrd="0" destOrd="9" presId="urn:microsoft.com/office/officeart/2005/8/layout/hList1"/>
    <dgm:cxn modelId="{E2C930DE-D5A4-45BE-B387-436B30B76DA4}" type="presOf" srcId="{29B6F40F-05CB-4AB3-A93C-ABC067B150CE}" destId="{13462A36-D363-4E65-B075-B8A398C2A786}" srcOrd="0" destOrd="0" presId="urn:microsoft.com/office/officeart/2005/8/layout/hList1"/>
    <dgm:cxn modelId="{62C01451-5FE5-419F-8B3A-F41CD70CD9FD}" type="presOf" srcId="{7242EA9C-94F7-4FCE-92A3-751CED95929B}" destId="{7BB28458-69B2-462F-AE7E-76A32BB66721}" srcOrd="0" destOrd="3" presId="urn:microsoft.com/office/officeart/2005/8/layout/hList1"/>
    <dgm:cxn modelId="{27D82C0B-F1D0-4A84-83A3-0DF5675269FF}" type="presOf" srcId="{C22E8975-9487-48CB-8289-E5754818AD41}" destId="{7BB28458-69B2-462F-AE7E-76A32BB66721}" srcOrd="0" destOrd="5" presId="urn:microsoft.com/office/officeart/2005/8/layout/hList1"/>
    <dgm:cxn modelId="{A53092D0-BC20-47CE-AD40-6BC958B89228}" type="presOf" srcId="{1FEFD4E8-E44C-41AA-8811-27A30190BE8B}" destId="{A6C0C886-7606-4BDD-BA4D-B2E710EB25EB}" srcOrd="0" destOrd="0" presId="urn:microsoft.com/office/officeart/2005/8/layout/hList1"/>
    <dgm:cxn modelId="{49FB68DE-DAD8-46E8-A583-0B98A3383B36}" type="presOf" srcId="{F4E34E95-BD52-4957-AE10-F74F24CDF300}" destId="{8816F6D3-0228-4A7F-AAC4-76C678ADB445}" srcOrd="0" destOrd="3" presId="urn:microsoft.com/office/officeart/2005/8/layout/hList1"/>
    <dgm:cxn modelId="{0FCE40DC-B1FF-4F9B-A203-43460E213C98}" type="presOf" srcId="{33539BEB-1B74-467B-93AD-02F7D44C1187}" destId="{7BB28458-69B2-462F-AE7E-76A32BB66721}" srcOrd="0" destOrd="8" presId="urn:microsoft.com/office/officeart/2005/8/layout/hList1"/>
    <dgm:cxn modelId="{FFEE4A36-8792-40DA-B6A3-C89C00FA27C9}" type="presOf" srcId="{B52D6805-2B45-4F70-BFD3-C087D046B7C6}" destId="{98214DB5-ABF0-4AE6-967F-147A1CC588A2}" srcOrd="0" destOrd="1" presId="urn:microsoft.com/office/officeart/2005/8/layout/hList1"/>
    <dgm:cxn modelId="{B6F5CA4E-D429-45A2-B20D-CD152B48F634}" type="presOf" srcId="{93122577-4637-4ADC-BF40-638E1E68C4AC}" destId="{8816F6D3-0228-4A7F-AAC4-76C678ADB445}" srcOrd="0" destOrd="0" presId="urn:microsoft.com/office/officeart/2005/8/layout/hList1"/>
    <dgm:cxn modelId="{E31C5AC7-F3CA-46CC-8D45-B24FC339DE34}" srcId="{1FEFD4E8-E44C-41AA-8811-27A30190BE8B}" destId="{D6523F00-6CA0-4006-8A34-C2778BB60534}" srcOrd="8" destOrd="0" parTransId="{B7B50C18-A116-448C-9A3B-C988312B2DD2}" sibTransId="{58602524-40E4-4BA7-8440-2702DCFDE2C6}"/>
    <dgm:cxn modelId="{FD448288-40E5-40EB-A8E5-E6EC7A0DD0B4}" type="presOf" srcId="{A920769F-1EFE-49A9-9214-7A314FEC1476}" destId="{98214DB5-ABF0-4AE6-967F-147A1CC588A2}" srcOrd="0" destOrd="2" presId="urn:microsoft.com/office/officeart/2005/8/layout/hList1"/>
    <dgm:cxn modelId="{58EEC9CF-43DD-4F5D-8863-CB19688C604B}" type="presOf" srcId="{E37C0C84-D40B-4612-A28F-8D2470BE28FE}" destId="{7BB28458-69B2-462F-AE7E-76A32BB66721}" srcOrd="0" destOrd="2" presId="urn:microsoft.com/office/officeart/2005/8/layout/hList1"/>
    <dgm:cxn modelId="{BF6E8E4D-1E51-4B0A-9B83-839630FA7FDD}" type="presOf" srcId="{107D2199-E0F1-4EF8-B265-49B1E4B46D00}" destId="{05D20186-F047-47F9-A557-69DA6C5166CE}" srcOrd="0" destOrd="0" presId="urn:microsoft.com/office/officeart/2005/8/layout/hList1"/>
    <dgm:cxn modelId="{2ABCD690-B5B2-486E-96D1-407085504973}" srcId="{1FEFD4E8-E44C-41AA-8811-27A30190BE8B}" destId="{7602E76D-EFF0-4A9D-850C-6B2FB8424D16}" srcOrd="4" destOrd="0" parTransId="{500CF3DE-975B-4B35-86CA-EBB8396B6BB2}" sibTransId="{8EAEEC23-F6A5-4C27-929D-63BBB5B48779}"/>
    <dgm:cxn modelId="{2C4ADC38-51FE-453E-AE4A-F47512913447}" type="presOf" srcId="{9757DA9C-33C7-4CBD-A83A-2B632B777DB9}" destId="{7BB28458-69B2-462F-AE7E-76A32BB66721}" srcOrd="0" destOrd="0" presId="urn:microsoft.com/office/officeart/2005/8/layout/hList1"/>
    <dgm:cxn modelId="{68F4E269-DD04-43F6-9DCA-B837ABE8F6F3}" type="presParOf" srcId="{05D20186-F047-47F9-A557-69DA6C5166CE}" destId="{100A12BE-A821-4C90-9F8A-E10EE9754327}" srcOrd="0" destOrd="0" presId="urn:microsoft.com/office/officeart/2005/8/layout/hList1"/>
    <dgm:cxn modelId="{697B0908-A941-4BCE-AA1A-5211D0B97D80}" type="presParOf" srcId="{100A12BE-A821-4C90-9F8A-E10EE9754327}" destId="{583D7473-EDAB-4A64-9EC7-0AB39C4D88B0}" srcOrd="0" destOrd="0" presId="urn:microsoft.com/office/officeart/2005/8/layout/hList1"/>
    <dgm:cxn modelId="{CBCBF105-98D3-4D57-BAC2-CF46751BCDF5}" type="presParOf" srcId="{100A12BE-A821-4C90-9F8A-E10EE9754327}" destId="{98214DB5-ABF0-4AE6-967F-147A1CC588A2}" srcOrd="1" destOrd="0" presId="urn:microsoft.com/office/officeart/2005/8/layout/hList1"/>
    <dgm:cxn modelId="{172B53ED-8F83-4DD3-9F8E-E06FBA34A700}" type="presParOf" srcId="{05D20186-F047-47F9-A557-69DA6C5166CE}" destId="{9F4A7DF3-753C-42EF-B7CF-E4B4DB7D41EA}" srcOrd="1" destOrd="0" presId="urn:microsoft.com/office/officeart/2005/8/layout/hList1"/>
    <dgm:cxn modelId="{F708AF35-F5ED-42BC-9AFB-8F10FA5C71E6}" type="presParOf" srcId="{05D20186-F047-47F9-A557-69DA6C5166CE}" destId="{AAFA8F9D-2EC9-4BB2-AA1E-D85D469D66BE}" srcOrd="2" destOrd="0" presId="urn:microsoft.com/office/officeart/2005/8/layout/hList1"/>
    <dgm:cxn modelId="{831DC006-001B-4232-9EA7-8D99124B9E7B}" type="presParOf" srcId="{AAFA8F9D-2EC9-4BB2-AA1E-D85D469D66BE}" destId="{A6C0C886-7606-4BDD-BA4D-B2E710EB25EB}" srcOrd="0" destOrd="0" presId="urn:microsoft.com/office/officeart/2005/8/layout/hList1"/>
    <dgm:cxn modelId="{F6095AF1-96BF-48AB-8EF0-4ABBB12C485A}" type="presParOf" srcId="{AAFA8F9D-2EC9-4BB2-AA1E-D85D469D66BE}" destId="{8816F6D3-0228-4A7F-AAC4-76C678ADB445}" srcOrd="1" destOrd="0" presId="urn:microsoft.com/office/officeart/2005/8/layout/hList1"/>
    <dgm:cxn modelId="{6DABAE9B-8B78-4410-834C-9F8FB5768B4B}" type="presParOf" srcId="{05D20186-F047-47F9-A557-69DA6C5166CE}" destId="{FB66C03C-B503-4BC7-B629-012E9724A342}" srcOrd="3" destOrd="0" presId="urn:microsoft.com/office/officeart/2005/8/layout/hList1"/>
    <dgm:cxn modelId="{74E66B23-6388-465D-BC47-0559A6444F6C}" type="presParOf" srcId="{05D20186-F047-47F9-A557-69DA6C5166CE}" destId="{A5A6751D-9570-4318-B0F6-CAE9F3BE17E0}" srcOrd="4" destOrd="0" presId="urn:microsoft.com/office/officeart/2005/8/layout/hList1"/>
    <dgm:cxn modelId="{9A26CFAD-709D-4F14-A41F-44DE8637A45F}" type="presParOf" srcId="{A5A6751D-9570-4318-B0F6-CAE9F3BE17E0}" destId="{13462A36-D363-4E65-B075-B8A398C2A786}" srcOrd="0" destOrd="0" presId="urn:microsoft.com/office/officeart/2005/8/layout/hList1"/>
    <dgm:cxn modelId="{FC009349-8E9F-4B4E-A77C-31D4FF1AAA93}" type="presParOf" srcId="{A5A6751D-9570-4318-B0F6-CAE9F3BE17E0}" destId="{7BB28458-69B2-462F-AE7E-76A32BB66721}"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4302625" cy="340265"/>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5621696" y="0"/>
            <a:ext cx="4302625" cy="340265"/>
          </a:xfrm>
          <a:prstGeom prst="rect">
            <a:avLst/>
          </a:prstGeom>
        </p:spPr>
        <p:txBody>
          <a:bodyPr vert="horz" lIns="91440" tIns="45720" rIns="91440" bIns="45720" rtlCol="0"/>
          <a:lstStyle>
            <a:lvl1pPr algn="r">
              <a:defRPr sz="1200"/>
            </a:lvl1pPr>
          </a:lstStyle>
          <a:p>
            <a:fld id="{699B25BF-2B2A-4D83-9AC5-0EB42F39B328}" type="datetimeFigureOut">
              <a:rPr lang="zh-TW" altLang="en-US" smtClean="0"/>
              <a:t>2016/5/9</a:t>
            </a:fld>
            <a:endParaRPr lang="zh-TW" altLang="en-US"/>
          </a:p>
        </p:txBody>
      </p:sp>
      <p:sp>
        <p:nvSpPr>
          <p:cNvPr id="4" name="頁尾版面配置區 3"/>
          <p:cNvSpPr>
            <a:spLocks noGrp="1"/>
          </p:cNvSpPr>
          <p:nvPr>
            <p:ph type="ftr" sz="quarter" idx="2"/>
          </p:nvPr>
        </p:nvSpPr>
        <p:spPr>
          <a:xfrm>
            <a:off x="0" y="6456324"/>
            <a:ext cx="4302625" cy="340264"/>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5621696" y="6456324"/>
            <a:ext cx="4302625" cy="340264"/>
          </a:xfrm>
          <a:prstGeom prst="rect">
            <a:avLst/>
          </a:prstGeom>
        </p:spPr>
        <p:txBody>
          <a:bodyPr vert="horz" lIns="91440" tIns="45720" rIns="91440" bIns="45720" rtlCol="0" anchor="b"/>
          <a:lstStyle>
            <a:lvl1pPr algn="r">
              <a:defRPr sz="1200"/>
            </a:lvl1pPr>
          </a:lstStyle>
          <a:p>
            <a:fld id="{4A7D74C1-4812-471B-B666-43B2D22A6622}" type="slidenum">
              <a:rPr lang="zh-TW" altLang="en-US" smtClean="0"/>
              <a:t>‹#›</a:t>
            </a:fld>
            <a:endParaRPr lang="zh-TW" altLang="en-US"/>
          </a:p>
        </p:txBody>
      </p:sp>
    </p:spTree>
    <p:extLst>
      <p:ext uri="{BB962C8B-B14F-4D97-AF65-F5344CB8AC3E}">
        <p14:creationId xmlns:p14="http://schemas.microsoft.com/office/powerpoint/2010/main" val="21248569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1" y="0"/>
            <a:ext cx="4301543" cy="3398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7171" name="Rectangle 3"/>
          <p:cNvSpPr>
            <a:spLocks noGrp="1" noChangeArrowheads="1"/>
          </p:cNvSpPr>
          <p:nvPr>
            <p:ph type="dt" idx="1"/>
          </p:nvPr>
        </p:nvSpPr>
        <p:spPr bwMode="auto">
          <a:xfrm>
            <a:off x="5622799" y="0"/>
            <a:ext cx="4301543" cy="3398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23556" name="Rectangle 4"/>
          <p:cNvSpPr>
            <a:spLocks noGrp="1" noRot="1" noChangeAspect="1" noChangeArrowheads="1" noTextEdit="1"/>
          </p:cNvSpPr>
          <p:nvPr>
            <p:ph type="sldImg" idx="2"/>
          </p:nvPr>
        </p:nvSpPr>
        <p:spPr bwMode="auto">
          <a:xfrm>
            <a:off x="3263900" y="509588"/>
            <a:ext cx="3398838" cy="2549525"/>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992665" y="3228896"/>
            <a:ext cx="7941310" cy="305895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1" y="6456611"/>
            <a:ext cx="4301543" cy="33988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7175" name="Rectangle 7"/>
          <p:cNvSpPr>
            <a:spLocks noGrp="1" noChangeArrowheads="1"/>
          </p:cNvSpPr>
          <p:nvPr>
            <p:ph type="sldNum" sz="quarter" idx="5"/>
          </p:nvPr>
        </p:nvSpPr>
        <p:spPr bwMode="auto">
          <a:xfrm>
            <a:off x="5622799" y="6456611"/>
            <a:ext cx="4301543" cy="33988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BC9DFEE-0EE3-4D1F-AEB1-C4F10047DAAF}" type="slidenum">
              <a:rPr lang="en-US" altLang="zh-TW"/>
              <a:pPr/>
              <a:t>‹#›</a:t>
            </a:fld>
            <a:endParaRPr lang="en-US" altLang="zh-TW"/>
          </a:p>
        </p:txBody>
      </p:sp>
    </p:spTree>
    <p:extLst>
      <p:ext uri="{BB962C8B-B14F-4D97-AF65-F5344CB8AC3E}">
        <p14:creationId xmlns:p14="http://schemas.microsoft.com/office/powerpoint/2010/main" val="22173967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3265488" y="509588"/>
            <a:ext cx="3400425" cy="2549525"/>
          </a:xfrm>
          <a:ln/>
        </p:spPr>
      </p:sp>
      <p:sp>
        <p:nvSpPr>
          <p:cNvPr id="61443" name="Rectangle 3"/>
          <p:cNvSpPr>
            <a:spLocks noGrp="1" noChangeArrowheads="1"/>
          </p:cNvSpPr>
          <p:nvPr>
            <p:ph type="body" idx="1"/>
          </p:nvPr>
        </p:nvSpPr>
        <p:spPr>
          <a:xfrm>
            <a:off x="993476" y="3228896"/>
            <a:ext cx="7939689" cy="305895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dirty="0" smtClean="0"/>
          </a:p>
        </p:txBody>
      </p:sp>
    </p:spTree>
    <p:extLst>
      <p:ext uri="{BB962C8B-B14F-4D97-AF65-F5344CB8AC3E}">
        <p14:creationId xmlns:p14="http://schemas.microsoft.com/office/powerpoint/2010/main" val="2535948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TW" altLang="zh-TW" u="sng" dirty="0" smtClean="0">
                <a:latin typeface="標楷體" panose="03000509000000000000" pitchFamily="65" charset="-120"/>
                <a:ea typeface="標楷體" panose="03000509000000000000" pitchFamily="65" charset="-120"/>
              </a:rPr>
              <a:t>刪除</a:t>
            </a:r>
            <a:r>
              <a:rPr lang="zh-TW" altLang="zh-TW" dirty="0" smtClean="0">
                <a:latin typeface="標楷體" panose="03000509000000000000" pitchFamily="65" charset="-120"/>
                <a:ea typeface="標楷體" panose="03000509000000000000" pitchFamily="65" charset="-120"/>
              </a:rPr>
              <a:t>中低收入戶、身心障礙類別與等級、罹患罕見疾病等條件限制。</a:t>
            </a:r>
          </a:p>
          <a:p>
            <a:endParaRPr lang="zh-TW" altLang="en-US" dirty="0"/>
          </a:p>
        </p:txBody>
      </p:sp>
      <p:sp>
        <p:nvSpPr>
          <p:cNvPr id="4" name="投影片編號版面配置區 3"/>
          <p:cNvSpPr>
            <a:spLocks noGrp="1"/>
          </p:cNvSpPr>
          <p:nvPr>
            <p:ph type="sldNum" sz="quarter" idx="10"/>
          </p:nvPr>
        </p:nvSpPr>
        <p:spPr/>
        <p:txBody>
          <a:bodyPr/>
          <a:lstStyle/>
          <a:p>
            <a:fld id="{2BC9DFEE-0EE3-4D1F-AEB1-C4F10047DAAF}" type="slidenum">
              <a:rPr lang="en-US" altLang="zh-TW" smtClean="0"/>
              <a:pPr/>
              <a:t>11</a:t>
            </a:fld>
            <a:endParaRPr lang="en-US" altLang="zh-TW"/>
          </a:p>
        </p:txBody>
      </p:sp>
    </p:spTree>
    <p:extLst>
      <p:ext uri="{BB962C8B-B14F-4D97-AF65-F5344CB8AC3E}">
        <p14:creationId xmlns:p14="http://schemas.microsoft.com/office/powerpoint/2010/main" val="406884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TW" dirty="0" smtClean="0"/>
              <a:t>Q&amp;A</a:t>
            </a:r>
          </a:p>
          <a:p>
            <a:pPr eaLnBrk="1" hangingPunct="1">
              <a:spcBef>
                <a:spcPct val="0"/>
              </a:spcBef>
            </a:pPr>
            <a:r>
              <a:rPr lang="zh-TW" altLang="zh-TW" dirty="0" smtClean="0"/>
              <a:t>本計畫之醫療費用由提供服務之院所於業務範圍內申報，因此</a:t>
            </a:r>
            <a:r>
              <a:rPr lang="zh-TW" altLang="zh-TW" dirty="0" smtClean="0">
                <a:solidFill>
                  <a:srgbClr val="0070C0"/>
                </a:solidFill>
              </a:rPr>
              <a:t>醫師訪視、藥品、檢驗</a:t>
            </a:r>
            <a:r>
              <a:rPr lang="en-US" altLang="zh-TW" dirty="0" smtClean="0">
                <a:solidFill>
                  <a:srgbClr val="0070C0"/>
                </a:solidFill>
              </a:rPr>
              <a:t>(</a:t>
            </a:r>
            <a:r>
              <a:rPr lang="zh-TW" altLang="zh-TW" dirty="0" smtClean="0">
                <a:solidFill>
                  <a:srgbClr val="0070C0"/>
                </a:solidFill>
              </a:rPr>
              <a:t>查</a:t>
            </a:r>
            <a:r>
              <a:rPr lang="en-US" altLang="zh-TW" dirty="0" smtClean="0">
                <a:solidFill>
                  <a:srgbClr val="0070C0"/>
                </a:solidFill>
              </a:rPr>
              <a:t>)</a:t>
            </a:r>
            <a:r>
              <a:rPr lang="zh-TW" altLang="zh-TW" dirty="0" smtClean="0">
                <a:solidFill>
                  <a:srgbClr val="0070C0"/>
                </a:solidFill>
              </a:rPr>
              <a:t>費由醫師執業院所</a:t>
            </a:r>
            <a:r>
              <a:rPr lang="zh-TW" altLang="zh-TW" dirty="0" smtClean="0"/>
              <a:t>申報，</a:t>
            </a:r>
            <a:endParaRPr lang="en-US" altLang="zh-TW" dirty="0" smtClean="0"/>
          </a:p>
          <a:p>
            <a:pPr eaLnBrk="1" hangingPunct="1">
              <a:spcBef>
                <a:spcPct val="0"/>
              </a:spcBef>
            </a:pPr>
            <a:r>
              <a:rPr lang="zh-TW" altLang="zh-TW" dirty="0" smtClean="0"/>
              <a:t>護理訪視、特殊材料等由護理機構申報。</a:t>
            </a:r>
          </a:p>
          <a:p>
            <a:pPr eaLnBrk="1" hangingPunct="1">
              <a:spcBef>
                <a:spcPct val="0"/>
              </a:spcBef>
            </a:pPr>
            <a:r>
              <a:rPr lang="zh-TW" altLang="zh-TW" dirty="0" smtClean="0"/>
              <a:t>考量分區業務組管理需要，支援照護對象主治醫師、主責護理師之醫事人員訪視費，應由主治醫師、主責護理師執業院所申報費用。</a:t>
            </a:r>
            <a:endParaRPr lang="en-US" altLang="zh-TW" dirty="0" smtClean="0"/>
          </a:p>
          <a:p>
            <a:pPr eaLnBrk="1" hangingPunct="1">
              <a:spcBef>
                <a:spcPct val="0"/>
              </a:spcBef>
            </a:pPr>
            <a:endParaRPr lang="en-US" altLang="zh-TW" dirty="0" smtClean="0"/>
          </a:p>
          <a:p>
            <a:r>
              <a:rPr lang="zh-TW" altLang="en-US" sz="1200" dirty="0" smtClean="0">
                <a:latin typeface="標楷體" panose="03000509000000000000" pitchFamily="65" charset="-120"/>
                <a:ea typeface="標楷體" panose="03000509000000000000" pitchFamily="65" charset="-120"/>
              </a:rPr>
              <a:t>＊</a:t>
            </a:r>
            <a:r>
              <a:rPr lang="zh-TW" altLang="en-US" sz="1200" b="1" dirty="0" smtClean="0">
                <a:solidFill>
                  <a:srgbClr val="FF0000"/>
                </a:solidFill>
                <a:latin typeface="標楷體" panose="03000509000000000000" pitchFamily="65" charset="-120"/>
                <a:ea typeface="標楷體" panose="03000509000000000000" pitchFamily="65" charset="-120"/>
              </a:rPr>
              <a:t>藥費</a:t>
            </a:r>
            <a:r>
              <a:rPr lang="zh-TW" altLang="en-US" sz="1200" dirty="0" smtClean="0">
                <a:latin typeface="標楷體" panose="03000509000000000000" pitchFamily="65" charset="-120"/>
                <a:ea typeface="標楷體" panose="03000509000000000000" pitchFamily="65" charset="-120"/>
              </a:rPr>
              <a:t>、</a:t>
            </a:r>
            <a:r>
              <a:rPr lang="zh-TW" altLang="en-US" sz="1200" b="1" dirty="0" smtClean="0">
                <a:solidFill>
                  <a:srgbClr val="FF0000"/>
                </a:solidFill>
                <a:latin typeface="標楷體" panose="03000509000000000000" pitchFamily="65" charset="-120"/>
                <a:ea typeface="標楷體" panose="03000509000000000000" pitchFamily="65" charset="-120"/>
              </a:rPr>
              <a:t>藥事服務費</a:t>
            </a:r>
            <a:r>
              <a:rPr lang="zh-TW" altLang="en-US" sz="1200" dirty="0" smtClean="0">
                <a:latin typeface="標楷體" panose="03000509000000000000" pitchFamily="65" charset="-120"/>
                <a:ea typeface="標楷體" panose="03000509000000000000" pitchFamily="65" charset="-120"/>
              </a:rPr>
              <a:t>、</a:t>
            </a:r>
            <a:r>
              <a:rPr lang="zh-TW" altLang="en-US" sz="1200" b="1" dirty="0" smtClean="0">
                <a:solidFill>
                  <a:srgbClr val="FF0000"/>
                </a:solidFill>
                <a:latin typeface="標楷體" panose="03000509000000000000" pitchFamily="65" charset="-120"/>
                <a:ea typeface="標楷體" panose="03000509000000000000" pitchFamily="65" charset="-120"/>
              </a:rPr>
              <a:t>檢驗費</a:t>
            </a:r>
            <a:r>
              <a:rPr lang="zh-TW" altLang="en-US" sz="1200" dirty="0" smtClean="0">
                <a:latin typeface="標楷體" panose="03000509000000000000" pitchFamily="65" charset="-120"/>
                <a:ea typeface="標楷體" panose="03000509000000000000" pitchFamily="65" charset="-120"/>
              </a:rPr>
              <a:t>由提供服務之特約醫事服務機構依規定申報，</a:t>
            </a:r>
            <a:r>
              <a:rPr lang="zh-TW" altLang="en-US" sz="1200" dirty="0" smtClean="0">
                <a:solidFill>
                  <a:srgbClr val="C00000"/>
                </a:solidFill>
                <a:latin typeface="標楷體" panose="03000509000000000000" pitchFamily="65" charset="-120"/>
                <a:ea typeface="標楷體" panose="03000509000000000000" pitchFamily="65" charset="-120"/>
              </a:rPr>
              <a:t>不得由護理機構申報。</a:t>
            </a:r>
            <a:endParaRPr lang="en-US" altLang="zh-TW" sz="1200" dirty="0" smtClean="0">
              <a:solidFill>
                <a:srgbClr val="C00000"/>
              </a:solidFill>
              <a:latin typeface="標楷體" panose="03000509000000000000" pitchFamily="65" charset="-120"/>
              <a:ea typeface="標楷體" panose="03000509000000000000" pitchFamily="65" charset="-120"/>
            </a:endParaRPr>
          </a:p>
          <a:p>
            <a:r>
              <a:rPr lang="zh-TW" altLang="en-US" sz="1200" dirty="0" smtClean="0">
                <a:latin typeface="標楷體" panose="03000509000000000000" pitchFamily="65" charset="-120"/>
                <a:ea typeface="標楷體" panose="03000509000000000000" pitchFamily="65" charset="-120"/>
              </a:rPr>
              <a:t>＊醫師訪視費由專任或兼任之特約醫院或診所申報，護理人員、呼吸治療人員或其他專業人員亦同。</a:t>
            </a:r>
            <a:endParaRPr lang="en-US" altLang="zh-TW" sz="1200" dirty="0" smtClean="0">
              <a:latin typeface="標楷體" panose="03000509000000000000" pitchFamily="65" charset="-120"/>
              <a:ea typeface="標楷體" panose="03000509000000000000" pitchFamily="65"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smtClean="0">
                <a:latin typeface="標楷體" panose="03000509000000000000" pitchFamily="65" charset="-120"/>
                <a:ea typeface="標楷體" panose="03000509000000000000" pitchFamily="65" charset="-120"/>
              </a:rPr>
              <a:t>＊個案管理費由保險人於年度結束後計算並支付收案之特約醫事服務機構收案者，未滿一年</a:t>
            </a:r>
            <a:r>
              <a:rPr kumimoji="0" lang="zh-TW" altLang="zh-TW" sz="1200" kern="1200" dirty="0" smtClean="0">
                <a:solidFill>
                  <a:schemeClr val="dk1"/>
                </a:solidFill>
                <a:latin typeface="標楷體" panose="03000509000000000000" pitchFamily="65" charset="-120"/>
                <a:ea typeface="標楷體" panose="03000509000000000000" pitchFamily="65" charset="-120"/>
                <a:cs typeface="+mn-cs"/>
              </a:rPr>
              <a:t>，按</a:t>
            </a:r>
            <a:r>
              <a:rPr kumimoji="0" lang="zh-TW" altLang="zh-TW" sz="1200" kern="1200" dirty="0" smtClean="0">
                <a:solidFill>
                  <a:srgbClr val="C00000"/>
                </a:solidFill>
                <a:latin typeface="標楷體" panose="03000509000000000000" pitchFamily="65" charset="-120"/>
                <a:ea typeface="標楷體" panose="03000509000000000000" pitchFamily="65" charset="-120"/>
                <a:cs typeface="+mn-cs"/>
              </a:rPr>
              <a:t>月比例</a:t>
            </a:r>
            <a:r>
              <a:rPr kumimoji="0" lang="zh-TW" altLang="zh-TW" sz="1200" kern="1200" dirty="0" smtClean="0">
                <a:solidFill>
                  <a:schemeClr val="dk1"/>
                </a:solidFill>
                <a:latin typeface="標楷體" panose="03000509000000000000" pitchFamily="65" charset="-120"/>
                <a:ea typeface="標楷體" panose="03000509000000000000" pitchFamily="65" charset="-120"/>
                <a:cs typeface="+mn-cs"/>
              </a:rPr>
              <a:t>支付。年度間由</a:t>
            </a:r>
            <a:r>
              <a:rPr kumimoji="0" lang="en-US" altLang="zh-TW" sz="1200" kern="1200" dirty="0" smtClean="0">
                <a:solidFill>
                  <a:srgbClr val="C00000"/>
                </a:solidFill>
                <a:latin typeface="標楷體" panose="03000509000000000000" pitchFamily="65" charset="-120"/>
                <a:ea typeface="標楷體" panose="03000509000000000000" pitchFamily="65" charset="-120"/>
                <a:cs typeface="+mn-cs"/>
              </a:rPr>
              <a:t>2</a:t>
            </a:r>
            <a:r>
              <a:rPr kumimoji="0" lang="zh-TW" altLang="zh-TW" sz="1200" kern="1200" dirty="0" smtClean="0">
                <a:solidFill>
                  <a:srgbClr val="C00000"/>
                </a:solidFill>
                <a:latin typeface="標楷體" panose="03000509000000000000" pitchFamily="65" charset="-120"/>
                <a:ea typeface="標楷體" panose="03000509000000000000" pitchFamily="65" charset="-120"/>
                <a:cs typeface="+mn-cs"/>
              </a:rPr>
              <a:t>家以上</a:t>
            </a:r>
            <a:r>
              <a:rPr kumimoji="0" lang="zh-TW" altLang="zh-TW" sz="1200" kern="1200" dirty="0" smtClean="0">
                <a:solidFill>
                  <a:schemeClr val="dk1"/>
                </a:solidFill>
                <a:latin typeface="標楷體" panose="03000509000000000000" pitchFamily="65" charset="-120"/>
                <a:ea typeface="標楷體" panose="03000509000000000000" pitchFamily="65" charset="-120"/>
                <a:cs typeface="+mn-cs"/>
              </a:rPr>
              <a:t>特約醫事服務機構收案者，如於同一月份結案並重新收案，當月個案管理費，不論實際收案天數，支付首家結案機構及最終收案機構</a:t>
            </a:r>
            <a:r>
              <a:rPr kumimoji="0" lang="zh-TW" altLang="zh-TW" sz="1200" kern="1200" dirty="0" smtClean="0">
                <a:solidFill>
                  <a:srgbClr val="C00000"/>
                </a:solidFill>
                <a:latin typeface="標楷體" panose="03000509000000000000" pitchFamily="65" charset="-120"/>
                <a:ea typeface="標楷體" panose="03000509000000000000" pitchFamily="65" charset="-120"/>
                <a:cs typeface="+mn-cs"/>
              </a:rPr>
              <a:t>各</a:t>
            </a:r>
            <a:r>
              <a:rPr kumimoji="0" lang="en-US" altLang="zh-TW" sz="1200" kern="1200" dirty="0" smtClean="0">
                <a:solidFill>
                  <a:srgbClr val="C00000"/>
                </a:solidFill>
                <a:latin typeface="標楷體" panose="03000509000000000000" pitchFamily="65" charset="-120"/>
                <a:ea typeface="標楷體" panose="03000509000000000000" pitchFamily="65" charset="-120"/>
                <a:cs typeface="+mn-cs"/>
              </a:rPr>
              <a:t>50%</a:t>
            </a:r>
            <a:r>
              <a:rPr kumimoji="0" lang="zh-TW" altLang="zh-TW" sz="1200" kern="1200" dirty="0" smtClean="0">
                <a:solidFill>
                  <a:schemeClr val="dk1"/>
                </a:solidFill>
                <a:latin typeface="標楷體" panose="03000509000000000000" pitchFamily="65" charset="-120"/>
                <a:ea typeface="標楷體" panose="03000509000000000000" pitchFamily="65" charset="-120"/>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1" dirty="0" smtClean="0">
              <a:solidFill>
                <a:srgbClr val="0000FF"/>
              </a:solidFill>
              <a:latin typeface="標楷體" panose="03000509000000000000" pitchFamily="65" charset="-120"/>
              <a:ea typeface="標楷體" panose="03000509000000000000" pitchFamily="65"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1" dirty="0" smtClean="0">
                <a:solidFill>
                  <a:schemeClr val="accent1">
                    <a:lumMod val="75000"/>
                  </a:schemeClr>
                </a:solidFill>
                <a:latin typeface="標楷體" panose="03000509000000000000" pitchFamily="65" charset="-120"/>
                <a:ea typeface="標楷體" panose="03000509000000000000" pitchFamily="65" charset="-120"/>
              </a:rPr>
              <a:t>審查原則：</a:t>
            </a:r>
            <a:r>
              <a:rPr lang="zh-TW" altLang="zh-TW" sz="1200" dirty="0" smtClean="0">
                <a:latin typeface="標楷體" panose="03000509000000000000" pitchFamily="65" charset="-120"/>
                <a:ea typeface="標楷體" panose="03000509000000000000" pitchFamily="65" charset="-120"/>
              </a:rPr>
              <a:t>依西醫其他專案方式抽審。</a:t>
            </a:r>
            <a:endParaRPr lang="en-US" altLang="zh-TW" sz="1200" dirty="0" smtClean="0">
              <a:latin typeface="標楷體" panose="03000509000000000000" pitchFamily="65" charset="-120"/>
              <a:ea typeface="標楷體" panose="03000509000000000000" pitchFamily="65" charset="-120"/>
            </a:endParaRPr>
          </a:p>
          <a:p>
            <a:endParaRPr lang="zh-TW" altLang="en-US" sz="1100" dirty="0" smtClean="0">
              <a:latin typeface="標楷體" panose="03000509000000000000" pitchFamily="65" charset="-120"/>
              <a:ea typeface="標楷體" panose="03000509000000000000" pitchFamily="65" charset="-120"/>
            </a:endParaRPr>
          </a:p>
          <a:p>
            <a:pPr eaLnBrk="1" hangingPunct="1">
              <a:spcBef>
                <a:spcPct val="0"/>
              </a:spcBef>
            </a:pPr>
            <a:endParaRPr lang="zh-TW" altLang="en-US" dirty="0" smtClean="0"/>
          </a:p>
        </p:txBody>
      </p:sp>
      <p:sp>
        <p:nvSpPr>
          <p:cNvPr id="55300"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0654F49-5FCD-46EA-8458-2DD6D1B66D21}" type="slidenum">
              <a:rPr lang="zh-TW" altLang="en-US"/>
              <a:pPr fontAlgn="base">
                <a:spcBef>
                  <a:spcPct val="0"/>
                </a:spcBef>
                <a:spcAft>
                  <a:spcPct val="0"/>
                </a:spcAft>
                <a:defRPr/>
              </a:pPr>
              <a:t>23</a:t>
            </a:fld>
            <a:endParaRPr lang="zh-TW" altLang="en-US"/>
          </a:p>
        </p:txBody>
      </p:sp>
    </p:spTree>
    <p:extLst>
      <p:ext uri="{BB962C8B-B14F-4D97-AF65-F5344CB8AC3E}">
        <p14:creationId xmlns:p14="http://schemas.microsoft.com/office/powerpoint/2010/main" val="3761853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sz="1200" kern="1200" dirty="0" smtClean="0">
                <a:solidFill>
                  <a:schemeClr val="tx1"/>
                </a:solidFill>
                <a:latin typeface="Arial" pitchFamily="34" charset="0"/>
                <a:ea typeface="+mn-ea"/>
                <a:cs typeface="+mn-cs"/>
              </a:rPr>
              <a:t>此為</a:t>
            </a:r>
            <a:r>
              <a:rPr lang="zh-TW" altLang="zh-TW" sz="1200" kern="1200" dirty="0" smtClean="0">
                <a:solidFill>
                  <a:schemeClr val="tx1"/>
                </a:solidFill>
                <a:latin typeface="Arial" pitchFamily="34" charset="0"/>
                <a:ea typeface="+mn-ea"/>
                <a:cs typeface="+mn-cs"/>
              </a:rPr>
              <a:t>附件</a:t>
            </a:r>
            <a:r>
              <a:rPr lang="en-US" altLang="zh-TW" sz="1200" kern="1200" dirty="0" smtClean="0">
                <a:solidFill>
                  <a:schemeClr val="tx1"/>
                </a:solidFill>
                <a:latin typeface="Arial" pitchFamily="34" charset="0"/>
                <a:ea typeface="+mn-ea"/>
                <a:cs typeface="+mn-cs"/>
              </a:rPr>
              <a:t>2</a:t>
            </a:r>
            <a:endParaRPr lang="zh-TW" altLang="zh-TW" sz="1200" kern="1200" dirty="0" smtClean="0">
              <a:solidFill>
                <a:schemeClr val="tx1"/>
              </a:solidFill>
              <a:latin typeface="Arial" pitchFamily="34" charset="0"/>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2BC9DFEE-0EE3-4D1F-AEB1-C4F10047DAAF}" type="slidenum">
              <a:rPr lang="en-US" altLang="zh-TW" smtClean="0"/>
              <a:pPr/>
              <a:t>30</a:t>
            </a:fld>
            <a:endParaRPr lang="en-US" altLang="zh-TW"/>
          </a:p>
        </p:txBody>
      </p:sp>
    </p:spTree>
    <p:extLst>
      <p:ext uri="{BB962C8B-B14F-4D97-AF65-F5344CB8AC3E}">
        <p14:creationId xmlns:p14="http://schemas.microsoft.com/office/powerpoint/2010/main" val="6781486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bwMode="gray">
      <p:bgPr>
        <a:gradFill rotWithShape="0">
          <a:gsLst>
            <a:gs pos="0">
              <a:schemeClr val="bg2">
                <a:gamma/>
                <a:tint val="0"/>
                <a:invGamma/>
              </a:schemeClr>
            </a:gs>
            <a:gs pos="100000">
              <a:schemeClr val="bg2"/>
            </a:gs>
          </a:gsLst>
          <a:lin ang="5400000" scaled="1"/>
        </a:gradFill>
        <a:effectLst/>
      </p:bgPr>
    </p:bg>
    <p:spTree>
      <p:nvGrpSpPr>
        <p:cNvPr id="1" name=""/>
        <p:cNvGrpSpPr/>
        <p:nvPr/>
      </p:nvGrpSpPr>
      <p:grpSpPr>
        <a:xfrm>
          <a:off x="0" y="0"/>
          <a:ext cx="0" cy="0"/>
          <a:chOff x="0" y="0"/>
          <a:chExt cx="0" cy="0"/>
        </a:xfrm>
      </p:grpSpPr>
      <p:sp>
        <p:nvSpPr>
          <p:cNvPr id="40970" name="Freeform 10"/>
          <p:cNvSpPr>
            <a:spLocks/>
          </p:cNvSpPr>
          <p:nvPr/>
        </p:nvSpPr>
        <p:spPr bwMode="gray">
          <a:xfrm>
            <a:off x="-1588" y="-1588"/>
            <a:ext cx="9155113" cy="4940301"/>
          </a:xfrm>
          <a:custGeom>
            <a:avLst/>
            <a:gdLst/>
            <a:ahLst/>
            <a:cxnLst>
              <a:cxn ang="0">
                <a:pos x="8" y="3103"/>
              </a:cxn>
              <a:cxn ang="0">
                <a:pos x="2913" y="3102"/>
              </a:cxn>
              <a:cxn ang="0">
                <a:pos x="3143" y="3022"/>
              </a:cxn>
              <a:cxn ang="0">
                <a:pos x="3668" y="2460"/>
              </a:cxn>
              <a:cxn ang="0">
                <a:pos x="4129" y="2235"/>
              </a:cxn>
              <a:cxn ang="0">
                <a:pos x="5761" y="2235"/>
              </a:cxn>
              <a:cxn ang="0">
                <a:pos x="5767" y="0"/>
              </a:cxn>
              <a:cxn ang="0">
                <a:pos x="0" y="1"/>
              </a:cxn>
              <a:cxn ang="0">
                <a:pos x="8" y="3103"/>
              </a:cxn>
            </a:cxnLst>
            <a:rect l="0" t="0" r="r" b="b"/>
            <a:pathLst>
              <a:path w="5767" h="3128">
                <a:moveTo>
                  <a:pt x="8" y="3103"/>
                </a:moveTo>
                <a:lnTo>
                  <a:pt x="2913" y="3102"/>
                </a:lnTo>
                <a:cubicBezTo>
                  <a:pt x="3054" y="3102"/>
                  <a:pt x="3012" y="3128"/>
                  <a:pt x="3143" y="3022"/>
                </a:cubicBezTo>
                <a:lnTo>
                  <a:pt x="3668" y="2460"/>
                </a:lnTo>
                <a:cubicBezTo>
                  <a:pt x="3832" y="2329"/>
                  <a:pt x="3809" y="2215"/>
                  <a:pt x="4129" y="2235"/>
                </a:cubicBezTo>
                <a:lnTo>
                  <a:pt x="5761" y="2235"/>
                </a:lnTo>
                <a:lnTo>
                  <a:pt x="5767" y="0"/>
                </a:lnTo>
                <a:lnTo>
                  <a:pt x="0" y="1"/>
                </a:lnTo>
                <a:lnTo>
                  <a:pt x="8" y="3103"/>
                </a:lnTo>
                <a:close/>
              </a:path>
            </a:pathLst>
          </a:custGeom>
          <a:gradFill rotWithShape="1">
            <a:gsLst>
              <a:gs pos="0">
                <a:schemeClr val="accent1">
                  <a:alpha val="89999"/>
                </a:schemeClr>
              </a:gs>
              <a:gs pos="100000">
                <a:schemeClr val="bg2"/>
              </a:gs>
            </a:gsLst>
            <a:lin ang="0" scaled="1"/>
          </a:gradFill>
          <a:ln w="9525">
            <a:noFill/>
            <a:round/>
            <a:headEnd/>
            <a:tailEnd/>
          </a:ln>
          <a:effectLst/>
        </p:spPr>
        <p:txBody>
          <a:bodyPr/>
          <a:lstStyle/>
          <a:p>
            <a:endParaRPr lang="zh-TW" altLang="en-US"/>
          </a:p>
        </p:txBody>
      </p:sp>
      <p:sp>
        <p:nvSpPr>
          <p:cNvPr id="40971" name="Freeform 11"/>
          <p:cNvSpPr>
            <a:spLocks/>
          </p:cNvSpPr>
          <p:nvPr/>
        </p:nvSpPr>
        <p:spPr bwMode="gray">
          <a:xfrm>
            <a:off x="0" y="0"/>
            <a:ext cx="9155113" cy="4333875"/>
          </a:xfrm>
          <a:custGeom>
            <a:avLst/>
            <a:gdLst/>
            <a:ahLst/>
            <a:cxnLst>
              <a:cxn ang="0">
                <a:pos x="8" y="2730"/>
              </a:cxn>
              <a:cxn ang="0">
                <a:pos x="3040" y="2726"/>
              </a:cxn>
              <a:cxn ang="0">
                <a:pos x="3347" y="2630"/>
              </a:cxn>
              <a:cxn ang="0">
                <a:pos x="3795" y="2170"/>
              </a:cxn>
              <a:cxn ang="0">
                <a:pos x="4115" y="2080"/>
              </a:cxn>
              <a:cxn ang="0">
                <a:pos x="5760" y="2093"/>
              </a:cxn>
              <a:cxn ang="0">
                <a:pos x="5767" y="0"/>
              </a:cxn>
              <a:cxn ang="0">
                <a:pos x="0" y="1"/>
              </a:cxn>
              <a:cxn ang="0">
                <a:pos x="8" y="2730"/>
              </a:cxn>
            </a:cxnLst>
            <a:rect l="0" t="0" r="r" b="b"/>
            <a:pathLst>
              <a:path w="5767" h="2730">
                <a:moveTo>
                  <a:pt x="8" y="2730"/>
                </a:moveTo>
                <a:lnTo>
                  <a:pt x="3040" y="2726"/>
                </a:lnTo>
                <a:cubicBezTo>
                  <a:pt x="3181" y="2726"/>
                  <a:pt x="3224" y="2728"/>
                  <a:pt x="3347" y="2630"/>
                </a:cubicBezTo>
                <a:lnTo>
                  <a:pt x="3795" y="2170"/>
                </a:lnTo>
                <a:cubicBezTo>
                  <a:pt x="3923" y="2078"/>
                  <a:pt x="3942" y="2074"/>
                  <a:pt x="4115" y="2080"/>
                </a:cubicBezTo>
                <a:lnTo>
                  <a:pt x="5760" y="2093"/>
                </a:lnTo>
                <a:lnTo>
                  <a:pt x="5767" y="0"/>
                </a:lnTo>
                <a:lnTo>
                  <a:pt x="0" y="1"/>
                </a:lnTo>
                <a:lnTo>
                  <a:pt x="8" y="2730"/>
                </a:lnTo>
                <a:close/>
              </a:path>
            </a:pathLst>
          </a:custGeom>
          <a:gradFill rotWithShape="1">
            <a:gsLst>
              <a:gs pos="0">
                <a:schemeClr val="bg2">
                  <a:gamma/>
                  <a:tint val="0"/>
                  <a:invGamma/>
                </a:schemeClr>
              </a:gs>
              <a:gs pos="100000">
                <a:schemeClr val="bg2">
                  <a:alpha val="89999"/>
                </a:schemeClr>
              </a:gs>
            </a:gsLst>
            <a:lin ang="0" scaled="1"/>
          </a:gradFill>
          <a:ln w="9525">
            <a:noFill/>
            <a:round/>
            <a:headEnd/>
            <a:tailEnd/>
          </a:ln>
          <a:effectLst/>
        </p:spPr>
        <p:txBody>
          <a:bodyPr/>
          <a:lstStyle/>
          <a:p>
            <a:endParaRPr lang="zh-TW" altLang="en-US"/>
          </a:p>
        </p:txBody>
      </p:sp>
      <p:sp>
        <p:nvSpPr>
          <p:cNvPr id="40972" name="Freeform 12"/>
          <p:cNvSpPr>
            <a:spLocks/>
          </p:cNvSpPr>
          <p:nvPr/>
        </p:nvSpPr>
        <p:spPr bwMode="gray">
          <a:xfrm>
            <a:off x="0" y="0"/>
            <a:ext cx="9153525" cy="1600200"/>
          </a:xfrm>
          <a:custGeom>
            <a:avLst/>
            <a:gdLst/>
            <a:ahLst/>
            <a:cxnLst>
              <a:cxn ang="0">
                <a:pos x="0" y="1008"/>
              </a:cxn>
              <a:cxn ang="0">
                <a:pos x="1884" y="1008"/>
              </a:cxn>
              <a:cxn ang="0">
                <a:pos x="2152" y="921"/>
              </a:cxn>
              <a:cxn ang="0">
                <a:pos x="2560" y="531"/>
              </a:cxn>
              <a:cxn ang="0">
                <a:pos x="2892" y="448"/>
              </a:cxn>
              <a:cxn ang="0">
                <a:pos x="5766" y="461"/>
              </a:cxn>
              <a:cxn ang="0">
                <a:pos x="5758" y="0"/>
              </a:cxn>
              <a:cxn ang="0">
                <a:pos x="0" y="2"/>
              </a:cxn>
              <a:cxn ang="0">
                <a:pos x="0" y="1008"/>
              </a:cxn>
            </a:cxnLst>
            <a:rect l="0" t="0" r="r" b="b"/>
            <a:pathLst>
              <a:path w="5766" h="1008">
                <a:moveTo>
                  <a:pt x="0" y="1008"/>
                </a:moveTo>
                <a:lnTo>
                  <a:pt x="1884" y="1008"/>
                </a:lnTo>
                <a:cubicBezTo>
                  <a:pt x="2088" y="990"/>
                  <a:pt x="2034" y="1005"/>
                  <a:pt x="2152" y="921"/>
                </a:cubicBezTo>
                <a:lnTo>
                  <a:pt x="2560" y="531"/>
                </a:lnTo>
                <a:cubicBezTo>
                  <a:pt x="2683" y="452"/>
                  <a:pt x="2611" y="454"/>
                  <a:pt x="2892" y="448"/>
                </a:cubicBezTo>
                <a:lnTo>
                  <a:pt x="5766" y="461"/>
                </a:lnTo>
                <a:lnTo>
                  <a:pt x="5758" y="0"/>
                </a:lnTo>
                <a:lnTo>
                  <a:pt x="0" y="2"/>
                </a:lnTo>
                <a:lnTo>
                  <a:pt x="0" y="1008"/>
                </a:lnTo>
                <a:close/>
              </a:path>
            </a:pathLst>
          </a:custGeom>
          <a:gradFill rotWithShape="1">
            <a:gsLst>
              <a:gs pos="0">
                <a:schemeClr val="bg2"/>
              </a:gs>
              <a:gs pos="100000">
                <a:schemeClr val="accent1"/>
              </a:gs>
            </a:gsLst>
            <a:lin ang="0" scaled="1"/>
          </a:gradFill>
          <a:ln w="9525">
            <a:noFill/>
            <a:round/>
            <a:headEnd/>
            <a:tailEnd/>
          </a:ln>
          <a:effectLst/>
        </p:spPr>
        <p:txBody>
          <a:bodyPr/>
          <a:lstStyle/>
          <a:p>
            <a:endParaRPr lang="zh-TW" altLang="en-US"/>
          </a:p>
        </p:txBody>
      </p:sp>
      <p:pic>
        <p:nvPicPr>
          <p:cNvPr id="40973" name="Picture 13" descr="3"/>
          <p:cNvPicPr>
            <a:picLocks noChangeAspect="1" noChangeArrowheads="1"/>
          </p:cNvPicPr>
          <p:nvPr/>
        </p:nvPicPr>
        <p:blipFill>
          <a:blip r:embed="rId2" cstate="print"/>
          <a:srcRect/>
          <a:stretch>
            <a:fillRect/>
          </a:stretch>
        </p:blipFill>
        <p:spPr bwMode="gray">
          <a:xfrm>
            <a:off x="0" y="3627438"/>
            <a:ext cx="4648200" cy="2655887"/>
          </a:xfrm>
          <a:prstGeom prst="rect">
            <a:avLst/>
          </a:prstGeom>
          <a:noFill/>
        </p:spPr>
      </p:pic>
      <p:pic>
        <p:nvPicPr>
          <p:cNvPr id="40974" name="Picture 14" descr="2"/>
          <p:cNvPicPr>
            <a:picLocks noChangeAspect="1" noChangeArrowheads="1"/>
          </p:cNvPicPr>
          <p:nvPr/>
        </p:nvPicPr>
        <p:blipFill>
          <a:blip r:embed="rId3" cstate="print"/>
          <a:srcRect/>
          <a:stretch>
            <a:fillRect/>
          </a:stretch>
        </p:blipFill>
        <p:spPr bwMode="gray">
          <a:xfrm>
            <a:off x="5511800" y="1981200"/>
            <a:ext cx="3632200" cy="4876800"/>
          </a:xfrm>
          <a:prstGeom prst="rect">
            <a:avLst/>
          </a:prstGeom>
          <a:noFill/>
        </p:spPr>
      </p:pic>
      <p:sp>
        <p:nvSpPr>
          <p:cNvPr id="40975" name="Freeform 15"/>
          <p:cNvSpPr>
            <a:spLocks/>
          </p:cNvSpPr>
          <p:nvPr/>
        </p:nvSpPr>
        <p:spPr bwMode="gray">
          <a:xfrm>
            <a:off x="0" y="-9525"/>
            <a:ext cx="9170988" cy="1362075"/>
          </a:xfrm>
          <a:custGeom>
            <a:avLst/>
            <a:gdLst/>
            <a:ahLst/>
            <a:cxnLst>
              <a:cxn ang="0">
                <a:pos x="0" y="858"/>
              </a:cxn>
              <a:cxn ang="0">
                <a:pos x="1926" y="857"/>
              </a:cxn>
              <a:cxn ang="0">
                <a:pos x="2157" y="793"/>
              </a:cxn>
              <a:cxn ang="0">
                <a:pos x="2509" y="473"/>
              </a:cxn>
              <a:cxn ang="0">
                <a:pos x="2970" y="390"/>
              </a:cxn>
              <a:cxn ang="0">
                <a:pos x="5773" y="388"/>
              </a:cxn>
              <a:cxn ang="0">
                <a:pos x="5777" y="0"/>
              </a:cxn>
              <a:cxn ang="0">
                <a:pos x="0" y="2"/>
              </a:cxn>
              <a:cxn ang="0">
                <a:pos x="0" y="858"/>
              </a:cxn>
            </a:cxnLst>
            <a:rect l="0" t="0" r="r" b="b"/>
            <a:pathLst>
              <a:path w="5777" h="858">
                <a:moveTo>
                  <a:pt x="0" y="858"/>
                </a:moveTo>
                <a:lnTo>
                  <a:pt x="1926" y="857"/>
                </a:lnTo>
                <a:cubicBezTo>
                  <a:pt x="2067" y="857"/>
                  <a:pt x="2068" y="850"/>
                  <a:pt x="2157" y="793"/>
                </a:cubicBezTo>
                <a:lnTo>
                  <a:pt x="2509" y="473"/>
                </a:lnTo>
                <a:cubicBezTo>
                  <a:pt x="2644" y="406"/>
                  <a:pt x="2477" y="396"/>
                  <a:pt x="2970" y="390"/>
                </a:cubicBezTo>
                <a:lnTo>
                  <a:pt x="5773" y="388"/>
                </a:lnTo>
                <a:lnTo>
                  <a:pt x="5777" y="0"/>
                </a:lnTo>
                <a:lnTo>
                  <a:pt x="0" y="2"/>
                </a:lnTo>
                <a:lnTo>
                  <a:pt x="0" y="858"/>
                </a:lnTo>
                <a:close/>
              </a:path>
            </a:pathLst>
          </a:custGeom>
          <a:blipFill dpi="0" rotWithShape="1">
            <a:blip r:embed="rId4" cstate="print"/>
            <a:srcRect/>
            <a:stretch>
              <a:fillRect/>
            </a:stretch>
          </a:blipFill>
          <a:ln w="9525">
            <a:noFill/>
            <a:round/>
            <a:headEnd/>
            <a:tailEnd/>
          </a:ln>
          <a:effectLst/>
        </p:spPr>
        <p:txBody>
          <a:bodyPr/>
          <a:lstStyle/>
          <a:p>
            <a:endParaRPr lang="zh-TW" altLang="en-US"/>
          </a:p>
        </p:txBody>
      </p:sp>
      <p:sp>
        <p:nvSpPr>
          <p:cNvPr id="40976" name="Rectangle 16"/>
          <p:cNvSpPr>
            <a:spLocks noGrp="1" noChangeArrowheads="1"/>
          </p:cNvSpPr>
          <p:nvPr>
            <p:ph type="dt" sz="half" idx="2"/>
          </p:nvPr>
        </p:nvSpPr>
        <p:spPr>
          <a:xfrm>
            <a:off x="762000" y="6477000"/>
            <a:ext cx="2133600" cy="247650"/>
          </a:xfrm>
        </p:spPr>
        <p:txBody>
          <a:bodyPr/>
          <a:lstStyle>
            <a:lvl1pPr>
              <a:defRPr/>
            </a:lvl1pPr>
          </a:lstStyle>
          <a:p>
            <a:fld id="{B15DA668-4176-447F-94A2-745F686CFF79}" type="datetimeFigureOut">
              <a:rPr lang="en-US" altLang="zh-TW"/>
              <a:pPr/>
              <a:t>5/9/2016</a:t>
            </a:fld>
            <a:endParaRPr lang="en-US" altLang="zh-TW"/>
          </a:p>
        </p:txBody>
      </p:sp>
      <p:sp>
        <p:nvSpPr>
          <p:cNvPr id="40977" name="Rectangle 17"/>
          <p:cNvSpPr>
            <a:spLocks noGrp="1" noChangeArrowheads="1"/>
          </p:cNvSpPr>
          <p:nvPr>
            <p:ph type="ctrTitle"/>
          </p:nvPr>
        </p:nvSpPr>
        <p:spPr>
          <a:xfrm>
            <a:off x="228600" y="1828800"/>
            <a:ext cx="5486400" cy="1470025"/>
          </a:xfrm>
        </p:spPr>
        <p:txBody>
          <a:bodyPr/>
          <a:lstStyle>
            <a:lvl1pPr>
              <a:defRPr sz="4400" b="1" smtClean="0">
                <a:solidFill>
                  <a:schemeClr val="tx1"/>
                </a:solidFill>
              </a:defRPr>
            </a:lvl1pPr>
          </a:lstStyle>
          <a:p>
            <a:r>
              <a:rPr lang="zh-TW" altLang="en-US" smtClean="0"/>
              <a:t>按一下以編輯母片標題樣式</a:t>
            </a:r>
            <a:endParaRPr lang="en-US" altLang="zh-TW" smtClean="0"/>
          </a:p>
        </p:txBody>
      </p:sp>
      <p:sp>
        <p:nvSpPr>
          <p:cNvPr id="40978" name="Rectangle 18"/>
          <p:cNvSpPr>
            <a:spLocks noGrp="1" noChangeArrowheads="1"/>
          </p:cNvSpPr>
          <p:nvPr>
            <p:ph type="subTitle" idx="1"/>
          </p:nvPr>
        </p:nvSpPr>
        <p:spPr>
          <a:xfrm>
            <a:off x="228600" y="3276600"/>
            <a:ext cx="5334000" cy="304800"/>
          </a:xfrm>
          <a:ln algn="ctr"/>
        </p:spPr>
        <p:txBody>
          <a:bodyPr/>
          <a:lstStyle>
            <a:lvl1pPr marL="0" indent="0" algn="dist" eaLnBrk="1" hangingPunct="1">
              <a:buFontTx/>
              <a:buNone/>
              <a:defRPr sz="1600" smtClean="0"/>
            </a:lvl1pPr>
          </a:lstStyle>
          <a:p>
            <a:r>
              <a:rPr lang="zh-TW" altLang="en-US" smtClean="0"/>
              <a:t>按一下以編輯母片副標題樣式</a:t>
            </a:r>
            <a:endParaRPr lang="en-US" altLang="zh-TW" smtClean="0"/>
          </a:p>
        </p:txBody>
      </p:sp>
      <p:sp>
        <p:nvSpPr>
          <p:cNvPr id="40979" name="Rectangle 19"/>
          <p:cNvSpPr>
            <a:spLocks noGrp="1" noChangeArrowheads="1"/>
          </p:cNvSpPr>
          <p:nvPr>
            <p:ph type="ftr" sz="quarter" idx="3"/>
          </p:nvPr>
        </p:nvSpPr>
        <p:spPr>
          <a:xfrm>
            <a:off x="3048000" y="6477000"/>
            <a:ext cx="3276600" cy="247650"/>
          </a:xfrm>
        </p:spPr>
        <p:txBody>
          <a:bodyPr/>
          <a:lstStyle>
            <a:lvl1pPr algn="l">
              <a:defRPr/>
            </a:lvl1pPr>
          </a:lstStyle>
          <a:p>
            <a:endParaRPr lang="en-US" altLang="zh-TW"/>
          </a:p>
        </p:txBody>
      </p:sp>
      <p:sp>
        <p:nvSpPr>
          <p:cNvPr id="40980" name="Rectangle 20"/>
          <p:cNvSpPr>
            <a:spLocks noGrp="1" noChangeArrowheads="1"/>
          </p:cNvSpPr>
          <p:nvPr>
            <p:ph type="sldNum" sz="quarter" idx="4"/>
          </p:nvPr>
        </p:nvSpPr>
        <p:spPr>
          <a:xfrm>
            <a:off x="304800" y="6477000"/>
            <a:ext cx="381000" cy="247650"/>
          </a:xfrm>
        </p:spPr>
        <p:txBody>
          <a:bodyPr/>
          <a:lstStyle>
            <a:lvl1pPr>
              <a:defRPr/>
            </a:lvl1pPr>
          </a:lstStyle>
          <a:p>
            <a:fld id="{18CAF43D-4805-4147-8B95-5D7414BBB50E}" type="slidenum">
              <a:rPr lang="en-US" altLang="zh-TW"/>
              <a:pPr/>
              <a:t>‹#›</a:t>
            </a:fld>
            <a:endParaRPr lang="en-US" altLang="zh-TW"/>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Rectangle 14"/>
          <p:cNvSpPr>
            <a:spLocks noGrp="1" noChangeArrowheads="1"/>
          </p:cNvSpPr>
          <p:nvPr>
            <p:ph type="dt" sz="half" idx="10"/>
          </p:nvPr>
        </p:nvSpPr>
        <p:spPr>
          <a:ln/>
        </p:spPr>
        <p:txBody>
          <a:bodyPr/>
          <a:lstStyle>
            <a:lvl1pPr>
              <a:defRPr/>
            </a:lvl1pPr>
          </a:lstStyle>
          <a:p>
            <a:fld id="{5E0FE6CF-8D3F-4EF1-8C00-A137731C4590}" type="datetimeFigureOut">
              <a:rPr lang="en-US" altLang="zh-TW"/>
              <a:pPr/>
              <a:t>5/9/2016</a:t>
            </a:fld>
            <a:endParaRPr lang="en-US" altLang="zh-TW"/>
          </a:p>
        </p:txBody>
      </p:sp>
      <p:sp>
        <p:nvSpPr>
          <p:cNvPr id="5" name="Rectangle 15"/>
          <p:cNvSpPr>
            <a:spLocks noGrp="1" noChangeArrowheads="1"/>
          </p:cNvSpPr>
          <p:nvPr>
            <p:ph type="ftr" sz="quarter" idx="11"/>
          </p:nvPr>
        </p:nvSpPr>
        <p:spPr>
          <a:ln/>
        </p:spPr>
        <p:txBody>
          <a:bodyPr/>
          <a:lstStyle>
            <a:lvl1pPr>
              <a:defRPr/>
            </a:lvl1pPr>
          </a:lstStyle>
          <a:p>
            <a:endParaRPr lang="en-US" altLang="zh-TW"/>
          </a:p>
        </p:txBody>
      </p:sp>
      <p:sp>
        <p:nvSpPr>
          <p:cNvPr id="6" name="Rectangle 16"/>
          <p:cNvSpPr>
            <a:spLocks noGrp="1" noChangeArrowheads="1"/>
          </p:cNvSpPr>
          <p:nvPr>
            <p:ph type="sldNum" sz="quarter" idx="12"/>
          </p:nvPr>
        </p:nvSpPr>
        <p:spPr>
          <a:ln/>
        </p:spPr>
        <p:txBody>
          <a:bodyPr/>
          <a:lstStyle>
            <a:lvl1pPr>
              <a:defRPr/>
            </a:lvl1pPr>
          </a:lstStyle>
          <a:p>
            <a:fld id="{FB7093A3-BAF8-4508-9050-72E88310E74E}" type="slidenum">
              <a:rPr lang="en-US" altLang="zh-TW"/>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0200" y="773113"/>
            <a:ext cx="2108200" cy="5581650"/>
          </a:xfrm>
        </p:spPr>
        <p:txBody>
          <a:bodyPr vert="eaVert"/>
          <a:lstStyle/>
          <a:p>
            <a:r>
              <a:rPr lang="zh-TW" altLang="en-US" smtClean="0"/>
              <a:t>按一下以編輯母片標題樣式</a:t>
            </a:r>
            <a:endParaRPr lang="en-US"/>
          </a:p>
        </p:txBody>
      </p:sp>
      <p:sp>
        <p:nvSpPr>
          <p:cNvPr id="3" name="Vertical Text Placeholder 2"/>
          <p:cNvSpPr>
            <a:spLocks noGrp="1"/>
          </p:cNvSpPr>
          <p:nvPr>
            <p:ph type="body" orient="vert" idx="1"/>
          </p:nvPr>
        </p:nvSpPr>
        <p:spPr>
          <a:xfrm>
            <a:off x="350838" y="773113"/>
            <a:ext cx="6176962" cy="558165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Rectangle 14"/>
          <p:cNvSpPr>
            <a:spLocks noGrp="1" noChangeArrowheads="1"/>
          </p:cNvSpPr>
          <p:nvPr>
            <p:ph type="dt" sz="half" idx="10"/>
          </p:nvPr>
        </p:nvSpPr>
        <p:spPr>
          <a:ln/>
        </p:spPr>
        <p:txBody>
          <a:bodyPr/>
          <a:lstStyle>
            <a:lvl1pPr>
              <a:defRPr/>
            </a:lvl1pPr>
          </a:lstStyle>
          <a:p>
            <a:fld id="{00473750-411F-47F6-BEF7-73DABB31B6B0}" type="datetimeFigureOut">
              <a:rPr lang="en-US" altLang="zh-TW"/>
              <a:pPr/>
              <a:t>5/9/2016</a:t>
            </a:fld>
            <a:endParaRPr lang="en-US" altLang="zh-TW"/>
          </a:p>
        </p:txBody>
      </p:sp>
      <p:sp>
        <p:nvSpPr>
          <p:cNvPr id="5" name="Rectangle 15"/>
          <p:cNvSpPr>
            <a:spLocks noGrp="1" noChangeArrowheads="1"/>
          </p:cNvSpPr>
          <p:nvPr>
            <p:ph type="ftr" sz="quarter" idx="11"/>
          </p:nvPr>
        </p:nvSpPr>
        <p:spPr>
          <a:ln/>
        </p:spPr>
        <p:txBody>
          <a:bodyPr/>
          <a:lstStyle>
            <a:lvl1pPr>
              <a:defRPr/>
            </a:lvl1pPr>
          </a:lstStyle>
          <a:p>
            <a:endParaRPr lang="en-US" altLang="zh-TW"/>
          </a:p>
        </p:txBody>
      </p:sp>
      <p:sp>
        <p:nvSpPr>
          <p:cNvPr id="6" name="Rectangle 16"/>
          <p:cNvSpPr>
            <a:spLocks noGrp="1" noChangeArrowheads="1"/>
          </p:cNvSpPr>
          <p:nvPr>
            <p:ph type="sldNum" sz="quarter" idx="12"/>
          </p:nvPr>
        </p:nvSpPr>
        <p:spPr>
          <a:ln/>
        </p:spPr>
        <p:txBody>
          <a:bodyPr/>
          <a:lstStyle>
            <a:lvl1pPr>
              <a:defRPr/>
            </a:lvl1pPr>
          </a:lstStyle>
          <a:p>
            <a:fld id="{C7353897-55B9-49D9-A4E0-44148028E9FD}" type="slidenum">
              <a:rPr lang="en-US" altLang="zh-TW"/>
              <a:pPr/>
              <a:t>‹#›</a:t>
            </a:fld>
            <a:endParaRPr lang="en-US" altLang="zh-TW"/>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Title 1"/>
          <p:cNvSpPr>
            <a:spLocks noGrp="1"/>
          </p:cNvSpPr>
          <p:nvPr>
            <p:ph type="title"/>
          </p:nvPr>
        </p:nvSpPr>
        <p:spPr>
          <a:xfrm>
            <a:off x="361950" y="773113"/>
            <a:ext cx="8401050" cy="674687"/>
          </a:xfrm>
        </p:spPr>
        <p:txBody>
          <a:bodyPr/>
          <a:lstStyle/>
          <a:p>
            <a:r>
              <a:rPr lang="zh-TW" altLang="en-US" smtClean="0"/>
              <a:t>按一下以編輯母片標題樣式</a:t>
            </a:r>
            <a:endParaRPr lang="en-US"/>
          </a:p>
        </p:txBody>
      </p:sp>
      <p:sp>
        <p:nvSpPr>
          <p:cNvPr id="3" name="Text Placeholder 2"/>
          <p:cNvSpPr>
            <a:spLocks noGrp="1"/>
          </p:cNvSpPr>
          <p:nvPr>
            <p:ph type="body" sz="half" idx="1"/>
          </p:nvPr>
        </p:nvSpPr>
        <p:spPr>
          <a:xfrm>
            <a:off x="350838" y="1600200"/>
            <a:ext cx="4141787" cy="47545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Content Placeholder 3"/>
          <p:cNvSpPr>
            <a:spLocks noGrp="1"/>
          </p:cNvSpPr>
          <p:nvPr>
            <p:ph sz="half" idx="2"/>
          </p:nvPr>
        </p:nvSpPr>
        <p:spPr>
          <a:xfrm>
            <a:off x="4645025" y="1600200"/>
            <a:ext cx="4143375" cy="47545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Rectangle 14"/>
          <p:cNvSpPr>
            <a:spLocks noGrp="1" noChangeArrowheads="1"/>
          </p:cNvSpPr>
          <p:nvPr>
            <p:ph type="dt" sz="half" idx="10"/>
          </p:nvPr>
        </p:nvSpPr>
        <p:spPr>
          <a:ln/>
        </p:spPr>
        <p:txBody>
          <a:bodyPr/>
          <a:lstStyle>
            <a:lvl1pPr>
              <a:defRPr/>
            </a:lvl1pPr>
          </a:lstStyle>
          <a:p>
            <a:fld id="{C1491AA0-E2EB-448C-8103-AD730CCEFEFC}" type="datetimeFigureOut">
              <a:rPr lang="en-US" altLang="zh-TW"/>
              <a:pPr/>
              <a:t>5/9/2016</a:t>
            </a:fld>
            <a:endParaRPr lang="en-US" altLang="zh-TW"/>
          </a:p>
        </p:txBody>
      </p:sp>
      <p:sp>
        <p:nvSpPr>
          <p:cNvPr id="6" name="Rectangle 15"/>
          <p:cNvSpPr>
            <a:spLocks noGrp="1" noChangeArrowheads="1"/>
          </p:cNvSpPr>
          <p:nvPr>
            <p:ph type="ftr" sz="quarter" idx="11"/>
          </p:nvPr>
        </p:nvSpPr>
        <p:spPr>
          <a:ln/>
        </p:spPr>
        <p:txBody>
          <a:bodyPr/>
          <a:lstStyle>
            <a:lvl1pPr>
              <a:defRPr/>
            </a:lvl1pPr>
          </a:lstStyle>
          <a:p>
            <a:endParaRPr lang="en-US" altLang="zh-TW"/>
          </a:p>
        </p:txBody>
      </p:sp>
      <p:sp>
        <p:nvSpPr>
          <p:cNvPr id="7" name="Rectangle 16"/>
          <p:cNvSpPr>
            <a:spLocks noGrp="1" noChangeArrowheads="1"/>
          </p:cNvSpPr>
          <p:nvPr>
            <p:ph type="sldNum" sz="quarter" idx="12"/>
          </p:nvPr>
        </p:nvSpPr>
        <p:spPr>
          <a:ln/>
        </p:spPr>
        <p:txBody>
          <a:bodyPr/>
          <a:lstStyle>
            <a:lvl1pPr>
              <a:defRPr/>
            </a:lvl1pPr>
          </a:lstStyle>
          <a:p>
            <a:fld id="{CCED2177-1813-4FA4-8E7C-8A03CE8ABE4A}" type="slidenum">
              <a:rPr lang="en-US" altLang="zh-TW"/>
              <a:pPr/>
              <a:t>‹#›</a:t>
            </a:fld>
            <a:endParaRPr lang="en-US" altLang="zh-TW"/>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Title 1"/>
          <p:cNvSpPr>
            <a:spLocks noGrp="1"/>
          </p:cNvSpPr>
          <p:nvPr>
            <p:ph type="title"/>
          </p:nvPr>
        </p:nvSpPr>
        <p:spPr>
          <a:xfrm>
            <a:off x="361950" y="773113"/>
            <a:ext cx="8401050" cy="674687"/>
          </a:xfrm>
        </p:spPr>
        <p:txBody>
          <a:bodyPr/>
          <a:lstStyle/>
          <a:p>
            <a:r>
              <a:rPr lang="zh-TW" altLang="en-US" smtClean="0"/>
              <a:t>按一下以編輯母片標題樣式</a:t>
            </a:r>
            <a:endParaRPr lang="en-US"/>
          </a:p>
        </p:txBody>
      </p:sp>
      <p:sp>
        <p:nvSpPr>
          <p:cNvPr id="3" name="Table Placeholder 2"/>
          <p:cNvSpPr>
            <a:spLocks noGrp="1"/>
          </p:cNvSpPr>
          <p:nvPr>
            <p:ph type="tbl" idx="1"/>
          </p:nvPr>
        </p:nvSpPr>
        <p:spPr>
          <a:xfrm>
            <a:off x="350838" y="1600200"/>
            <a:ext cx="8437562" cy="4754563"/>
          </a:xfrm>
        </p:spPr>
        <p:txBody>
          <a:bodyPr/>
          <a:lstStyle/>
          <a:p>
            <a:pPr lvl="0"/>
            <a:r>
              <a:rPr lang="zh-TW" altLang="en-US" noProof="0" smtClean="0"/>
              <a:t>按一下圖示以新增表格</a:t>
            </a:r>
            <a:endParaRPr lang="en-US" noProof="0" smtClean="0"/>
          </a:p>
        </p:txBody>
      </p:sp>
      <p:sp>
        <p:nvSpPr>
          <p:cNvPr id="4" name="Rectangle 14"/>
          <p:cNvSpPr>
            <a:spLocks noGrp="1" noChangeArrowheads="1"/>
          </p:cNvSpPr>
          <p:nvPr>
            <p:ph type="dt" sz="half" idx="10"/>
          </p:nvPr>
        </p:nvSpPr>
        <p:spPr>
          <a:ln/>
        </p:spPr>
        <p:txBody>
          <a:bodyPr/>
          <a:lstStyle>
            <a:lvl1pPr>
              <a:defRPr/>
            </a:lvl1pPr>
          </a:lstStyle>
          <a:p>
            <a:fld id="{21C2CCA5-3852-4A73-BDB8-92759350C3DF}" type="datetimeFigureOut">
              <a:rPr lang="en-US" altLang="zh-TW"/>
              <a:pPr/>
              <a:t>5/9/2016</a:t>
            </a:fld>
            <a:endParaRPr lang="en-US" altLang="zh-TW"/>
          </a:p>
        </p:txBody>
      </p:sp>
      <p:sp>
        <p:nvSpPr>
          <p:cNvPr id="5" name="Rectangle 15"/>
          <p:cNvSpPr>
            <a:spLocks noGrp="1" noChangeArrowheads="1"/>
          </p:cNvSpPr>
          <p:nvPr>
            <p:ph type="ftr" sz="quarter" idx="11"/>
          </p:nvPr>
        </p:nvSpPr>
        <p:spPr>
          <a:ln/>
        </p:spPr>
        <p:txBody>
          <a:bodyPr/>
          <a:lstStyle>
            <a:lvl1pPr>
              <a:defRPr/>
            </a:lvl1pPr>
          </a:lstStyle>
          <a:p>
            <a:endParaRPr lang="en-US" altLang="zh-TW"/>
          </a:p>
        </p:txBody>
      </p:sp>
      <p:sp>
        <p:nvSpPr>
          <p:cNvPr id="6" name="Rectangle 16"/>
          <p:cNvSpPr>
            <a:spLocks noGrp="1" noChangeArrowheads="1"/>
          </p:cNvSpPr>
          <p:nvPr>
            <p:ph type="sldNum" sz="quarter" idx="12"/>
          </p:nvPr>
        </p:nvSpPr>
        <p:spPr>
          <a:ln/>
        </p:spPr>
        <p:txBody>
          <a:bodyPr/>
          <a:lstStyle>
            <a:lvl1pPr>
              <a:defRPr/>
            </a:lvl1pPr>
          </a:lstStyle>
          <a:p>
            <a:fld id="{789B8943-9E2C-49C6-AB11-CED2DFAD062D}" type="slidenum">
              <a:rPr lang="en-US" altLang="zh-TW"/>
              <a:pPr/>
              <a:t>‹#›</a:t>
            </a:fld>
            <a:endParaRPr lang="en-US" altLang="zh-TW"/>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標題及圖表">
    <p:spTree>
      <p:nvGrpSpPr>
        <p:cNvPr id="1" name=""/>
        <p:cNvGrpSpPr/>
        <p:nvPr/>
      </p:nvGrpSpPr>
      <p:grpSpPr>
        <a:xfrm>
          <a:off x="0" y="0"/>
          <a:ext cx="0" cy="0"/>
          <a:chOff x="0" y="0"/>
          <a:chExt cx="0" cy="0"/>
        </a:xfrm>
      </p:grpSpPr>
      <p:sp>
        <p:nvSpPr>
          <p:cNvPr id="2" name="Title 1"/>
          <p:cNvSpPr>
            <a:spLocks noGrp="1"/>
          </p:cNvSpPr>
          <p:nvPr>
            <p:ph type="title"/>
          </p:nvPr>
        </p:nvSpPr>
        <p:spPr>
          <a:xfrm>
            <a:off x="361950" y="773113"/>
            <a:ext cx="8401050" cy="674687"/>
          </a:xfrm>
        </p:spPr>
        <p:txBody>
          <a:bodyPr/>
          <a:lstStyle/>
          <a:p>
            <a:r>
              <a:rPr lang="zh-TW" altLang="en-US" smtClean="0"/>
              <a:t>按一下以編輯母片標題樣式</a:t>
            </a:r>
            <a:endParaRPr lang="en-US"/>
          </a:p>
        </p:txBody>
      </p:sp>
      <p:sp>
        <p:nvSpPr>
          <p:cNvPr id="3" name="Chart Placeholder 2"/>
          <p:cNvSpPr>
            <a:spLocks noGrp="1"/>
          </p:cNvSpPr>
          <p:nvPr>
            <p:ph type="chart" idx="1"/>
          </p:nvPr>
        </p:nvSpPr>
        <p:spPr>
          <a:xfrm>
            <a:off x="350838" y="1600200"/>
            <a:ext cx="8437562" cy="4754563"/>
          </a:xfrm>
        </p:spPr>
        <p:txBody>
          <a:bodyPr/>
          <a:lstStyle/>
          <a:p>
            <a:pPr lvl="0"/>
            <a:r>
              <a:rPr lang="zh-TW" altLang="en-US" noProof="0" smtClean="0"/>
              <a:t>按一下圖示以新增圖表</a:t>
            </a:r>
            <a:endParaRPr lang="en-US" noProof="0" smtClean="0"/>
          </a:p>
        </p:txBody>
      </p:sp>
      <p:sp>
        <p:nvSpPr>
          <p:cNvPr id="4" name="Rectangle 14"/>
          <p:cNvSpPr>
            <a:spLocks noGrp="1" noChangeArrowheads="1"/>
          </p:cNvSpPr>
          <p:nvPr>
            <p:ph type="dt" sz="half" idx="10"/>
          </p:nvPr>
        </p:nvSpPr>
        <p:spPr>
          <a:ln/>
        </p:spPr>
        <p:txBody>
          <a:bodyPr/>
          <a:lstStyle>
            <a:lvl1pPr>
              <a:defRPr/>
            </a:lvl1pPr>
          </a:lstStyle>
          <a:p>
            <a:fld id="{60FEFBFB-E939-4F94-807F-EBA39BAA3D20}" type="datetimeFigureOut">
              <a:rPr lang="en-US" altLang="zh-TW"/>
              <a:pPr/>
              <a:t>5/9/2016</a:t>
            </a:fld>
            <a:endParaRPr lang="en-US" altLang="zh-TW"/>
          </a:p>
        </p:txBody>
      </p:sp>
      <p:sp>
        <p:nvSpPr>
          <p:cNvPr id="5" name="Rectangle 15"/>
          <p:cNvSpPr>
            <a:spLocks noGrp="1" noChangeArrowheads="1"/>
          </p:cNvSpPr>
          <p:nvPr>
            <p:ph type="ftr" sz="quarter" idx="11"/>
          </p:nvPr>
        </p:nvSpPr>
        <p:spPr>
          <a:ln/>
        </p:spPr>
        <p:txBody>
          <a:bodyPr/>
          <a:lstStyle>
            <a:lvl1pPr>
              <a:defRPr/>
            </a:lvl1pPr>
          </a:lstStyle>
          <a:p>
            <a:endParaRPr lang="en-US" altLang="zh-TW"/>
          </a:p>
        </p:txBody>
      </p:sp>
      <p:sp>
        <p:nvSpPr>
          <p:cNvPr id="6" name="Rectangle 16"/>
          <p:cNvSpPr>
            <a:spLocks noGrp="1" noChangeArrowheads="1"/>
          </p:cNvSpPr>
          <p:nvPr>
            <p:ph type="sldNum" sz="quarter" idx="12"/>
          </p:nvPr>
        </p:nvSpPr>
        <p:spPr>
          <a:ln/>
        </p:spPr>
        <p:txBody>
          <a:bodyPr/>
          <a:lstStyle>
            <a:lvl1pPr>
              <a:defRPr/>
            </a:lvl1pPr>
          </a:lstStyle>
          <a:p>
            <a:fld id="{AADB6D9C-0FEB-4245-90E6-14F5F4A9D5F5}" type="slidenum">
              <a:rPr lang="en-US" altLang="zh-TW"/>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Rectangle 14"/>
          <p:cNvSpPr>
            <a:spLocks noGrp="1" noChangeArrowheads="1"/>
          </p:cNvSpPr>
          <p:nvPr>
            <p:ph type="dt" sz="half" idx="10"/>
          </p:nvPr>
        </p:nvSpPr>
        <p:spPr>
          <a:ln/>
        </p:spPr>
        <p:txBody>
          <a:bodyPr/>
          <a:lstStyle>
            <a:lvl1pPr>
              <a:defRPr/>
            </a:lvl1pPr>
          </a:lstStyle>
          <a:p>
            <a:fld id="{810E3113-0852-44DE-B347-69DF038801EB}" type="datetimeFigureOut">
              <a:rPr lang="en-US" altLang="zh-TW"/>
              <a:pPr/>
              <a:t>5/9/2016</a:t>
            </a:fld>
            <a:endParaRPr lang="en-US" altLang="zh-TW"/>
          </a:p>
        </p:txBody>
      </p:sp>
      <p:sp>
        <p:nvSpPr>
          <p:cNvPr id="5" name="Rectangle 15"/>
          <p:cNvSpPr>
            <a:spLocks noGrp="1" noChangeArrowheads="1"/>
          </p:cNvSpPr>
          <p:nvPr>
            <p:ph type="ftr" sz="quarter" idx="11"/>
          </p:nvPr>
        </p:nvSpPr>
        <p:spPr>
          <a:ln/>
        </p:spPr>
        <p:txBody>
          <a:bodyPr/>
          <a:lstStyle>
            <a:lvl1pPr>
              <a:defRPr/>
            </a:lvl1pPr>
          </a:lstStyle>
          <a:p>
            <a:endParaRPr lang="en-US" altLang="zh-TW"/>
          </a:p>
        </p:txBody>
      </p:sp>
      <p:sp>
        <p:nvSpPr>
          <p:cNvPr id="6" name="Rectangle 16"/>
          <p:cNvSpPr>
            <a:spLocks noGrp="1" noChangeArrowheads="1"/>
          </p:cNvSpPr>
          <p:nvPr>
            <p:ph type="sldNum" sz="quarter" idx="12"/>
          </p:nvPr>
        </p:nvSpPr>
        <p:spPr>
          <a:ln/>
        </p:spPr>
        <p:txBody>
          <a:bodyPr/>
          <a:lstStyle>
            <a:lvl1pPr>
              <a:defRPr/>
            </a:lvl1pPr>
          </a:lstStyle>
          <a:p>
            <a:fld id="{016108C1-E722-4F9F-8B66-E4A771B3F7A1}" type="slidenum">
              <a:rPr lang="en-US" altLang="zh-TW"/>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14"/>
          <p:cNvSpPr>
            <a:spLocks noGrp="1" noChangeArrowheads="1"/>
          </p:cNvSpPr>
          <p:nvPr>
            <p:ph type="dt" sz="half" idx="10"/>
          </p:nvPr>
        </p:nvSpPr>
        <p:spPr>
          <a:ln/>
        </p:spPr>
        <p:txBody>
          <a:bodyPr/>
          <a:lstStyle>
            <a:lvl1pPr>
              <a:defRPr/>
            </a:lvl1pPr>
          </a:lstStyle>
          <a:p>
            <a:fld id="{44C2AD89-44CF-47A9-AA99-D318545C144A}" type="datetimeFigureOut">
              <a:rPr lang="en-US" altLang="zh-TW"/>
              <a:pPr/>
              <a:t>5/9/2016</a:t>
            </a:fld>
            <a:endParaRPr lang="en-US" altLang="zh-TW"/>
          </a:p>
        </p:txBody>
      </p:sp>
      <p:sp>
        <p:nvSpPr>
          <p:cNvPr id="5" name="Rectangle 15"/>
          <p:cNvSpPr>
            <a:spLocks noGrp="1" noChangeArrowheads="1"/>
          </p:cNvSpPr>
          <p:nvPr>
            <p:ph type="ftr" sz="quarter" idx="11"/>
          </p:nvPr>
        </p:nvSpPr>
        <p:spPr>
          <a:ln/>
        </p:spPr>
        <p:txBody>
          <a:bodyPr/>
          <a:lstStyle>
            <a:lvl1pPr>
              <a:defRPr/>
            </a:lvl1pPr>
          </a:lstStyle>
          <a:p>
            <a:endParaRPr lang="en-US" altLang="zh-TW"/>
          </a:p>
        </p:txBody>
      </p:sp>
      <p:sp>
        <p:nvSpPr>
          <p:cNvPr id="6" name="Rectangle 16"/>
          <p:cNvSpPr>
            <a:spLocks noGrp="1" noChangeArrowheads="1"/>
          </p:cNvSpPr>
          <p:nvPr>
            <p:ph type="sldNum" sz="quarter" idx="12"/>
          </p:nvPr>
        </p:nvSpPr>
        <p:spPr>
          <a:ln/>
        </p:spPr>
        <p:txBody>
          <a:bodyPr/>
          <a:lstStyle>
            <a:lvl1pPr>
              <a:defRPr/>
            </a:lvl1pPr>
          </a:lstStyle>
          <a:p>
            <a:fld id="{57748E80-1CEC-4215-BAC2-91BCE6554A66}" type="slidenum">
              <a:rPr lang="en-US" altLang="zh-TW"/>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Content Placeholder 2"/>
          <p:cNvSpPr>
            <a:spLocks noGrp="1"/>
          </p:cNvSpPr>
          <p:nvPr>
            <p:ph sz="half" idx="1"/>
          </p:nvPr>
        </p:nvSpPr>
        <p:spPr>
          <a:xfrm>
            <a:off x="350838" y="1600200"/>
            <a:ext cx="4141787" cy="475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Content Placeholder 3"/>
          <p:cNvSpPr>
            <a:spLocks noGrp="1"/>
          </p:cNvSpPr>
          <p:nvPr>
            <p:ph sz="half" idx="2"/>
          </p:nvPr>
        </p:nvSpPr>
        <p:spPr>
          <a:xfrm>
            <a:off x="4645025" y="1600200"/>
            <a:ext cx="4143375" cy="475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Rectangle 14"/>
          <p:cNvSpPr>
            <a:spLocks noGrp="1" noChangeArrowheads="1"/>
          </p:cNvSpPr>
          <p:nvPr>
            <p:ph type="dt" sz="half" idx="10"/>
          </p:nvPr>
        </p:nvSpPr>
        <p:spPr>
          <a:ln/>
        </p:spPr>
        <p:txBody>
          <a:bodyPr/>
          <a:lstStyle>
            <a:lvl1pPr>
              <a:defRPr/>
            </a:lvl1pPr>
          </a:lstStyle>
          <a:p>
            <a:fld id="{891AF939-4E28-4558-89DC-8B6CB8FD0C85}" type="datetimeFigureOut">
              <a:rPr lang="en-US" altLang="zh-TW"/>
              <a:pPr/>
              <a:t>5/9/2016</a:t>
            </a:fld>
            <a:endParaRPr lang="en-US" altLang="zh-TW"/>
          </a:p>
        </p:txBody>
      </p:sp>
      <p:sp>
        <p:nvSpPr>
          <p:cNvPr id="6" name="Rectangle 15"/>
          <p:cNvSpPr>
            <a:spLocks noGrp="1" noChangeArrowheads="1"/>
          </p:cNvSpPr>
          <p:nvPr>
            <p:ph type="ftr" sz="quarter" idx="11"/>
          </p:nvPr>
        </p:nvSpPr>
        <p:spPr>
          <a:ln/>
        </p:spPr>
        <p:txBody>
          <a:bodyPr/>
          <a:lstStyle>
            <a:lvl1pPr>
              <a:defRPr/>
            </a:lvl1pPr>
          </a:lstStyle>
          <a:p>
            <a:endParaRPr lang="en-US" altLang="zh-TW"/>
          </a:p>
        </p:txBody>
      </p:sp>
      <p:sp>
        <p:nvSpPr>
          <p:cNvPr id="7" name="Rectangle 16"/>
          <p:cNvSpPr>
            <a:spLocks noGrp="1" noChangeArrowheads="1"/>
          </p:cNvSpPr>
          <p:nvPr>
            <p:ph type="sldNum" sz="quarter" idx="12"/>
          </p:nvPr>
        </p:nvSpPr>
        <p:spPr>
          <a:ln/>
        </p:spPr>
        <p:txBody>
          <a:bodyPr/>
          <a:lstStyle>
            <a:lvl1pPr>
              <a:defRPr/>
            </a:lvl1pPr>
          </a:lstStyle>
          <a:p>
            <a:fld id="{3721DEF7-5D2E-4ED2-9AF7-A75D33411254}" type="slidenum">
              <a:rPr lang="en-US" altLang="zh-TW"/>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Rectangle 14"/>
          <p:cNvSpPr>
            <a:spLocks noGrp="1" noChangeArrowheads="1"/>
          </p:cNvSpPr>
          <p:nvPr>
            <p:ph type="dt" sz="half" idx="10"/>
          </p:nvPr>
        </p:nvSpPr>
        <p:spPr>
          <a:ln/>
        </p:spPr>
        <p:txBody>
          <a:bodyPr/>
          <a:lstStyle>
            <a:lvl1pPr>
              <a:defRPr/>
            </a:lvl1pPr>
          </a:lstStyle>
          <a:p>
            <a:fld id="{64C6C995-8981-4668-8C12-63F66A904CF1}" type="datetimeFigureOut">
              <a:rPr lang="en-US" altLang="zh-TW"/>
              <a:pPr/>
              <a:t>5/9/2016</a:t>
            </a:fld>
            <a:endParaRPr lang="en-US" altLang="zh-TW"/>
          </a:p>
        </p:txBody>
      </p:sp>
      <p:sp>
        <p:nvSpPr>
          <p:cNvPr id="8" name="Rectangle 15"/>
          <p:cNvSpPr>
            <a:spLocks noGrp="1" noChangeArrowheads="1"/>
          </p:cNvSpPr>
          <p:nvPr>
            <p:ph type="ftr" sz="quarter" idx="11"/>
          </p:nvPr>
        </p:nvSpPr>
        <p:spPr>
          <a:ln/>
        </p:spPr>
        <p:txBody>
          <a:bodyPr/>
          <a:lstStyle>
            <a:lvl1pPr>
              <a:defRPr/>
            </a:lvl1pPr>
          </a:lstStyle>
          <a:p>
            <a:endParaRPr lang="en-US" altLang="zh-TW"/>
          </a:p>
        </p:txBody>
      </p:sp>
      <p:sp>
        <p:nvSpPr>
          <p:cNvPr id="9" name="Rectangle 16"/>
          <p:cNvSpPr>
            <a:spLocks noGrp="1" noChangeArrowheads="1"/>
          </p:cNvSpPr>
          <p:nvPr>
            <p:ph type="sldNum" sz="quarter" idx="12"/>
          </p:nvPr>
        </p:nvSpPr>
        <p:spPr>
          <a:ln/>
        </p:spPr>
        <p:txBody>
          <a:bodyPr/>
          <a:lstStyle>
            <a:lvl1pPr>
              <a:defRPr/>
            </a:lvl1pPr>
          </a:lstStyle>
          <a:p>
            <a:fld id="{EA596723-6495-4D13-A99C-5468055BE6C2}" type="slidenum">
              <a:rPr lang="en-US" altLang="zh-TW"/>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Rectangle 14"/>
          <p:cNvSpPr>
            <a:spLocks noGrp="1" noChangeArrowheads="1"/>
          </p:cNvSpPr>
          <p:nvPr>
            <p:ph type="dt" sz="half" idx="10"/>
          </p:nvPr>
        </p:nvSpPr>
        <p:spPr>
          <a:ln/>
        </p:spPr>
        <p:txBody>
          <a:bodyPr/>
          <a:lstStyle>
            <a:lvl1pPr>
              <a:defRPr/>
            </a:lvl1pPr>
          </a:lstStyle>
          <a:p>
            <a:fld id="{A97F0040-FEA9-45F4-84F5-69BAD20041C2}" type="datetimeFigureOut">
              <a:rPr lang="en-US" altLang="zh-TW"/>
              <a:pPr/>
              <a:t>5/9/2016</a:t>
            </a:fld>
            <a:endParaRPr lang="en-US" altLang="zh-TW"/>
          </a:p>
        </p:txBody>
      </p:sp>
      <p:sp>
        <p:nvSpPr>
          <p:cNvPr id="4" name="Rectangle 15"/>
          <p:cNvSpPr>
            <a:spLocks noGrp="1" noChangeArrowheads="1"/>
          </p:cNvSpPr>
          <p:nvPr>
            <p:ph type="ftr" sz="quarter" idx="11"/>
          </p:nvPr>
        </p:nvSpPr>
        <p:spPr>
          <a:ln/>
        </p:spPr>
        <p:txBody>
          <a:bodyPr/>
          <a:lstStyle>
            <a:lvl1pPr>
              <a:defRPr/>
            </a:lvl1pPr>
          </a:lstStyle>
          <a:p>
            <a:endParaRPr lang="en-US" altLang="zh-TW"/>
          </a:p>
        </p:txBody>
      </p:sp>
      <p:sp>
        <p:nvSpPr>
          <p:cNvPr id="5" name="Rectangle 16"/>
          <p:cNvSpPr>
            <a:spLocks noGrp="1" noChangeArrowheads="1"/>
          </p:cNvSpPr>
          <p:nvPr>
            <p:ph type="sldNum" sz="quarter" idx="12"/>
          </p:nvPr>
        </p:nvSpPr>
        <p:spPr>
          <a:ln/>
        </p:spPr>
        <p:txBody>
          <a:bodyPr/>
          <a:lstStyle>
            <a:lvl1pPr>
              <a:defRPr/>
            </a:lvl1pPr>
          </a:lstStyle>
          <a:p>
            <a:fld id="{CB774D34-320C-44C3-93D4-B2527793E5C7}" type="slidenum">
              <a:rPr lang="en-US" altLang="zh-TW"/>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4"/>
          <p:cNvSpPr>
            <a:spLocks noGrp="1" noChangeArrowheads="1"/>
          </p:cNvSpPr>
          <p:nvPr>
            <p:ph type="dt" sz="half" idx="10"/>
          </p:nvPr>
        </p:nvSpPr>
        <p:spPr>
          <a:ln/>
        </p:spPr>
        <p:txBody>
          <a:bodyPr/>
          <a:lstStyle>
            <a:lvl1pPr>
              <a:defRPr/>
            </a:lvl1pPr>
          </a:lstStyle>
          <a:p>
            <a:fld id="{C0D4BE51-CB76-465D-A611-9FAEB8B1A435}" type="datetimeFigureOut">
              <a:rPr lang="en-US" altLang="zh-TW"/>
              <a:pPr/>
              <a:t>5/9/2016</a:t>
            </a:fld>
            <a:endParaRPr lang="en-US" altLang="zh-TW"/>
          </a:p>
        </p:txBody>
      </p:sp>
      <p:sp>
        <p:nvSpPr>
          <p:cNvPr id="3" name="Rectangle 15"/>
          <p:cNvSpPr>
            <a:spLocks noGrp="1" noChangeArrowheads="1"/>
          </p:cNvSpPr>
          <p:nvPr>
            <p:ph type="ftr" sz="quarter" idx="11"/>
          </p:nvPr>
        </p:nvSpPr>
        <p:spPr>
          <a:ln/>
        </p:spPr>
        <p:txBody>
          <a:bodyPr/>
          <a:lstStyle>
            <a:lvl1pPr>
              <a:defRPr/>
            </a:lvl1pPr>
          </a:lstStyle>
          <a:p>
            <a:endParaRPr lang="en-US" altLang="zh-TW"/>
          </a:p>
        </p:txBody>
      </p:sp>
      <p:sp>
        <p:nvSpPr>
          <p:cNvPr id="4" name="Rectangle 16"/>
          <p:cNvSpPr>
            <a:spLocks noGrp="1" noChangeArrowheads="1"/>
          </p:cNvSpPr>
          <p:nvPr>
            <p:ph type="sldNum" sz="quarter" idx="12"/>
          </p:nvPr>
        </p:nvSpPr>
        <p:spPr>
          <a:ln/>
        </p:spPr>
        <p:txBody>
          <a:bodyPr/>
          <a:lstStyle>
            <a:lvl1pPr>
              <a:defRPr/>
            </a:lvl1pPr>
          </a:lstStyle>
          <a:p>
            <a:fld id="{A8F3FFAB-644C-4E4C-9C78-DA1EB5B02237}" type="slidenum">
              <a:rPr lang="en-US" altLang="zh-TW"/>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14"/>
          <p:cNvSpPr>
            <a:spLocks noGrp="1" noChangeArrowheads="1"/>
          </p:cNvSpPr>
          <p:nvPr>
            <p:ph type="dt" sz="half" idx="10"/>
          </p:nvPr>
        </p:nvSpPr>
        <p:spPr>
          <a:ln/>
        </p:spPr>
        <p:txBody>
          <a:bodyPr/>
          <a:lstStyle>
            <a:lvl1pPr>
              <a:defRPr/>
            </a:lvl1pPr>
          </a:lstStyle>
          <a:p>
            <a:fld id="{FCEAB1F0-16E2-46FF-9E15-AE921344139B}" type="datetimeFigureOut">
              <a:rPr lang="en-US" altLang="zh-TW"/>
              <a:pPr/>
              <a:t>5/9/2016</a:t>
            </a:fld>
            <a:endParaRPr lang="en-US" altLang="zh-TW"/>
          </a:p>
        </p:txBody>
      </p:sp>
      <p:sp>
        <p:nvSpPr>
          <p:cNvPr id="6" name="Rectangle 15"/>
          <p:cNvSpPr>
            <a:spLocks noGrp="1" noChangeArrowheads="1"/>
          </p:cNvSpPr>
          <p:nvPr>
            <p:ph type="ftr" sz="quarter" idx="11"/>
          </p:nvPr>
        </p:nvSpPr>
        <p:spPr>
          <a:ln/>
        </p:spPr>
        <p:txBody>
          <a:bodyPr/>
          <a:lstStyle>
            <a:lvl1pPr>
              <a:defRPr/>
            </a:lvl1pPr>
          </a:lstStyle>
          <a:p>
            <a:endParaRPr lang="en-US" altLang="zh-TW"/>
          </a:p>
        </p:txBody>
      </p:sp>
      <p:sp>
        <p:nvSpPr>
          <p:cNvPr id="7" name="Rectangle 16"/>
          <p:cNvSpPr>
            <a:spLocks noGrp="1" noChangeArrowheads="1"/>
          </p:cNvSpPr>
          <p:nvPr>
            <p:ph type="sldNum" sz="quarter" idx="12"/>
          </p:nvPr>
        </p:nvSpPr>
        <p:spPr>
          <a:ln/>
        </p:spPr>
        <p:txBody>
          <a:bodyPr/>
          <a:lstStyle>
            <a:lvl1pPr>
              <a:defRPr/>
            </a:lvl1pPr>
          </a:lstStyle>
          <a:p>
            <a:fld id="{5F9F6436-B3D4-4DE5-A782-82D013874668}" type="slidenum">
              <a:rPr lang="en-US" altLang="zh-TW"/>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14"/>
          <p:cNvSpPr>
            <a:spLocks noGrp="1" noChangeArrowheads="1"/>
          </p:cNvSpPr>
          <p:nvPr>
            <p:ph type="dt" sz="half" idx="10"/>
          </p:nvPr>
        </p:nvSpPr>
        <p:spPr>
          <a:ln/>
        </p:spPr>
        <p:txBody>
          <a:bodyPr/>
          <a:lstStyle>
            <a:lvl1pPr>
              <a:defRPr/>
            </a:lvl1pPr>
          </a:lstStyle>
          <a:p>
            <a:fld id="{C6F07D4A-8786-406A-ABAC-BA779AD0EB90}" type="datetimeFigureOut">
              <a:rPr lang="en-US" altLang="zh-TW"/>
              <a:pPr/>
              <a:t>5/9/2016</a:t>
            </a:fld>
            <a:endParaRPr lang="en-US" altLang="zh-TW"/>
          </a:p>
        </p:txBody>
      </p:sp>
      <p:sp>
        <p:nvSpPr>
          <p:cNvPr id="6" name="Rectangle 15"/>
          <p:cNvSpPr>
            <a:spLocks noGrp="1" noChangeArrowheads="1"/>
          </p:cNvSpPr>
          <p:nvPr>
            <p:ph type="ftr" sz="quarter" idx="11"/>
          </p:nvPr>
        </p:nvSpPr>
        <p:spPr>
          <a:ln/>
        </p:spPr>
        <p:txBody>
          <a:bodyPr/>
          <a:lstStyle>
            <a:lvl1pPr>
              <a:defRPr/>
            </a:lvl1pPr>
          </a:lstStyle>
          <a:p>
            <a:endParaRPr lang="en-US" altLang="zh-TW"/>
          </a:p>
        </p:txBody>
      </p:sp>
      <p:sp>
        <p:nvSpPr>
          <p:cNvPr id="7" name="Rectangle 16"/>
          <p:cNvSpPr>
            <a:spLocks noGrp="1" noChangeArrowheads="1"/>
          </p:cNvSpPr>
          <p:nvPr>
            <p:ph type="sldNum" sz="quarter" idx="12"/>
          </p:nvPr>
        </p:nvSpPr>
        <p:spPr>
          <a:ln/>
        </p:spPr>
        <p:txBody>
          <a:bodyPr/>
          <a:lstStyle>
            <a:lvl1pPr>
              <a:defRPr/>
            </a:lvl1pPr>
          </a:lstStyle>
          <a:p>
            <a:fld id="{752FAD52-BD53-40B8-BC09-40F18F52626E}" type="slidenum">
              <a:rPr lang="en-US" altLang="zh-TW"/>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gradFill rotWithShape="0">
          <a:gsLst>
            <a:gs pos="0">
              <a:schemeClr val="bg2"/>
            </a:gs>
            <a:gs pos="100000">
              <a:schemeClr val="bg2">
                <a:gamma/>
                <a:tint val="0"/>
                <a:invGamma/>
              </a:schemeClr>
            </a:gs>
          </a:gsLst>
          <a:lin ang="5400000" scaled="1"/>
        </a:gradFill>
        <a:effectLst/>
      </p:bgPr>
    </p:bg>
    <p:spTree>
      <p:nvGrpSpPr>
        <p:cNvPr id="1" name=""/>
        <p:cNvGrpSpPr/>
        <p:nvPr/>
      </p:nvGrpSpPr>
      <p:grpSpPr>
        <a:xfrm>
          <a:off x="0" y="0"/>
          <a:ext cx="0" cy="0"/>
          <a:chOff x="0" y="0"/>
          <a:chExt cx="0" cy="0"/>
        </a:xfrm>
      </p:grpSpPr>
      <p:sp>
        <p:nvSpPr>
          <p:cNvPr id="1034" name="Freeform 10"/>
          <p:cNvSpPr>
            <a:spLocks/>
          </p:cNvSpPr>
          <p:nvPr/>
        </p:nvSpPr>
        <p:spPr bwMode="gray">
          <a:xfrm>
            <a:off x="0" y="-96838"/>
            <a:ext cx="9174163" cy="715963"/>
          </a:xfrm>
          <a:custGeom>
            <a:avLst/>
            <a:gdLst/>
            <a:ahLst/>
            <a:cxnLst>
              <a:cxn ang="0">
                <a:pos x="0" y="472"/>
              </a:cxn>
              <a:cxn ang="0">
                <a:pos x="3261" y="473"/>
              </a:cxn>
              <a:cxn ang="0">
                <a:pos x="3437" y="465"/>
              </a:cxn>
              <a:cxn ang="0">
                <a:pos x="3763" y="314"/>
              </a:cxn>
              <a:cxn ang="0">
                <a:pos x="5779" y="314"/>
              </a:cxn>
              <a:cxn ang="0">
                <a:pos x="5777" y="0"/>
              </a:cxn>
              <a:cxn ang="0">
                <a:pos x="0" y="1"/>
              </a:cxn>
              <a:cxn ang="0">
                <a:pos x="0" y="472"/>
              </a:cxn>
            </a:cxnLst>
            <a:rect l="0" t="0" r="r" b="b"/>
            <a:pathLst>
              <a:path w="5779" h="480">
                <a:moveTo>
                  <a:pt x="0" y="472"/>
                </a:moveTo>
                <a:lnTo>
                  <a:pt x="3261" y="473"/>
                </a:lnTo>
                <a:cubicBezTo>
                  <a:pt x="3402" y="473"/>
                  <a:pt x="3356" y="480"/>
                  <a:pt x="3437" y="465"/>
                </a:cubicBezTo>
                <a:lnTo>
                  <a:pt x="3763" y="314"/>
                </a:lnTo>
                <a:lnTo>
                  <a:pt x="5779" y="314"/>
                </a:lnTo>
                <a:lnTo>
                  <a:pt x="5777" y="0"/>
                </a:lnTo>
                <a:lnTo>
                  <a:pt x="0" y="1"/>
                </a:lnTo>
                <a:lnTo>
                  <a:pt x="0" y="472"/>
                </a:lnTo>
                <a:close/>
              </a:path>
            </a:pathLst>
          </a:custGeom>
          <a:blipFill dpi="0" rotWithShape="1">
            <a:blip r:embed="rId16" cstate="print"/>
            <a:srcRect/>
            <a:stretch>
              <a:fillRect/>
            </a:stretch>
          </a:blipFill>
          <a:ln w="9525">
            <a:noFill/>
            <a:round/>
            <a:headEnd/>
            <a:tailEnd/>
          </a:ln>
          <a:effectLst/>
        </p:spPr>
        <p:txBody>
          <a:bodyPr/>
          <a:lstStyle/>
          <a:p>
            <a:endParaRPr lang="zh-TW" altLang="en-US"/>
          </a:p>
        </p:txBody>
      </p:sp>
      <p:sp>
        <p:nvSpPr>
          <p:cNvPr id="1035" name="Freeform 11"/>
          <p:cNvSpPr>
            <a:spLocks/>
          </p:cNvSpPr>
          <p:nvPr/>
        </p:nvSpPr>
        <p:spPr bwMode="gray">
          <a:xfrm>
            <a:off x="-1588" y="1108075"/>
            <a:ext cx="9175751" cy="5749925"/>
          </a:xfrm>
          <a:custGeom>
            <a:avLst/>
            <a:gdLst/>
            <a:ahLst/>
            <a:cxnLst>
              <a:cxn ang="0">
                <a:pos x="7" y="3616"/>
              </a:cxn>
              <a:cxn ang="0">
                <a:pos x="5780" y="3622"/>
              </a:cxn>
              <a:cxn ang="0">
                <a:pos x="5760" y="0"/>
              </a:cxn>
              <a:cxn ang="0">
                <a:pos x="0" y="0"/>
              </a:cxn>
              <a:cxn ang="0">
                <a:pos x="7" y="3616"/>
              </a:cxn>
            </a:cxnLst>
            <a:rect l="0" t="0" r="r" b="b"/>
            <a:pathLst>
              <a:path w="5780" h="3622">
                <a:moveTo>
                  <a:pt x="7" y="3616"/>
                </a:moveTo>
                <a:lnTo>
                  <a:pt x="5780" y="3622"/>
                </a:lnTo>
                <a:lnTo>
                  <a:pt x="5760" y="0"/>
                </a:lnTo>
                <a:lnTo>
                  <a:pt x="0" y="0"/>
                </a:lnTo>
                <a:lnTo>
                  <a:pt x="7" y="3616"/>
                </a:lnTo>
                <a:close/>
              </a:path>
            </a:pathLst>
          </a:custGeom>
          <a:solidFill>
            <a:srgbClr val="FFFFFF">
              <a:alpha val="50000"/>
            </a:srgbClr>
          </a:solidFill>
          <a:ln w="9525">
            <a:noFill/>
            <a:round/>
            <a:headEnd/>
            <a:tailEnd/>
          </a:ln>
          <a:effectLst/>
        </p:spPr>
        <p:txBody>
          <a:bodyPr/>
          <a:lstStyle/>
          <a:p>
            <a:endParaRPr lang="zh-TW" altLang="en-US"/>
          </a:p>
        </p:txBody>
      </p:sp>
      <p:sp>
        <p:nvSpPr>
          <p:cNvPr id="1036" name="Freeform 12"/>
          <p:cNvSpPr>
            <a:spLocks/>
          </p:cNvSpPr>
          <p:nvPr/>
        </p:nvSpPr>
        <p:spPr bwMode="gray">
          <a:xfrm>
            <a:off x="3175" y="685800"/>
            <a:ext cx="9131300" cy="685800"/>
          </a:xfrm>
          <a:custGeom>
            <a:avLst/>
            <a:gdLst/>
            <a:ahLst/>
            <a:cxnLst>
              <a:cxn ang="0">
                <a:pos x="5745" y="9"/>
              </a:cxn>
              <a:cxn ang="0">
                <a:pos x="2449" y="8"/>
              </a:cxn>
              <a:cxn ang="0">
                <a:pos x="2347" y="14"/>
              </a:cxn>
              <a:cxn ang="0">
                <a:pos x="2174" y="93"/>
              </a:cxn>
              <a:cxn ang="0">
                <a:pos x="2046" y="127"/>
              </a:cxn>
              <a:cxn ang="0">
                <a:pos x="0" y="119"/>
              </a:cxn>
              <a:cxn ang="0">
                <a:pos x="0" y="444"/>
              </a:cxn>
              <a:cxn ang="0">
                <a:pos x="3601" y="444"/>
              </a:cxn>
              <a:cxn ang="0">
                <a:pos x="3672" y="424"/>
              </a:cxn>
              <a:cxn ang="0">
                <a:pos x="3883" y="331"/>
              </a:cxn>
              <a:cxn ang="0">
                <a:pos x="3985" y="325"/>
              </a:cxn>
              <a:cxn ang="0">
                <a:pos x="5752" y="325"/>
              </a:cxn>
              <a:cxn ang="0">
                <a:pos x="5745" y="9"/>
              </a:cxn>
            </a:cxnLst>
            <a:rect l="0" t="0" r="r" b="b"/>
            <a:pathLst>
              <a:path w="5752" h="444">
                <a:moveTo>
                  <a:pt x="5745" y="9"/>
                </a:moveTo>
                <a:lnTo>
                  <a:pt x="2449" y="8"/>
                </a:lnTo>
                <a:cubicBezTo>
                  <a:pt x="2309" y="8"/>
                  <a:pt x="2404" y="0"/>
                  <a:pt x="2347" y="14"/>
                </a:cubicBezTo>
                <a:lnTo>
                  <a:pt x="2174" y="93"/>
                </a:lnTo>
                <a:cubicBezTo>
                  <a:pt x="2124" y="112"/>
                  <a:pt x="2142" y="120"/>
                  <a:pt x="2046" y="127"/>
                </a:cubicBezTo>
                <a:cubicBezTo>
                  <a:pt x="1076" y="125"/>
                  <a:pt x="0" y="119"/>
                  <a:pt x="0" y="119"/>
                </a:cubicBezTo>
                <a:lnTo>
                  <a:pt x="0" y="444"/>
                </a:lnTo>
                <a:lnTo>
                  <a:pt x="3601" y="444"/>
                </a:lnTo>
                <a:lnTo>
                  <a:pt x="3672" y="424"/>
                </a:lnTo>
                <a:lnTo>
                  <a:pt x="3883" y="331"/>
                </a:lnTo>
                <a:lnTo>
                  <a:pt x="3985" y="325"/>
                </a:lnTo>
                <a:lnTo>
                  <a:pt x="5752" y="325"/>
                </a:lnTo>
                <a:lnTo>
                  <a:pt x="5745" y="9"/>
                </a:lnTo>
                <a:close/>
              </a:path>
            </a:pathLst>
          </a:custGeom>
          <a:solidFill>
            <a:srgbClr val="FFFFFF">
              <a:alpha val="50000"/>
            </a:srgbClr>
          </a:solidFill>
          <a:ln w="9525">
            <a:noFill/>
            <a:round/>
            <a:headEnd/>
            <a:tailEnd/>
          </a:ln>
          <a:effectLst/>
        </p:spPr>
        <p:txBody>
          <a:bodyPr/>
          <a:lstStyle/>
          <a:p>
            <a:endParaRPr lang="zh-TW" altLang="en-US"/>
          </a:p>
        </p:txBody>
      </p:sp>
      <p:sp>
        <p:nvSpPr>
          <p:cNvPr id="1037" name="Rectangle 13"/>
          <p:cNvSpPr>
            <a:spLocks noGrp="1" noChangeArrowheads="1"/>
          </p:cNvSpPr>
          <p:nvPr>
            <p:ph type="body" idx="1"/>
          </p:nvPr>
        </p:nvSpPr>
        <p:spPr bwMode="gray">
          <a:xfrm>
            <a:off x="350838" y="1600200"/>
            <a:ext cx="8437562" cy="47545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TW" smtClean="0"/>
          </a:p>
        </p:txBody>
      </p:sp>
      <p:sp>
        <p:nvSpPr>
          <p:cNvPr id="1038" name="Rectangle 14"/>
          <p:cNvSpPr>
            <a:spLocks noGrp="1" noChangeArrowheads="1"/>
          </p:cNvSpPr>
          <p:nvPr>
            <p:ph type="dt" sz="half" idx="2"/>
          </p:nvPr>
        </p:nvSpPr>
        <p:spPr bwMode="gray">
          <a:xfrm>
            <a:off x="457200" y="6629400"/>
            <a:ext cx="2133600" cy="168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a typeface="新細明體" pitchFamily="18" charset="-120"/>
              </a:defRPr>
            </a:lvl1pPr>
          </a:lstStyle>
          <a:p>
            <a:fld id="{5142399D-A4BC-4AF2-B6D5-8973E54020C4}" type="datetimeFigureOut">
              <a:rPr lang="en-US" altLang="zh-TW"/>
              <a:pPr/>
              <a:t>5/9/2016</a:t>
            </a:fld>
            <a:endParaRPr lang="en-US" altLang="zh-TW"/>
          </a:p>
        </p:txBody>
      </p:sp>
      <p:sp>
        <p:nvSpPr>
          <p:cNvPr id="1039" name="Rectangle 15"/>
          <p:cNvSpPr>
            <a:spLocks noGrp="1" noChangeArrowheads="1"/>
          </p:cNvSpPr>
          <p:nvPr>
            <p:ph type="ftr" sz="quarter" idx="3"/>
          </p:nvPr>
        </p:nvSpPr>
        <p:spPr bwMode="gray">
          <a:xfrm>
            <a:off x="3124200" y="6629400"/>
            <a:ext cx="2895600" cy="168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a typeface="新細明體" pitchFamily="18" charset="-120"/>
              </a:defRPr>
            </a:lvl1pPr>
          </a:lstStyle>
          <a:p>
            <a:endParaRPr lang="en-US" altLang="zh-TW"/>
          </a:p>
        </p:txBody>
      </p:sp>
      <p:sp>
        <p:nvSpPr>
          <p:cNvPr id="1040" name="Rectangle 16"/>
          <p:cNvSpPr>
            <a:spLocks noGrp="1" noChangeArrowheads="1"/>
          </p:cNvSpPr>
          <p:nvPr>
            <p:ph type="sldNum" sz="quarter" idx="4"/>
          </p:nvPr>
        </p:nvSpPr>
        <p:spPr bwMode="gray">
          <a:xfrm>
            <a:off x="6553200" y="6629400"/>
            <a:ext cx="2133600" cy="168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a typeface="新細明體" pitchFamily="18" charset="-120"/>
              </a:defRPr>
            </a:lvl1pPr>
          </a:lstStyle>
          <a:p>
            <a:fld id="{7AB3F357-1EC9-4793-AA40-F195484D393D}" type="slidenum">
              <a:rPr lang="en-US" altLang="zh-TW"/>
              <a:pPr/>
              <a:t>‹#›</a:t>
            </a:fld>
            <a:endParaRPr lang="en-US" altLang="zh-TW"/>
          </a:p>
        </p:txBody>
      </p:sp>
      <p:sp>
        <p:nvSpPr>
          <p:cNvPr id="1041" name="Rectangle 17"/>
          <p:cNvSpPr>
            <a:spLocks noGrp="1" noChangeArrowheads="1"/>
          </p:cNvSpPr>
          <p:nvPr>
            <p:ph type="title"/>
          </p:nvPr>
        </p:nvSpPr>
        <p:spPr bwMode="gray">
          <a:xfrm>
            <a:off x="361950" y="773113"/>
            <a:ext cx="8401050" cy="674687"/>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endParaRPr lang="en-US" altLang="zh-TW" smtClean="0"/>
          </a:p>
        </p:txBody>
      </p:sp>
    </p:spTree>
  </p:cSld>
  <p:clrMap bg1="lt1" tx1="dk1" bg2="lt2" tx2="dk2" accent1="accent1" accent2="accent2" accent3="accent3" accent4="accent4" accent5="accent5" accent6="accent6" hlink="hlink" folHlink="folHlink"/>
  <p:sldLayoutIdLst>
    <p:sldLayoutId id="2147483664" r:id="rId1"/>
    <p:sldLayoutId id="2147483677" r:id="rId2"/>
    <p:sldLayoutId id="2147483676" r:id="rId3"/>
    <p:sldLayoutId id="2147483675" r:id="rId4"/>
    <p:sldLayoutId id="2147483674" r:id="rId5"/>
    <p:sldLayoutId id="2147483673" r:id="rId6"/>
    <p:sldLayoutId id="2147483672" r:id="rId7"/>
    <p:sldLayoutId id="2147483671" r:id="rId8"/>
    <p:sldLayoutId id="2147483670" r:id="rId9"/>
    <p:sldLayoutId id="2147483669" r:id="rId10"/>
    <p:sldLayoutId id="2147483668" r:id="rId11"/>
    <p:sldLayoutId id="2147483667" r:id="rId12"/>
    <p:sldLayoutId id="2147483666" r:id="rId13"/>
    <p:sldLayoutId id="2147483665" r:id="rId14"/>
  </p:sldLayoutIdLst>
  <p:timing>
    <p:tnLst>
      <p:par>
        <p:cTn id="1" dur="indefinite" restart="never" nodeType="tmRoot"/>
      </p:par>
    </p:tnLst>
  </p:timing>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pitchFamily="34" charset="0"/>
        </a:defRPr>
      </a:lvl2pPr>
      <a:lvl3pPr algn="l" rtl="0" eaLnBrk="1" fontAlgn="base" hangingPunct="1">
        <a:spcBef>
          <a:spcPct val="0"/>
        </a:spcBef>
        <a:spcAft>
          <a:spcPct val="0"/>
        </a:spcAft>
        <a:defRPr sz="4000">
          <a:solidFill>
            <a:schemeClr val="tx2"/>
          </a:solidFill>
          <a:latin typeface="Arial" pitchFamily="34" charset="0"/>
        </a:defRPr>
      </a:lvl3pPr>
      <a:lvl4pPr algn="l" rtl="0" eaLnBrk="1" fontAlgn="base" hangingPunct="1">
        <a:spcBef>
          <a:spcPct val="0"/>
        </a:spcBef>
        <a:spcAft>
          <a:spcPct val="0"/>
        </a:spcAft>
        <a:defRPr sz="4000">
          <a:solidFill>
            <a:schemeClr val="tx2"/>
          </a:solidFill>
          <a:latin typeface="Arial" pitchFamily="34" charset="0"/>
        </a:defRPr>
      </a:lvl4pPr>
      <a:lvl5pPr algn="l" rtl="0" eaLnBrk="1" fontAlgn="base" hangingPunct="1">
        <a:spcBef>
          <a:spcPct val="0"/>
        </a:spcBef>
        <a:spcAft>
          <a:spcPct val="0"/>
        </a:spcAft>
        <a:defRPr sz="4000">
          <a:solidFill>
            <a:schemeClr val="tx2"/>
          </a:solidFill>
          <a:latin typeface="Arial" pitchFamily="34" charset="0"/>
        </a:defRPr>
      </a:lvl5pPr>
      <a:lvl6pPr marL="457200" algn="l" rtl="0" eaLnBrk="1" fontAlgn="base" hangingPunct="1">
        <a:spcBef>
          <a:spcPct val="0"/>
        </a:spcBef>
        <a:spcAft>
          <a:spcPct val="0"/>
        </a:spcAft>
        <a:defRPr sz="4000">
          <a:solidFill>
            <a:schemeClr val="tx2"/>
          </a:solidFill>
          <a:latin typeface="Arial" pitchFamily="34" charset="0"/>
        </a:defRPr>
      </a:lvl6pPr>
      <a:lvl7pPr marL="914400" algn="l" rtl="0" eaLnBrk="1" fontAlgn="base" hangingPunct="1">
        <a:spcBef>
          <a:spcPct val="0"/>
        </a:spcBef>
        <a:spcAft>
          <a:spcPct val="0"/>
        </a:spcAft>
        <a:defRPr sz="4000">
          <a:solidFill>
            <a:schemeClr val="tx2"/>
          </a:solidFill>
          <a:latin typeface="Arial" pitchFamily="34" charset="0"/>
        </a:defRPr>
      </a:lvl7pPr>
      <a:lvl8pPr marL="1371600" algn="l" rtl="0" eaLnBrk="1" fontAlgn="base" hangingPunct="1">
        <a:spcBef>
          <a:spcPct val="0"/>
        </a:spcBef>
        <a:spcAft>
          <a:spcPct val="0"/>
        </a:spcAft>
        <a:defRPr sz="4000">
          <a:solidFill>
            <a:schemeClr val="tx2"/>
          </a:solidFill>
          <a:latin typeface="Arial" pitchFamily="34" charset="0"/>
        </a:defRPr>
      </a:lvl8pPr>
      <a:lvl9pPr marL="1828800" algn="l" rtl="0" eaLnBrk="1" fontAlgn="base" hangingPunct="1">
        <a:spcBef>
          <a:spcPct val="0"/>
        </a:spcBef>
        <a:spcAft>
          <a:spcPct val="0"/>
        </a:spcAft>
        <a:defRPr sz="4000">
          <a:solidFill>
            <a:schemeClr val="tx2"/>
          </a:solidFill>
          <a:latin typeface="Arial"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7.pn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jpg"/><Relationship Id="rId5" Type="http://schemas.microsoft.com/office/2007/relationships/hdphoto" Target="../media/hdphoto1.wdp"/><Relationship Id="rId4" Type="http://schemas.openxmlformats.org/officeDocument/2006/relationships/image" Target="../media/image8.png"/><Relationship Id="rId9"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251520" y="1700808"/>
            <a:ext cx="5707360" cy="1576388"/>
          </a:xfrm>
        </p:spPr>
        <p:txBody>
          <a:bodyPr/>
          <a:lstStyle/>
          <a:p>
            <a:r>
              <a:rPr lang="zh-TW" altLang="zh-TW" sz="4000" dirty="0">
                <a:latin typeface="標楷體" panose="03000509000000000000" pitchFamily="65" charset="-120"/>
                <a:ea typeface="標楷體" panose="03000509000000000000" pitchFamily="65" charset="-120"/>
              </a:rPr>
              <a:t>全民健康保險居家醫療照護整合</a:t>
            </a:r>
            <a:r>
              <a:rPr lang="zh-TW" altLang="zh-TW" sz="4000" dirty="0" smtClean="0">
                <a:latin typeface="標楷體" panose="03000509000000000000" pitchFamily="65" charset="-120"/>
                <a:ea typeface="標楷體" panose="03000509000000000000" pitchFamily="65" charset="-120"/>
              </a:rPr>
              <a:t>計畫簡介</a:t>
            </a:r>
            <a:endParaRPr lang="en-US" altLang="zh-TW" sz="4000" dirty="0">
              <a:latin typeface="標楷體" panose="03000509000000000000" pitchFamily="65" charset="-120"/>
              <a:ea typeface="標楷體" panose="03000509000000000000" pitchFamily="65" charset="-120"/>
            </a:endParaRPr>
          </a:p>
        </p:txBody>
      </p:sp>
      <p:sp>
        <p:nvSpPr>
          <p:cNvPr id="5" name="副標題 4"/>
          <p:cNvSpPr>
            <a:spLocks noGrp="1"/>
          </p:cNvSpPr>
          <p:nvPr>
            <p:ph type="subTitle" idx="1"/>
          </p:nvPr>
        </p:nvSpPr>
        <p:spPr>
          <a:xfrm>
            <a:off x="3491880" y="3276600"/>
            <a:ext cx="2070720" cy="296416"/>
          </a:xfrm>
        </p:spPr>
        <p:txBody>
          <a:bodyPr/>
          <a:lstStyle/>
          <a:p>
            <a:pPr algn="r"/>
            <a:r>
              <a:rPr lang="zh-TW" altLang="en-US" dirty="0" smtClean="0">
                <a:latin typeface="標楷體" panose="03000509000000000000" pitchFamily="65" charset="-120"/>
                <a:ea typeface="標楷體" panose="03000509000000000000" pitchFamily="65" charset="-120"/>
              </a:rPr>
              <a:t>健保署中區業務組</a:t>
            </a:r>
            <a:endParaRPr lang="en-US" altLang="zh-TW" dirty="0" smtClean="0">
              <a:latin typeface="標楷體" panose="03000509000000000000" pitchFamily="65" charset="-120"/>
              <a:ea typeface="標楷體" panose="03000509000000000000" pitchFamily="65" charset="-120"/>
            </a:endParaRPr>
          </a:p>
          <a:p>
            <a:pPr algn="r"/>
            <a:r>
              <a:rPr lang="en-US" altLang="zh-TW" dirty="0" smtClean="0">
                <a:latin typeface="標楷體" panose="03000509000000000000" pitchFamily="65" charset="-120"/>
                <a:ea typeface="標楷體" panose="03000509000000000000" pitchFamily="65" charset="-120"/>
              </a:rPr>
              <a:t>105</a:t>
            </a:r>
            <a:r>
              <a:rPr lang="zh-TW" altLang="en-US" dirty="0" smtClean="0">
                <a:latin typeface="標楷體" panose="03000509000000000000" pitchFamily="65" charset="-120"/>
                <a:ea typeface="標楷體" panose="03000509000000000000" pitchFamily="65" charset="-120"/>
              </a:rPr>
              <a:t>年</a:t>
            </a:r>
            <a:r>
              <a:rPr lang="en-US" altLang="zh-TW" dirty="0" smtClean="0">
                <a:latin typeface="標楷體" panose="03000509000000000000" pitchFamily="65" charset="-120"/>
                <a:ea typeface="標楷體" panose="03000509000000000000" pitchFamily="65" charset="-120"/>
              </a:rPr>
              <a:t>3</a:t>
            </a:r>
            <a:r>
              <a:rPr lang="zh-TW" altLang="en-US" dirty="0" smtClean="0">
                <a:latin typeface="標楷體" panose="03000509000000000000" pitchFamily="65" charset="-120"/>
                <a:ea typeface="標楷體" panose="03000509000000000000" pitchFamily="65" charset="-120"/>
              </a:rPr>
              <a:t>月</a:t>
            </a:r>
            <a:r>
              <a:rPr lang="en-US" altLang="zh-TW" dirty="0" smtClean="0">
                <a:latin typeface="標楷體" panose="03000509000000000000" pitchFamily="65" charset="-120"/>
                <a:ea typeface="標楷體" panose="03000509000000000000" pitchFamily="65" charset="-120"/>
              </a:rPr>
              <a:t>24</a:t>
            </a:r>
            <a:r>
              <a:rPr lang="zh-TW" altLang="en-US" dirty="0" smtClean="0">
                <a:latin typeface="標楷體" panose="03000509000000000000" pitchFamily="65" charset="-120"/>
                <a:ea typeface="標楷體" panose="03000509000000000000" pitchFamily="65" charset="-120"/>
              </a:rPr>
              <a:t>日</a:t>
            </a:r>
            <a:endParaRPr lang="zh-TW" altLang="en-US" dirty="0">
              <a:latin typeface="標楷體" panose="03000509000000000000" pitchFamily="65" charset="-120"/>
              <a:ea typeface="標楷體" panose="03000509000000000000" pitchFamily="65" charset="-120"/>
            </a:endParaRPr>
          </a:p>
        </p:txBody>
      </p:sp>
      <p:pic>
        <p:nvPicPr>
          <p:cNvPr id="6" name="圖片 5" descr="NHI.jpg"/>
          <p:cNvPicPr>
            <a:picLocks noChangeAspect="1"/>
          </p:cNvPicPr>
          <p:nvPr/>
        </p:nvPicPr>
        <p:blipFill>
          <a:blip r:embed="rId2" cstate="print">
            <a:clrChange>
              <a:clrFrom>
                <a:srgbClr val="FEFEFE"/>
              </a:clrFrom>
              <a:clrTo>
                <a:srgbClr val="FEFEFE">
                  <a:alpha val="0"/>
                </a:srgbClr>
              </a:clrTo>
            </a:clrChange>
          </a:blip>
          <a:stretch>
            <a:fillRect/>
          </a:stretch>
        </p:blipFill>
        <p:spPr>
          <a:xfrm>
            <a:off x="7668344" y="764704"/>
            <a:ext cx="1690089" cy="111063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300370" y="764704"/>
            <a:ext cx="8401050" cy="6746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TW" altLang="en-US" b="1" dirty="0">
                <a:solidFill>
                  <a:srgbClr val="0D5224"/>
                </a:solidFill>
                <a:latin typeface="標楷體" panose="03000509000000000000" pitchFamily="65" charset="-120"/>
                <a:ea typeface="標楷體" panose="03000509000000000000" pitchFamily="65" charset="-120"/>
              </a:rPr>
              <a:t>整合性照護團隊之組成</a:t>
            </a:r>
            <a:endParaRPr lang="en-US" altLang="zh-TW" b="1" dirty="0">
              <a:solidFill>
                <a:srgbClr val="0D5224"/>
              </a:solidFill>
              <a:latin typeface="標楷體" panose="03000509000000000000" pitchFamily="65" charset="-120"/>
              <a:ea typeface="標楷體" panose="03000509000000000000" pitchFamily="65" charset="-120"/>
            </a:endParaRPr>
          </a:p>
        </p:txBody>
      </p:sp>
      <p:pic>
        <p:nvPicPr>
          <p:cNvPr id="60419" name="Picture 3" descr="cylinder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ltGray">
          <a:xfrm>
            <a:off x="273050" y="4360714"/>
            <a:ext cx="2778125" cy="1714500"/>
          </a:xfrm>
          <a:prstGeom prst="rect">
            <a:avLst/>
          </a:prstGeom>
          <a:noFill/>
          <a:extLst>
            <a:ext uri="{909E8E84-426E-40DD-AFC4-6F175D3DCCD1}">
              <a14:hiddenFill xmlns:a14="http://schemas.microsoft.com/office/drawing/2010/main">
                <a:solidFill>
                  <a:srgbClr val="FFFFFF"/>
                </a:solidFill>
              </a14:hiddenFill>
            </a:ext>
          </a:extLst>
        </p:spPr>
      </p:pic>
      <p:pic>
        <p:nvPicPr>
          <p:cNvPr id="60420" name="Picture 4" descr="cylinder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ltGray">
          <a:xfrm>
            <a:off x="6077743" y="4366578"/>
            <a:ext cx="2778125" cy="17145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cylinder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ltGray">
          <a:xfrm>
            <a:off x="3131840" y="4414837"/>
            <a:ext cx="2778125" cy="1714500"/>
          </a:xfrm>
          <a:prstGeom prst="rect">
            <a:avLst/>
          </a:prstGeom>
          <a:noFill/>
          <a:extLst>
            <a:ext uri="{909E8E84-426E-40DD-AFC4-6F175D3DCCD1}">
              <a14:hiddenFill xmlns:a14="http://schemas.microsoft.com/office/drawing/2010/main">
                <a:solidFill>
                  <a:srgbClr val="FFFFFF"/>
                </a:solidFill>
              </a14:hiddenFill>
            </a:ext>
          </a:extLst>
        </p:spPr>
      </p:pic>
      <p:sp>
        <p:nvSpPr>
          <p:cNvPr id="4" name="文字方塊 3"/>
          <p:cNvSpPr txBox="1"/>
          <p:nvPr/>
        </p:nvSpPr>
        <p:spPr>
          <a:xfrm>
            <a:off x="376731" y="4941168"/>
            <a:ext cx="2570758" cy="830997"/>
          </a:xfrm>
          <a:prstGeom prst="rect">
            <a:avLst/>
          </a:prstGeom>
          <a:noFill/>
        </p:spPr>
        <p:txBody>
          <a:bodyPr wrap="square" rtlCol="0">
            <a:spAutoFit/>
          </a:bodyPr>
          <a:lstStyle/>
          <a:p>
            <a:pPr algn="ctr"/>
            <a:r>
              <a:rPr lang="zh-TW" altLang="en-US" sz="2400" b="1" dirty="0" smtClean="0">
                <a:latin typeface="標楷體" panose="03000509000000000000" pitchFamily="65" charset="-120"/>
                <a:ea typeface="標楷體" panose="03000509000000000000" pitchFamily="65" charset="-120"/>
              </a:rPr>
              <a:t>由單一院所提供 </a:t>
            </a:r>
            <a:r>
              <a:rPr lang="en-US" altLang="zh-TW" sz="2400" b="1" dirty="0" smtClean="0">
                <a:latin typeface="標楷體" panose="03000509000000000000" pitchFamily="65" charset="-120"/>
                <a:ea typeface="標楷體" panose="03000509000000000000" pitchFamily="65" charset="-120"/>
              </a:rPr>
              <a:t>3</a:t>
            </a:r>
            <a:r>
              <a:rPr lang="zh-TW" altLang="en-US" sz="2400" b="1" dirty="0" smtClean="0">
                <a:latin typeface="標楷體" panose="03000509000000000000" pitchFamily="65" charset="-120"/>
                <a:ea typeface="標楷體" panose="03000509000000000000" pitchFamily="65" charset="-120"/>
              </a:rPr>
              <a:t>照護階段服務</a:t>
            </a:r>
            <a:endParaRPr lang="zh-TW" altLang="en-US" sz="2400" b="1" dirty="0">
              <a:latin typeface="標楷體" panose="03000509000000000000" pitchFamily="65" charset="-120"/>
              <a:ea typeface="標楷體" panose="03000509000000000000" pitchFamily="65" charset="-120"/>
            </a:endParaRPr>
          </a:p>
        </p:txBody>
      </p:sp>
      <p:pic>
        <p:nvPicPr>
          <p:cNvPr id="6" name="圖片 5"/>
          <p:cNvPicPr>
            <a:picLocks noChangeAspect="1"/>
          </p:cNvPicPr>
          <p:nvPr/>
        </p:nvPicPr>
        <p:blipFill>
          <a:blip r:embed="rId4">
            <a:extLst>
              <a:ext uri="{BEBA8EAE-BF5A-486C-A8C5-ECC9F3942E4B}">
                <a14:imgProps xmlns:a14="http://schemas.microsoft.com/office/drawing/2010/main">
                  <a14:imgLayer r:embed="rId5">
                    <a14:imgEffect>
                      <a14:backgroundRemoval t="2123" b="97028" l="4308" r="95385"/>
                    </a14:imgEffect>
                  </a14:imgLayer>
                </a14:imgProps>
              </a:ext>
              <a:ext uri="{28A0092B-C50C-407E-A947-70E740481C1C}">
                <a14:useLocalDpi xmlns:a14="http://schemas.microsoft.com/office/drawing/2010/main" val="0"/>
              </a:ext>
            </a:extLst>
          </a:blip>
          <a:stretch>
            <a:fillRect/>
          </a:stretch>
        </p:blipFill>
        <p:spPr>
          <a:xfrm>
            <a:off x="290145" y="2556321"/>
            <a:ext cx="2841695" cy="2059136"/>
          </a:xfrm>
          <a:prstGeom prst="rect">
            <a:avLst/>
          </a:prstGeom>
        </p:spPr>
      </p:pic>
      <p:pic>
        <p:nvPicPr>
          <p:cNvPr id="8" name="圖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86692" y="1613157"/>
            <a:ext cx="1503610" cy="1503610"/>
          </a:xfrm>
          <a:prstGeom prst="rect">
            <a:avLst/>
          </a:prstGeom>
        </p:spPr>
      </p:pic>
      <p:pic>
        <p:nvPicPr>
          <p:cNvPr id="9" name="圖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64632" y="3134279"/>
            <a:ext cx="1101472" cy="1170824"/>
          </a:xfrm>
          <a:prstGeom prst="rect">
            <a:avLst/>
          </a:prstGeom>
        </p:spPr>
      </p:pic>
      <p:pic>
        <p:nvPicPr>
          <p:cNvPr id="10" name="圖片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87808" y="3134279"/>
            <a:ext cx="1404988" cy="1170824"/>
          </a:xfrm>
          <a:prstGeom prst="rect">
            <a:avLst/>
          </a:prstGeom>
        </p:spPr>
      </p:pic>
      <p:sp>
        <p:nvSpPr>
          <p:cNvPr id="11" name="文字方塊 10"/>
          <p:cNvSpPr txBox="1"/>
          <p:nvPr/>
        </p:nvSpPr>
        <p:spPr>
          <a:xfrm>
            <a:off x="3131840" y="4869160"/>
            <a:ext cx="2801887" cy="1596334"/>
          </a:xfrm>
          <a:prstGeom prst="rect">
            <a:avLst/>
          </a:prstGeom>
          <a:noFill/>
        </p:spPr>
        <p:txBody>
          <a:bodyPr wrap="square" rtlCol="0">
            <a:spAutoFit/>
          </a:bodyPr>
          <a:lstStyle/>
          <a:p>
            <a:pPr>
              <a:lnSpc>
                <a:spcPts val="3000"/>
              </a:lnSpc>
            </a:pPr>
            <a:r>
              <a:rPr lang="zh-TW" altLang="en-US" sz="2000" b="1" dirty="0" smtClean="0">
                <a:latin typeface="標楷體" panose="03000509000000000000" pitchFamily="65" charset="-120"/>
                <a:ea typeface="標楷體" panose="03000509000000000000" pitchFamily="65" charset="-120"/>
              </a:rPr>
              <a:t>居家醫療、</a:t>
            </a:r>
            <a:r>
              <a:rPr lang="zh-TW" altLang="en-US" sz="2000" b="1" dirty="0">
                <a:latin typeface="標楷體" panose="03000509000000000000" pitchFamily="65" charset="-120"/>
                <a:ea typeface="標楷體" panose="03000509000000000000" pitchFamily="65" charset="-120"/>
              </a:rPr>
              <a:t>重度居家</a:t>
            </a:r>
            <a:r>
              <a:rPr lang="zh-TW" altLang="en-US" sz="2000" b="1" dirty="0" smtClean="0">
                <a:latin typeface="標楷體" panose="03000509000000000000" pitchFamily="65" charset="-120"/>
                <a:ea typeface="標楷體" panose="03000509000000000000" pitchFamily="65" charset="-120"/>
              </a:rPr>
              <a:t>醫療</a:t>
            </a:r>
            <a:r>
              <a:rPr lang="en-US" altLang="zh-TW" sz="2000" b="1" dirty="0" smtClean="0">
                <a:latin typeface="標楷體" panose="03000509000000000000" pitchFamily="65" charset="-120"/>
                <a:ea typeface="標楷體" panose="03000509000000000000" pitchFamily="65" charset="-120"/>
              </a:rPr>
              <a:t>(</a:t>
            </a:r>
            <a:r>
              <a:rPr lang="zh-TW" altLang="en-US" sz="2000" b="1" dirty="0">
                <a:latin typeface="標楷體" panose="03000509000000000000" pitchFamily="65" charset="-120"/>
                <a:ea typeface="標楷體" panose="03000509000000000000" pitchFamily="65" charset="-120"/>
              </a:rPr>
              <a:t>一般居護及呼吸居護</a:t>
            </a:r>
            <a:r>
              <a:rPr lang="en-US" altLang="zh-TW" sz="2000" b="1" dirty="0" smtClean="0">
                <a:latin typeface="標楷體" panose="03000509000000000000" pitchFamily="65" charset="-120"/>
                <a:ea typeface="標楷體" panose="03000509000000000000" pitchFamily="65" charset="-120"/>
              </a:rPr>
              <a:t>)</a:t>
            </a:r>
            <a:r>
              <a:rPr lang="zh-TW" altLang="en-US" sz="2000" b="1" dirty="0" smtClean="0">
                <a:latin typeface="標楷體" panose="03000509000000000000" pitchFamily="65" charset="-120"/>
                <a:ea typeface="標楷體" panose="03000509000000000000" pitchFamily="65" charset="-120"/>
              </a:rPr>
              <a:t>、</a:t>
            </a:r>
            <a:r>
              <a:rPr lang="zh-TW" altLang="en-US" sz="2000" b="1" dirty="0">
                <a:latin typeface="標楷體" panose="03000509000000000000" pitchFamily="65" charset="-120"/>
                <a:ea typeface="標楷體" panose="03000509000000000000" pitchFamily="65" charset="-120"/>
              </a:rPr>
              <a:t>安寧療護</a:t>
            </a:r>
            <a:endParaRPr lang="zh-TW" altLang="en-US" sz="2000" dirty="0"/>
          </a:p>
          <a:p>
            <a:pPr>
              <a:lnSpc>
                <a:spcPts val="3000"/>
              </a:lnSpc>
            </a:pPr>
            <a:endParaRPr lang="en-US" altLang="zh-TW" sz="2000" b="1" dirty="0">
              <a:latin typeface="標楷體" panose="03000509000000000000" pitchFamily="65" charset="-120"/>
              <a:ea typeface="標楷體" panose="03000509000000000000" pitchFamily="65" charset="-120"/>
            </a:endParaRPr>
          </a:p>
        </p:txBody>
      </p:sp>
      <p:pic>
        <p:nvPicPr>
          <p:cNvPr id="34" name="圖片 3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29727" y="3122213"/>
            <a:ext cx="1101472" cy="1257064"/>
          </a:xfrm>
          <a:prstGeom prst="rect">
            <a:avLst/>
          </a:prstGeom>
        </p:spPr>
      </p:pic>
      <p:pic>
        <p:nvPicPr>
          <p:cNvPr id="36" name="圖片 3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66805" y="3116767"/>
            <a:ext cx="1404988" cy="1170824"/>
          </a:xfrm>
          <a:prstGeom prst="rect">
            <a:avLst/>
          </a:prstGeom>
        </p:spPr>
      </p:pic>
      <p:sp>
        <p:nvSpPr>
          <p:cNvPr id="12" name="乘號 11"/>
          <p:cNvSpPr/>
          <p:nvPr/>
        </p:nvSpPr>
        <p:spPr>
          <a:xfrm>
            <a:off x="7559456" y="3116767"/>
            <a:ext cx="1152128" cy="1098643"/>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38" name="圖片 3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94451" y="1580359"/>
            <a:ext cx="1503610" cy="1503610"/>
          </a:xfrm>
          <a:prstGeom prst="rect">
            <a:avLst/>
          </a:prstGeom>
        </p:spPr>
      </p:pic>
      <p:sp>
        <p:nvSpPr>
          <p:cNvPr id="39" name="文字方塊 38"/>
          <p:cNvSpPr txBox="1"/>
          <p:nvPr/>
        </p:nvSpPr>
        <p:spPr>
          <a:xfrm>
            <a:off x="6105375" y="4797152"/>
            <a:ext cx="2801887" cy="1631216"/>
          </a:xfrm>
          <a:prstGeom prst="rect">
            <a:avLst/>
          </a:prstGeom>
          <a:noFill/>
        </p:spPr>
        <p:txBody>
          <a:bodyPr wrap="square" rtlCol="0">
            <a:spAutoFit/>
          </a:bodyPr>
          <a:lstStyle/>
          <a:p>
            <a:pPr>
              <a:lnSpc>
                <a:spcPts val="3000"/>
              </a:lnSpc>
            </a:pPr>
            <a:r>
              <a:rPr lang="zh-TW" altLang="en-US" sz="2000" b="1" dirty="0" smtClean="0">
                <a:latin typeface="標楷體" panose="03000509000000000000" pitchFamily="65" charset="-120"/>
                <a:ea typeface="標楷體" panose="03000509000000000000" pitchFamily="65" charset="-120"/>
              </a:rPr>
              <a:t>居家醫療、</a:t>
            </a:r>
            <a:r>
              <a:rPr lang="zh-TW" altLang="en-US" sz="2000" b="1" dirty="0">
                <a:latin typeface="標楷體" panose="03000509000000000000" pitchFamily="65" charset="-120"/>
                <a:ea typeface="標楷體" panose="03000509000000000000" pitchFamily="65" charset="-120"/>
              </a:rPr>
              <a:t>重度居家</a:t>
            </a:r>
            <a:r>
              <a:rPr lang="zh-TW" altLang="en-US" sz="2000" b="1" dirty="0" smtClean="0">
                <a:latin typeface="標楷體" panose="03000509000000000000" pitchFamily="65" charset="-120"/>
                <a:ea typeface="標楷體" panose="03000509000000000000" pitchFamily="65" charset="-120"/>
              </a:rPr>
              <a:t>醫療</a:t>
            </a:r>
            <a:r>
              <a:rPr lang="en-US" altLang="zh-TW" sz="2000" b="1" dirty="0" smtClean="0">
                <a:latin typeface="標楷體" panose="03000509000000000000" pitchFamily="65" charset="-120"/>
                <a:ea typeface="標楷體" panose="03000509000000000000" pitchFamily="65" charset="-120"/>
              </a:rPr>
              <a:t>(</a:t>
            </a:r>
            <a:r>
              <a:rPr lang="zh-TW" altLang="en-US" sz="2000" b="1" dirty="0">
                <a:latin typeface="標楷體" panose="03000509000000000000" pitchFamily="65" charset="-120"/>
                <a:ea typeface="標楷體" panose="03000509000000000000" pitchFamily="65" charset="-120"/>
              </a:rPr>
              <a:t>一般居</a:t>
            </a:r>
            <a:r>
              <a:rPr lang="zh-TW" altLang="en-US" sz="2000" b="1" dirty="0" smtClean="0">
                <a:latin typeface="標楷體" panose="03000509000000000000" pitchFamily="65" charset="-120"/>
                <a:ea typeface="標楷體" panose="03000509000000000000" pitchFamily="65" charset="-120"/>
              </a:rPr>
              <a:t>護</a:t>
            </a:r>
            <a:r>
              <a:rPr lang="en-US" altLang="zh-TW" sz="2000" b="1" dirty="0" smtClean="0">
                <a:latin typeface="標楷體" panose="03000509000000000000" pitchFamily="65" charset="-120"/>
                <a:ea typeface="標楷體" panose="03000509000000000000" pitchFamily="65" charset="-120"/>
              </a:rPr>
              <a:t>)</a:t>
            </a:r>
            <a:r>
              <a:rPr lang="zh-TW" altLang="en-US" sz="2000" b="1" dirty="0" smtClean="0">
                <a:latin typeface="標楷體" panose="03000509000000000000" pitchFamily="65" charset="-120"/>
                <a:ea typeface="標楷體" panose="03000509000000000000" pitchFamily="65" charset="-120"/>
              </a:rPr>
              <a:t>、</a:t>
            </a:r>
            <a:r>
              <a:rPr lang="zh-TW" altLang="en-US" sz="2000" b="1" dirty="0">
                <a:latin typeface="標楷體" panose="03000509000000000000" pitchFamily="65" charset="-120"/>
                <a:ea typeface="標楷體" panose="03000509000000000000" pitchFamily="65" charset="-120"/>
              </a:rPr>
              <a:t>安寧療護</a:t>
            </a:r>
            <a:endParaRPr lang="zh-TW" altLang="en-US" sz="2000" dirty="0"/>
          </a:p>
          <a:p>
            <a:pPr>
              <a:lnSpc>
                <a:spcPts val="3000"/>
              </a:lnSpc>
            </a:pPr>
            <a:endParaRPr lang="en-US" altLang="zh-TW" sz="2000" b="1" dirty="0">
              <a:latin typeface="標楷體" panose="03000509000000000000" pitchFamily="65" charset="-120"/>
              <a:ea typeface="標楷體" panose="03000509000000000000" pitchFamily="65" charset="-120"/>
            </a:endParaRPr>
          </a:p>
        </p:txBody>
      </p:sp>
      <p:sp>
        <p:nvSpPr>
          <p:cNvPr id="13" name="加號 12"/>
          <p:cNvSpPr/>
          <p:nvPr/>
        </p:nvSpPr>
        <p:spPr>
          <a:xfrm>
            <a:off x="4121244" y="1947442"/>
            <a:ext cx="411539" cy="443837"/>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 name="加號 41"/>
          <p:cNvSpPr/>
          <p:nvPr/>
        </p:nvSpPr>
        <p:spPr>
          <a:xfrm>
            <a:off x="7217122" y="1923596"/>
            <a:ext cx="458267" cy="467683"/>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54665839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267744" y="404664"/>
            <a:ext cx="4752528" cy="1143000"/>
          </a:xfrm>
        </p:spPr>
        <p:txBody>
          <a:bodyPr/>
          <a:lstStyle/>
          <a:p>
            <a:pPr>
              <a:defRPr/>
            </a:pPr>
            <a:r>
              <a:rPr lang="zh-TW" altLang="en-US" b="1" dirty="0" smtClean="0">
                <a:solidFill>
                  <a:srgbClr val="0D5224"/>
                </a:solidFill>
                <a:latin typeface="標楷體" panose="03000509000000000000" pitchFamily="65" charset="-120"/>
                <a:ea typeface="標楷體" panose="03000509000000000000" pitchFamily="65" charset="-120"/>
              </a:rPr>
              <a:t>整合方向與重點</a:t>
            </a:r>
            <a:r>
              <a:rPr lang="en-US" altLang="zh-TW" sz="1800" b="1" dirty="0" smtClean="0">
                <a:solidFill>
                  <a:schemeClr val="tx2">
                    <a:lumMod val="75000"/>
                  </a:schemeClr>
                </a:solidFill>
                <a:latin typeface="標楷體" panose="03000509000000000000" pitchFamily="65" charset="-120"/>
                <a:ea typeface="標楷體" panose="03000509000000000000" pitchFamily="65" charset="-120"/>
              </a:rPr>
              <a:t>1/2</a:t>
            </a:r>
            <a:endParaRPr lang="zh-TW" altLang="en-US" sz="1800" b="1" dirty="0">
              <a:solidFill>
                <a:schemeClr val="tx2">
                  <a:lumMod val="75000"/>
                </a:schemeClr>
              </a:solidFill>
              <a:latin typeface="標楷體" panose="03000509000000000000" pitchFamily="65" charset="-120"/>
              <a:ea typeface="標楷體" panose="03000509000000000000" pitchFamily="65" charset="-120"/>
            </a:endParaRPr>
          </a:p>
        </p:txBody>
      </p:sp>
      <p:sp>
        <p:nvSpPr>
          <p:cNvPr id="28674" name="內容版面配置區 2"/>
          <p:cNvSpPr>
            <a:spLocks noGrp="1"/>
          </p:cNvSpPr>
          <p:nvPr>
            <p:ph idx="1"/>
          </p:nvPr>
        </p:nvSpPr>
        <p:spPr>
          <a:xfrm>
            <a:off x="457200" y="1268413"/>
            <a:ext cx="8229600" cy="4525962"/>
          </a:xfrm>
        </p:spPr>
        <p:txBody>
          <a:bodyPr/>
          <a:lstStyle/>
          <a:p>
            <a:r>
              <a:rPr lang="zh-TW" altLang="zh-TW" b="1" dirty="0" smtClean="0">
                <a:solidFill>
                  <a:srgbClr val="0000FF"/>
                </a:solidFill>
                <a:latin typeface="標楷體" panose="03000509000000000000" pitchFamily="65" charset="-120"/>
                <a:ea typeface="標楷體" panose="03000509000000000000" pitchFamily="65" charset="-120"/>
              </a:rPr>
              <a:t>將</a:t>
            </a:r>
            <a:r>
              <a:rPr lang="en-US" altLang="zh-TW" b="1" dirty="0" smtClean="0">
                <a:solidFill>
                  <a:srgbClr val="0000FF"/>
                </a:solidFill>
                <a:latin typeface="標楷體" panose="03000509000000000000" pitchFamily="65" charset="-120"/>
                <a:ea typeface="標楷體" panose="03000509000000000000" pitchFamily="65" charset="-120"/>
              </a:rPr>
              <a:t>4</a:t>
            </a:r>
            <a:r>
              <a:rPr lang="zh-TW" altLang="zh-TW" b="1" dirty="0" smtClean="0">
                <a:solidFill>
                  <a:srgbClr val="0000FF"/>
                </a:solidFill>
                <a:latin typeface="標楷體" panose="03000509000000000000" pitchFamily="65" charset="-120"/>
                <a:ea typeface="標楷體" panose="03000509000000000000" pitchFamily="65" charset="-120"/>
              </a:rPr>
              <a:t>項個別收案之服務，整合為</a:t>
            </a:r>
            <a:r>
              <a:rPr lang="en-US" altLang="zh-TW" b="1" dirty="0" smtClean="0">
                <a:solidFill>
                  <a:srgbClr val="0000FF"/>
                </a:solidFill>
                <a:latin typeface="標楷體" panose="03000509000000000000" pitchFamily="65" charset="-120"/>
                <a:ea typeface="標楷體" panose="03000509000000000000" pitchFamily="65" charset="-120"/>
              </a:rPr>
              <a:t>3</a:t>
            </a:r>
            <a:r>
              <a:rPr lang="zh-TW" altLang="zh-TW" b="1" dirty="0" smtClean="0">
                <a:solidFill>
                  <a:srgbClr val="0000FF"/>
                </a:solidFill>
                <a:latin typeface="標楷體" panose="03000509000000000000" pitchFamily="65" charset="-120"/>
                <a:ea typeface="標楷體" panose="03000509000000000000" pitchFamily="65" charset="-120"/>
              </a:rPr>
              <a:t>照護階段：</a:t>
            </a:r>
            <a:r>
              <a:rPr lang="zh-TW" altLang="zh-TW" b="1" dirty="0" smtClean="0">
                <a:latin typeface="標楷體" panose="03000509000000000000" pitchFamily="65" charset="-120"/>
                <a:ea typeface="標楷體" panose="03000509000000000000" pitchFamily="65" charset="-120"/>
              </a:rPr>
              <a:t>收案期間可視病情變化</a:t>
            </a:r>
            <a:r>
              <a:rPr lang="zh-TW" altLang="zh-TW" b="1" u="sng" dirty="0" smtClean="0">
                <a:latin typeface="標楷體" panose="03000509000000000000" pitchFamily="65" charset="-120"/>
                <a:ea typeface="標楷體" panose="03000509000000000000" pitchFamily="65" charset="-120"/>
              </a:rPr>
              <a:t>彈性調整</a:t>
            </a:r>
            <a:r>
              <a:rPr lang="zh-TW" altLang="zh-TW" b="1" dirty="0" smtClean="0">
                <a:latin typeface="標楷體" panose="03000509000000000000" pitchFamily="65" charset="-120"/>
                <a:ea typeface="標楷體" panose="03000509000000000000" pitchFamily="65" charset="-120"/>
              </a:rPr>
              <a:t>照護階段，無須結案後重新收案。</a:t>
            </a:r>
            <a:endParaRPr lang="en-US" altLang="zh-TW" b="1" dirty="0" smtClean="0">
              <a:latin typeface="標楷體" panose="03000509000000000000" pitchFamily="65" charset="-120"/>
              <a:ea typeface="標楷體" panose="03000509000000000000" pitchFamily="65" charset="-120"/>
            </a:endParaRPr>
          </a:p>
          <a:p>
            <a:endParaRPr lang="zh-TW" altLang="zh-TW" sz="1000" b="1" dirty="0" smtClean="0">
              <a:latin typeface="標楷體" panose="03000509000000000000" pitchFamily="65" charset="-120"/>
              <a:ea typeface="標楷體" panose="03000509000000000000" pitchFamily="65" charset="-120"/>
            </a:endParaRPr>
          </a:p>
          <a:p>
            <a:r>
              <a:rPr lang="zh-TW" altLang="zh-TW" b="1" dirty="0" smtClean="0">
                <a:solidFill>
                  <a:srgbClr val="0000FF"/>
                </a:solidFill>
                <a:latin typeface="標楷體" panose="03000509000000000000" pitchFamily="65" charset="-120"/>
                <a:ea typeface="標楷體" panose="03000509000000000000" pitchFamily="65" charset="-120"/>
              </a:rPr>
              <a:t>須組成整合性照護團隊：</a:t>
            </a:r>
            <a:r>
              <a:rPr lang="zh-TW" altLang="zh-TW" b="1" dirty="0" smtClean="0">
                <a:latin typeface="標楷體" panose="03000509000000000000" pitchFamily="65" charset="-120"/>
                <a:ea typeface="標楷體" panose="03000509000000000000" pitchFamily="65" charset="-120"/>
              </a:rPr>
              <a:t>提供</a:t>
            </a:r>
            <a:r>
              <a:rPr lang="zh-TW" altLang="zh-TW" b="1" u="sng" dirty="0" smtClean="0">
                <a:latin typeface="標楷體" panose="03000509000000000000" pitchFamily="65" charset="-120"/>
                <a:ea typeface="標楷體" panose="03000509000000000000" pitchFamily="65" charset="-120"/>
              </a:rPr>
              <a:t>含括</a:t>
            </a:r>
            <a:r>
              <a:rPr lang="en-US" altLang="zh-TW" b="1" dirty="0" smtClean="0">
                <a:latin typeface="標楷體" panose="03000509000000000000" pitchFamily="65" charset="-120"/>
                <a:ea typeface="標楷體" panose="03000509000000000000" pitchFamily="65" charset="-120"/>
              </a:rPr>
              <a:t>3</a:t>
            </a:r>
            <a:r>
              <a:rPr lang="zh-TW" altLang="zh-TW" b="1" dirty="0" smtClean="0">
                <a:latin typeface="標楷體" panose="03000509000000000000" pitchFamily="65" charset="-120"/>
                <a:ea typeface="標楷體" panose="03000509000000000000" pitchFamily="65" charset="-120"/>
              </a:rPr>
              <a:t>照護階段居家醫療服務，</a:t>
            </a:r>
            <a:r>
              <a:rPr lang="zh-TW" altLang="en-US" b="1" dirty="0" smtClean="0">
                <a:latin typeface="標楷體" panose="03000509000000000000" pitchFamily="65" charset="-120"/>
                <a:ea typeface="標楷體" panose="03000509000000000000" pitchFamily="65" charset="-120"/>
              </a:rPr>
              <a:t>及</a:t>
            </a:r>
            <a:r>
              <a:rPr lang="zh-TW" altLang="zh-TW" b="1" dirty="0" smtClean="0">
                <a:latin typeface="標楷體" panose="03000509000000000000" pitchFamily="65" charset="-120"/>
                <a:ea typeface="標楷體" panose="03000509000000000000" pitchFamily="65" charset="-120"/>
              </a:rPr>
              <a:t>團隊</a:t>
            </a:r>
            <a:r>
              <a:rPr lang="zh-TW" altLang="en-US" b="1" dirty="0" smtClean="0">
                <a:latin typeface="標楷體" panose="03000509000000000000" pitchFamily="65" charset="-120"/>
                <a:ea typeface="標楷體" panose="03000509000000000000" pitchFamily="65" charset="-120"/>
              </a:rPr>
              <a:t>內、外轉診服務。</a:t>
            </a:r>
            <a:endParaRPr lang="en-US" altLang="zh-TW" b="1" dirty="0" smtClean="0">
              <a:latin typeface="標楷體" panose="03000509000000000000" pitchFamily="65" charset="-120"/>
              <a:ea typeface="標楷體" panose="03000509000000000000" pitchFamily="65" charset="-120"/>
            </a:endParaRPr>
          </a:p>
          <a:p>
            <a:endParaRPr lang="zh-TW" altLang="zh-TW" sz="1000" b="1" dirty="0" smtClean="0">
              <a:latin typeface="標楷體" panose="03000509000000000000" pitchFamily="65" charset="-120"/>
              <a:ea typeface="標楷體" panose="03000509000000000000" pitchFamily="65" charset="-120"/>
            </a:endParaRPr>
          </a:p>
          <a:p>
            <a:r>
              <a:rPr lang="zh-TW" altLang="zh-TW" b="1" dirty="0" smtClean="0">
                <a:solidFill>
                  <a:srgbClr val="0000FF"/>
                </a:solidFill>
                <a:latin typeface="標楷體" panose="03000509000000000000" pitchFamily="65" charset="-120"/>
                <a:ea typeface="標楷體" panose="03000509000000000000" pitchFamily="65" charset="-120"/>
              </a:rPr>
              <a:t>放寬收案條件：</a:t>
            </a:r>
            <a:r>
              <a:rPr lang="zh-TW" altLang="zh-TW" b="1" dirty="0" smtClean="0">
                <a:latin typeface="標楷體" panose="03000509000000000000" pitchFamily="65" charset="-120"/>
                <a:ea typeface="標楷體" panose="03000509000000000000" pitchFamily="65" charset="-120"/>
              </a:rPr>
              <a:t>居住於住家</a:t>
            </a:r>
            <a:r>
              <a:rPr lang="en-US" altLang="zh-TW" b="1" dirty="0" smtClean="0">
                <a:latin typeface="標楷體" panose="03000509000000000000" pitchFamily="65" charset="-120"/>
                <a:ea typeface="標楷體" panose="03000509000000000000" pitchFamily="65" charset="-120"/>
              </a:rPr>
              <a:t>(</a:t>
            </a:r>
            <a:r>
              <a:rPr lang="zh-TW" altLang="en-US" b="1" dirty="0" smtClean="0">
                <a:latin typeface="標楷體" panose="03000509000000000000" pitchFamily="65" charset="-120"/>
                <a:ea typeface="標楷體" panose="03000509000000000000" pitchFamily="65" charset="-120"/>
              </a:rPr>
              <a:t>不含照護機構</a:t>
            </a:r>
            <a:r>
              <a:rPr lang="en-US" altLang="zh-TW" b="1" dirty="0" smtClean="0">
                <a:latin typeface="標楷體" panose="03000509000000000000" pitchFamily="65" charset="-120"/>
                <a:ea typeface="標楷體" panose="03000509000000000000" pitchFamily="65" charset="-120"/>
              </a:rPr>
              <a:t>)</a:t>
            </a:r>
            <a:r>
              <a:rPr lang="zh-TW" altLang="zh-TW" b="1" dirty="0" smtClean="0">
                <a:latin typeface="標楷體" panose="03000509000000000000" pitchFamily="65" charset="-120"/>
                <a:ea typeface="標楷體" panose="03000509000000000000" pitchFamily="65" charset="-120"/>
              </a:rPr>
              <a:t>，且經醫師評估有明確醫療需求，外出就醫不便患者。</a:t>
            </a:r>
            <a:endParaRPr lang="zh-TW" altLang="zh-TW" b="1" dirty="0" smtClean="0">
              <a:latin typeface="微軟正黑體" pitchFamily="34" charset="-120"/>
              <a:ea typeface="微軟正黑體" pitchFamily="34" charset="-120"/>
            </a:endParaRPr>
          </a:p>
          <a:p>
            <a:endParaRPr lang="zh-TW" altLang="en-US" dirty="0" smtClean="0">
              <a:latin typeface="微軟正黑體" pitchFamily="34" charset="-120"/>
              <a:ea typeface="微軟正黑體" pitchFamily="34" charset="-120"/>
            </a:endParaRPr>
          </a:p>
        </p:txBody>
      </p:sp>
      <p:sp>
        <p:nvSpPr>
          <p:cNvPr id="28675" name="投影片編號版面配置區 2"/>
          <p:cNvSpPr>
            <a:spLocks noGrp="1"/>
          </p:cNvSpPr>
          <p:nvPr>
            <p:ph type="sldNum" sz="quarter" idx="12"/>
          </p:nvPr>
        </p:nvSpPr>
        <p:spPr>
          <a:noFill/>
        </p:spPr>
        <p:txBody>
          <a:bodyPr/>
          <a:lstStyle/>
          <a:p>
            <a:fld id="{C9489C0B-8D4B-4300-859F-265AD7A878A8}" type="slidenum">
              <a:rPr lang="en-US" altLang="zh-TW" smtClean="0"/>
              <a:pPr/>
              <a:t>11</a:t>
            </a:fld>
            <a:endParaRPr lang="en-US" altLang="zh-TW"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內容版面配置區 2"/>
          <p:cNvSpPr>
            <a:spLocks noGrp="1"/>
          </p:cNvSpPr>
          <p:nvPr>
            <p:ph idx="1"/>
          </p:nvPr>
        </p:nvSpPr>
        <p:spPr>
          <a:xfrm>
            <a:off x="457200" y="1268413"/>
            <a:ext cx="8229600" cy="4525962"/>
          </a:xfrm>
        </p:spPr>
        <p:txBody>
          <a:bodyPr/>
          <a:lstStyle/>
          <a:p>
            <a:r>
              <a:rPr lang="zh-TW" altLang="zh-TW" b="1" dirty="0">
                <a:latin typeface="標楷體" panose="03000509000000000000" pitchFamily="65" charset="-120"/>
                <a:ea typeface="標楷體" panose="03000509000000000000" pitchFamily="65" charset="-120"/>
              </a:rPr>
              <a:t>照護期間、</a:t>
            </a:r>
            <a:r>
              <a:rPr lang="zh-TW" altLang="en-US" b="1" dirty="0">
                <a:latin typeface="標楷體" panose="03000509000000000000" pitchFamily="65" charset="-120"/>
                <a:ea typeface="標楷體" panose="03000509000000000000" pitchFamily="65" charset="-120"/>
              </a:rPr>
              <a:t>照護內容</a:t>
            </a:r>
            <a:r>
              <a:rPr lang="zh-TW" altLang="zh-TW" b="1" dirty="0">
                <a:latin typeface="標楷體" panose="03000509000000000000" pitchFamily="65" charset="-120"/>
                <a:ea typeface="標楷體" panose="03000509000000000000" pitchFamily="65" charset="-120"/>
              </a:rPr>
              <a:t>與訪視頻率由</a:t>
            </a:r>
            <a:r>
              <a:rPr lang="zh-TW" altLang="zh-TW" b="1" dirty="0">
                <a:solidFill>
                  <a:srgbClr val="0000FF"/>
                </a:solidFill>
                <a:latin typeface="標楷體" panose="03000509000000000000" pitchFamily="65" charset="-120"/>
                <a:ea typeface="標楷體" panose="03000509000000000000" pitchFamily="65" charset="-120"/>
              </a:rPr>
              <a:t>醫師</a:t>
            </a:r>
            <a:r>
              <a:rPr lang="zh-TW" altLang="zh-TW" b="1" dirty="0">
                <a:latin typeface="標楷體" panose="03000509000000000000" pitchFamily="65" charset="-120"/>
                <a:ea typeface="標楷體" panose="03000509000000000000" pitchFamily="65" charset="-120"/>
              </a:rPr>
              <a:t>專業評估決定。</a:t>
            </a:r>
          </a:p>
          <a:p>
            <a:r>
              <a:rPr lang="zh-TW" altLang="zh-TW" b="1" dirty="0" smtClean="0">
                <a:solidFill>
                  <a:srgbClr val="0000FF"/>
                </a:solidFill>
                <a:latin typeface="標楷體" panose="03000509000000000000" pitchFamily="65" charset="-120"/>
                <a:ea typeface="標楷體" panose="03000509000000000000" pitchFamily="65" charset="-120"/>
              </a:rPr>
              <a:t>增加個案管理費：</a:t>
            </a:r>
            <a:r>
              <a:rPr lang="zh-TW" altLang="zh-TW" b="1" dirty="0" smtClean="0">
                <a:latin typeface="標楷體" panose="03000509000000000000" pitchFamily="65" charset="-120"/>
                <a:ea typeface="標楷體" panose="03000509000000000000" pitchFamily="65" charset="-120"/>
              </a:rPr>
              <a:t>以強化個案健康管理及</a:t>
            </a:r>
            <a:r>
              <a:rPr lang="en-US" altLang="zh-TW" b="1" dirty="0" smtClean="0">
                <a:latin typeface="標楷體" panose="03000509000000000000" pitchFamily="65" charset="-120"/>
                <a:ea typeface="標楷體" panose="03000509000000000000" pitchFamily="65" charset="-120"/>
              </a:rPr>
              <a:t>24</a:t>
            </a:r>
            <a:r>
              <a:rPr lang="zh-TW" altLang="zh-TW" b="1" dirty="0" smtClean="0">
                <a:latin typeface="標楷體" panose="03000509000000000000" pitchFamily="65" charset="-120"/>
                <a:ea typeface="標楷體" panose="03000509000000000000" pitchFamily="65" charset="-120"/>
              </a:rPr>
              <a:t>小時電話諮詢服務。</a:t>
            </a:r>
          </a:p>
          <a:p>
            <a:r>
              <a:rPr lang="zh-TW" altLang="zh-TW" b="1" dirty="0" smtClean="0">
                <a:solidFill>
                  <a:srgbClr val="0000FF"/>
                </a:solidFill>
                <a:latin typeface="標楷體" panose="03000509000000000000" pitchFamily="65" charset="-120"/>
                <a:ea typeface="標楷體" panose="03000509000000000000" pitchFamily="65" charset="-120"/>
              </a:rPr>
              <a:t>支付原則朝一致性規劃：</a:t>
            </a:r>
            <a:endParaRPr lang="en-US" altLang="zh-TW" b="1" dirty="0" smtClean="0">
              <a:solidFill>
                <a:srgbClr val="0000FF"/>
              </a:solidFill>
              <a:latin typeface="標楷體" panose="03000509000000000000" pitchFamily="65" charset="-120"/>
              <a:ea typeface="標楷體" panose="03000509000000000000" pitchFamily="65" charset="-120"/>
            </a:endParaRPr>
          </a:p>
          <a:p>
            <a:pPr lvl="1"/>
            <a:r>
              <a:rPr lang="zh-TW" altLang="zh-TW" b="1" dirty="0" smtClean="0">
                <a:latin typeface="標楷體" panose="03000509000000000000" pitchFamily="65" charset="-120"/>
                <a:ea typeface="標楷體" panose="03000509000000000000" pitchFamily="65" charset="-120"/>
              </a:rPr>
              <a:t>人員訪視費採論次計酬</a:t>
            </a:r>
            <a:endParaRPr lang="en-US" altLang="zh-TW" b="1" dirty="0" smtClean="0">
              <a:latin typeface="標楷體" panose="03000509000000000000" pitchFamily="65" charset="-120"/>
              <a:ea typeface="標楷體" panose="03000509000000000000" pitchFamily="65" charset="-120"/>
            </a:endParaRPr>
          </a:p>
          <a:p>
            <a:pPr lvl="1"/>
            <a:r>
              <a:rPr lang="zh-TW" altLang="zh-TW" b="1" dirty="0" smtClean="0">
                <a:latin typeface="標楷體" panose="03000509000000000000" pitchFamily="65" charset="-120"/>
                <a:ea typeface="標楷體" panose="03000509000000000000" pitchFamily="65" charset="-120"/>
              </a:rPr>
              <a:t>呼吸器使用採論日計酬</a:t>
            </a:r>
            <a:endParaRPr lang="en-US" altLang="zh-TW" b="1" dirty="0" smtClean="0">
              <a:latin typeface="標楷體" panose="03000509000000000000" pitchFamily="65" charset="-120"/>
              <a:ea typeface="標楷體" panose="03000509000000000000" pitchFamily="65" charset="-120"/>
            </a:endParaRPr>
          </a:p>
          <a:p>
            <a:pPr lvl="1"/>
            <a:r>
              <a:rPr lang="zh-TW" altLang="zh-TW" b="1" dirty="0" smtClean="0">
                <a:latin typeface="標楷體" panose="03000509000000000000" pitchFamily="65" charset="-120"/>
                <a:ea typeface="標楷體" panose="03000509000000000000" pitchFamily="65" charset="-120"/>
              </a:rPr>
              <a:t>藥費與藥事服務費核實</a:t>
            </a:r>
            <a:endParaRPr lang="en-US" altLang="zh-TW" b="1" dirty="0" smtClean="0">
              <a:latin typeface="標楷體" panose="03000509000000000000" pitchFamily="65" charset="-120"/>
              <a:ea typeface="標楷體" panose="03000509000000000000" pitchFamily="65" charset="-120"/>
            </a:endParaRPr>
          </a:p>
          <a:p>
            <a:pPr lvl="1"/>
            <a:r>
              <a:rPr lang="zh-TW" altLang="zh-TW" b="1" dirty="0" smtClean="0">
                <a:latin typeface="標楷體" panose="03000509000000000000" pitchFamily="65" charset="-120"/>
                <a:ea typeface="標楷體" panose="03000509000000000000" pitchFamily="65" charset="-120"/>
              </a:rPr>
              <a:t>檢驗</a:t>
            </a:r>
            <a:r>
              <a:rPr lang="en-US" altLang="zh-TW" b="1" dirty="0" smtClean="0">
                <a:latin typeface="標楷體" panose="03000509000000000000" pitchFamily="65" charset="-120"/>
                <a:ea typeface="標楷體" panose="03000509000000000000" pitchFamily="65" charset="-120"/>
              </a:rPr>
              <a:t>(</a:t>
            </a:r>
            <a:r>
              <a:rPr lang="zh-TW" altLang="zh-TW" b="1" dirty="0" smtClean="0">
                <a:latin typeface="標楷體" panose="03000509000000000000" pitchFamily="65" charset="-120"/>
                <a:ea typeface="標楷體" panose="03000509000000000000" pitchFamily="65" charset="-120"/>
              </a:rPr>
              <a:t>查</a:t>
            </a:r>
            <a:r>
              <a:rPr lang="en-US" altLang="zh-TW" b="1" dirty="0" smtClean="0">
                <a:latin typeface="標楷體" panose="03000509000000000000" pitchFamily="65" charset="-120"/>
                <a:ea typeface="標楷體" panose="03000509000000000000" pitchFamily="65" charset="-120"/>
              </a:rPr>
              <a:t>)</a:t>
            </a:r>
            <a:r>
              <a:rPr lang="zh-TW" altLang="zh-TW" b="1" dirty="0" smtClean="0">
                <a:latin typeface="標楷體" panose="03000509000000000000" pitchFamily="65" charset="-120"/>
                <a:ea typeface="標楷體" panose="03000509000000000000" pitchFamily="65" charset="-120"/>
              </a:rPr>
              <a:t>費核實</a:t>
            </a:r>
          </a:p>
          <a:p>
            <a:r>
              <a:rPr lang="zh-TW" altLang="zh-TW" b="1" dirty="0" smtClean="0">
                <a:solidFill>
                  <a:srgbClr val="0000FF"/>
                </a:solidFill>
                <a:latin typeface="標楷體" panose="03000509000000000000" pitchFamily="65" charset="-120"/>
                <a:ea typeface="標楷體" panose="03000509000000000000" pitchFamily="65" charset="-120"/>
              </a:rPr>
              <a:t>建立品質監測指標：</a:t>
            </a:r>
            <a:r>
              <a:rPr lang="zh-TW" altLang="zh-TW" b="1" dirty="0" smtClean="0">
                <a:latin typeface="標楷體" panose="03000509000000000000" pitchFamily="65" charset="-120"/>
                <a:ea typeface="標楷體" panose="03000509000000000000" pitchFamily="65" charset="-120"/>
              </a:rPr>
              <a:t>如住院率、急診率</a:t>
            </a:r>
            <a:r>
              <a:rPr lang="zh-TW" altLang="en-US" b="1" dirty="0" smtClean="0">
                <a:latin typeface="標楷體" panose="03000509000000000000" pitchFamily="65" charset="-120"/>
                <a:ea typeface="標楷體" panose="03000509000000000000" pitchFamily="65" charset="-120"/>
              </a:rPr>
              <a:t>等。</a:t>
            </a:r>
          </a:p>
        </p:txBody>
      </p:sp>
      <p:sp>
        <p:nvSpPr>
          <p:cNvPr id="4" name="標題 1"/>
          <p:cNvSpPr>
            <a:spLocks noGrp="1"/>
          </p:cNvSpPr>
          <p:nvPr>
            <p:ph type="title"/>
          </p:nvPr>
        </p:nvSpPr>
        <p:spPr>
          <a:xfrm>
            <a:off x="2339752" y="692696"/>
            <a:ext cx="4354066" cy="674687"/>
          </a:xfrm>
        </p:spPr>
        <p:txBody>
          <a:bodyPr/>
          <a:lstStyle/>
          <a:p>
            <a:pPr>
              <a:defRPr/>
            </a:pPr>
            <a:r>
              <a:rPr lang="zh-TW" altLang="en-US" b="1" dirty="0" smtClean="0">
                <a:solidFill>
                  <a:srgbClr val="0D5224"/>
                </a:solidFill>
                <a:latin typeface="標楷體" panose="03000509000000000000" pitchFamily="65" charset="-120"/>
                <a:ea typeface="標楷體" panose="03000509000000000000" pitchFamily="65" charset="-120"/>
              </a:rPr>
              <a:t>整合方向與重點</a:t>
            </a:r>
            <a:r>
              <a:rPr lang="en-US" altLang="zh-TW" sz="1800" b="1" dirty="0" smtClean="0">
                <a:solidFill>
                  <a:schemeClr val="tx2">
                    <a:lumMod val="75000"/>
                  </a:schemeClr>
                </a:solidFill>
                <a:latin typeface="標楷體" panose="03000509000000000000" pitchFamily="65" charset="-120"/>
                <a:ea typeface="標楷體" panose="03000509000000000000" pitchFamily="65" charset="-120"/>
              </a:rPr>
              <a:t>2/2</a:t>
            </a:r>
            <a:endParaRPr lang="zh-TW" altLang="en-US" sz="1800" b="1" dirty="0">
              <a:solidFill>
                <a:schemeClr val="tx2">
                  <a:lumMod val="75000"/>
                </a:schemeClr>
              </a:solidFill>
              <a:latin typeface="標楷體" panose="03000509000000000000" pitchFamily="65" charset="-120"/>
              <a:ea typeface="標楷體" panose="03000509000000000000" pitchFamily="65" charset="-120"/>
            </a:endParaRPr>
          </a:p>
        </p:txBody>
      </p:sp>
      <p:sp>
        <p:nvSpPr>
          <p:cNvPr id="29699" name="投影片編號版面配置區 1"/>
          <p:cNvSpPr>
            <a:spLocks noGrp="1"/>
          </p:cNvSpPr>
          <p:nvPr>
            <p:ph type="sldNum" sz="quarter" idx="12"/>
          </p:nvPr>
        </p:nvSpPr>
        <p:spPr>
          <a:noFill/>
        </p:spPr>
        <p:txBody>
          <a:bodyPr/>
          <a:lstStyle/>
          <a:p>
            <a:fld id="{9FE6E9BF-20E5-49BD-994D-7043EF18C952}" type="slidenum">
              <a:rPr lang="en-US" altLang="zh-TW" smtClean="0"/>
              <a:pPr/>
              <a:t>12</a:t>
            </a:fld>
            <a:endParaRPr lang="en-US" altLang="zh-TW"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標題 1"/>
          <p:cNvSpPr>
            <a:spLocks noGrp="1"/>
          </p:cNvSpPr>
          <p:nvPr>
            <p:ph type="title"/>
          </p:nvPr>
        </p:nvSpPr>
        <p:spPr>
          <a:xfrm>
            <a:off x="3131840" y="620688"/>
            <a:ext cx="2448272" cy="674687"/>
          </a:xfrm>
        </p:spPr>
        <p:txBody>
          <a:bodyPr/>
          <a:lstStyle/>
          <a:p>
            <a:r>
              <a:rPr lang="zh-TW" altLang="en-US" b="1" dirty="0" smtClean="0">
                <a:solidFill>
                  <a:srgbClr val="0D5224"/>
                </a:solidFill>
                <a:latin typeface="標楷體" panose="03000509000000000000" pitchFamily="65" charset="-120"/>
                <a:ea typeface="標楷體" panose="03000509000000000000" pitchFamily="65" charset="-120"/>
              </a:rPr>
              <a:t>預算來源</a:t>
            </a:r>
          </a:p>
        </p:txBody>
      </p:sp>
      <p:sp>
        <p:nvSpPr>
          <p:cNvPr id="30722" name="投影片編號版面配置區 3"/>
          <p:cNvSpPr>
            <a:spLocks noGrp="1"/>
          </p:cNvSpPr>
          <p:nvPr>
            <p:ph type="sldNum" sz="quarter" idx="12"/>
          </p:nvPr>
        </p:nvSpPr>
        <p:spPr>
          <a:noFill/>
        </p:spPr>
        <p:txBody>
          <a:bodyPr/>
          <a:lstStyle/>
          <a:p>
            <a:fld id="{291BF2D9-23D4-4223-A8AB-04F19FFBBC4D}" type="slidenum">
              <a:rPr lang="en-US" altLang="zh-TW" smtClean="0"/>
              <a:pPr/>
              <a:t>13</a:t>
            </a:fld>
            <a:endParaRPr lang="en-US" altLang="zh-TW" smtClean="0"/>
          </a:p>
        </p:txBody>
      </p:sp>
      <p:graphicFrame>
        <p:nvGraphicFramePr>
          <p:cNvPr id="5" name="內容版面配置區 4"/>
          <p:cNvGraphicFramePr>
            <a:graphicFrameLocks noGrp="1"/>
          </p:cNvGraphicFramePr>
          <p:nvPr>
            <p:extLst>
              <p:ext uri="{D42A27DB-BD31-4B8C-83A1-F6EECF244321}">
                <p14:modId xmlns:p14="http://schemas.microsoft.com/office/powerpoint/2010/main" val="418761070"/>
              </p:ext>
            </p:extLst>
          </p:nvPr>
        </p:nvGraphicFramePr>
        <p:xfrm>
          <a:off x="395288" y="1295400"/>
          <a:ext cx="8496300" cy="4806950"/>
        </p:xfrm>
        <a:graphic>
          <a:graphicData uri="http://schemas.openxmlformats.org/drawingml/2006/table">
            <a:tbl>
              <a:tblPr/>
              <a:tblGrid>
                <a:gridCol w="2305050"/>
                <a:gridCol w="6191250"/>
              </a:tblGrid>
              <a:tr h="5492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rgbClr val="FFFFFF"/>
                          </a:solidFill>
                          <a:effectLst/>
                          <a:latin typeface="標楷體" panose="03000509000000000000" pitchFamily="65" charset="-120"/>
                          <a:ea typeface="標楷體" panose="03000509000000000000" pitchFamily="65" charset="-120"/>
                        </a:rPr>
                        <a:t>項目</a:t>
                      </a:r>
                      <a:endParaRPr kumimoji="0" lang="zh-TW" altLang="en-US" sz="2000" b="1" i="0" u="none" strike="noStrike" cap="none" normalizeH="0" baseline="0" dirty="0" smtClean="0">
                        <a:ln>
                          <a:noFill/>
                        </a:ln>
                        <a:solidFill>
                          <a:srgbClr val="FFFFFF"/>
                        </a:solidFill>
                        <a:effectLst/>
                        <a:latin typeface="標楷體" panose="03000509000000000000" pitchFamily="65" charset="-120"/>
                        <a:ea typeface="標楷體" panose="03000509000000000000" pitchFamily="65" charset="-120"/>
                        <a:cs typeface="Arial" charset="0"/>
                      </a:endParaRPr>
                    </a:p>
                  </a:txBody>
                  <a:tcPr marL="91433" marR="91433" marT="45715" marB="4571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1A7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rgbClr val="FFFFFF"/>
                          </a:solidFill>
                          <a:effectLst/>
                          <a:latin typeface="標楷體" panose="03000509000000000000" pitchFamily="65" charset="-120"/>
                          <a:ea typeface="標楷體" panose="03000509000000000000" pitchFamily="65" charset="-120"/>
                        </a:rPr>
                        <a:t>預算來源</a:t>
                      </a:r>
                      <a:endParaRPr kumimoji="0" lang="zh-TW" altLang="en-US" sz="2000" b="1" i="0" u="none" strike="noStrike" cap="none" normalizeH="0" baseline="0" dirty="0" smtClean="0">
                        <a:ln>
                          <a:noFill/>
                        </a:ln>
                        <a:solidFill>
                          <a:srgbClr val="FFFFFF"/>
                        </a:solidFill>
                        <a:effectLst/>
                        <a:latin typeface="標楷體" panose="03000509000000000000" pitchFamily="65" charset="-120"/>
                        <a:ea typeface="標楷體" panose="03000509000000000000" pitchFamily="65" charset="-120"/>
                        <a:cs typeface="Arial" charset="0"/>
                      </a:endParaRPr>
                    </a:p>
                  </a:txBody>
                  <a:tcPr marL="91433" marR="91433" marT="45715" marB="4571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1A7E9"/>
                    </a:solidFill>
                  </a:tcPr>
                </a:tc>
              </a:tr>
              <a:tr h="6953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rgbClr val="000000"/>
                          </a:solidFill>
                          <a:effectLst/>
                          <a:latin typeface="標楷體" panose="03000509000000000000" pitchFamily="65" charset="-120"/>
                          <a:ea typeface="標楷體" panose="03000509000000000000" pitchFamily="65" charset="-120"/>
                        </a:rPr>
                        <a:t>居家醫療試辦計畫</a:t>
                      </a:r>
                      <a:endParaRPr kumimoji="0" lang="zh-TW" altLang="en-US" sz="20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1F7"/>
                    </a:solidFill>
                  </a:tcPr>
                </a:tc>
                <a:tc>
                  <a:txBody>
                    <a:bodyPr/>
                    <a:lstStyle/>
                    <a:p>
                      <a:pPr marL="263525" marR="0" lvl="0" indent="-258763" algn="l" defTabSz="914400" rtl="0" eaLnBrk="1" fontAlgn="base" latinLnBrk="0" hangingPunct="1">
                        <a:lnSpc>
                          <a:spcPct val="100000"/>
                        </a:lnSpc>
                        <a:spcBef>
                          <a:spcPct val="0"/>
                        </a:spcBef>
                        <a:spcAft>
                          <a:spcPct val="0"/>
                        </a:spcAft>
                        <a:buClrTx/>
                        <a:buSzTx/>
                        <a:buFontTx/>
                        <a:buChar char="•"/>
                        <a:tabLst/>
                      </a:pPr>
                      <a:r>
                        <a:rPr kumimoji="0" lang="zh-TW" altLang="en-US" sz="20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論次：其他預算</a:t>
                      </a:r>
                      <a:r>
                        <a:rPr kumimoji="0" lang="en-US" altLang="zh-TW" sz="20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a:t>
                      </a:r>
                      <a:r>
                        <a:rPr kumimoji="0" lang="zh-TW" altLang="en-US" sz="20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非屬各總額部門之服務</a:t>
                      </a:r>
                      <a:endParaRPr kumimoji="0" lang="en-US" altLang="zh-TW" sz="20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endParaRPr>
                    </a:p>
                    <a:p>
                      <a:pPr marL="263525" marR="0" lvl="0" indent="-258763" algn="l" defTabSz="914400" rtl="0" eaLnBrk="1" fontAlgn="base" latinLnBrk="0" hangingPunct="1">
                        <a:lnSpc>
                          <a:spcPct val="100000"/>
                        </a:lnSpc>
                        <a:spcBef>
                          <a:spcPct val="0"/>
                        </a:spcBef>
                        <a:spcAft>
                          <a:spcPct val="0"/>
                        </a:spcAft>
                        <a:buClrTx/>
                        <a:buSzTx/>
                        <a:buFontTx/>
                        <a:buChar char="•"/>
                        <a:tabLst/>
                      </a:pPr>
                      <a:r>
                        <a:rPr kumimoji="0" lang="zh-TW" altLang="en-US" sz="20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論量：醫院及西醫基層總額</a:t>
                      </a:r>
                      <a:r>
                        <a:rPr kumimoji="0" lang="en-US" altLang="zh-TW" sz="20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a:t>
                      </a:r>
                      <a:r>
                        <a:rPr kumimoji="0" lang="zh-TW" altLang="en-US" sz="20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一般預算</a:t>
                      </a:r>
                      <a:endParaRPr kumimoji="0" lang="zh-TW" altLang="zh-TW" sz="20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68575" marR="6857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1F7"/>
                    </a:solidFill>
                  </a:tcPr>
                </a:tc>
              </a:tr>
              <a:tr h="6953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rgbClr val="000000"/>
                          </a:solidFill>
                          <a:effectLst/>
                          <a:latin typeface="標楷體" panose="03000509000000000000" pitchFamily="65" charset="-120"/>
                          <a:ea typeface="標楷體" panose="03000509000000000000" pitchFamily="65" charset="-120"/>
                        </a:rPr>
                        <a:t>一般居家照護</a:t>
                      </a:r>
                      <a:endParaRPr kumimoji="0" lang="zh-TW" altLang="en-US" sz="20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FB"/>
                    </a:solidFill>
                  </a:tcPr>
                </a:tc>
                <a:tc>
                  <a:txBody>
                    <a:bodyPr/>
                    <a:lstStyle/>
                    <a:p>
                      <a:pPr marL="263525" marR="0" lvl="0" indent="-258763" algn="l" defTabSz="914400" rtl="0" eaLnBrk="1" fontAlgn="base" latinLnBrk="0" hangingPunct="1">
                        <a:lnSpc>
                          <a:spcPct val="100000"/>
                        </a:lnSpc>
                        <a:spcBef>
                          <a:spcPct val="0"/>
                        </a:spcBef>
                        <a:spcAft>
                          <a:spcPct val="0"/>
                        </a:spcAft>
                        <a:buClrTx/>
                        <a:buSzTx/>
                        <a:buFontTx/>
                        <a:buChar char="•"/>
                        <a:tabLst/>
                      </a:pPr>
                      <a:r>
                        <a:rPr kumimoji="0" lang="zh-TW" altLang="en-US" sz="20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其他預算</a:t>
                      </a:r>
                      <a:r>
                        <a:rPr kumimoji="0" lang="en-US" altLang="zh-TW" sz="20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a:t>
                      </a:r>
                      <a:r>
                        <a:rPr kumimoji="0" lang="zh-TW" altLang="en-US" sz="20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非屬各總額部門之服務</a:t>
                      </a:r>
                      <a:endParaRPr kumimoji="0" lang="zh-TW" sz="20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68575" marR="6857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FB"/>
                    </a:solidFill>
                  </a:tcPr>
                </a:tc>
              </a:tr>
              <a:tr h="6953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rgbClr val="000000"/>
                          </a:solidFill>
                          <a:effectLst/>
                          <a:latin typeface="標楷體" panose="03000509000000000000" pitchFamily="65" charset="-120"/>
                          <a:ea typeface="標楷體" panose="03000509000000000000" pitchFamily="65" charset="-120"/>
                        </a:rPr>
                        <a:t>呼吸器居家照護</a:t>
                      </a:r>
                      <a:endParaRPr kumimoji="0" lang="zh-TW" altLang="en-US" sz="20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1F7"/>
                    </a:solidFill>
                  </a:tcPr>
                </a:tc>
                <a:tc>
                  <a:txBody>
                    <a:bodyPr/>
                    <a:lstStyle/>
                    <a:p>
                      <a:pPr marL="263525" marR="0" lvl="0" indent="-258763" algn="l" defTabSz="914400" rtl="0" eaLnBrk="1" fontAlgn="base" latinLnBrk="0" hangingPunct="1">
                        <a:lnSpc>
                          <a:spcPct val="100000"/>
                        </a:lnSpc>
                        <a:spcBef>
                          <a:spcPct val="0"/>
                        </a:spcBef>
                        <a:spcAft>
                          <a:spcPct val="0"/>
                        </a:spcAft>
                        <a:buClrTx/>
                        <a:buSzTx/>
                        <a:buFontTx/>
                        <a:buChar char="•"/>
                        <a:tabLst/>
                      </a:pPr>
                      <a:r>
                        <a:rPr kumimoji="0" lang="zh-TW" altLang="en-US" sz="20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其他預算</a:t>
                      </a:r>
                      <a:r>
                        <a:rPr kumimoji="0" lang="en-US" altLang="zh-TW" sz="20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a:t>
                      </a:r>
                      <a:r>
                        <a:rPr kumimoji="0" lang="zh-TW" altLang="en-US" sz="20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非屬各總額部門之服務</a:t>
                      </a:r>
                      <a:endParaRPr kumimoji="0" lang="zh-TW" altLang="zh-TW" sz="20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68575" marR="6857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1F7"/>
                    </a:solidFill>
                  </a:tcPr>
                </a:tc>
              </a:tr>
              <a:tr h="6953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rgbClr val="000000"/>
                          </a:solidFill>
                          <a:effectLst/>
                          <a:latin typeface="標楷體" panose="03000509000000000000" pitchFamily="65" charset="-120"/>
                          <a:ea typeface="標楷體" panose="03000509000000000000" pitchFamily="65" charset="-120"/>
                        </a:rPr>
                        <a:t>安寧居家療護</a:t>
                      </a:r>
                      <a:endParaRPr kumimoji="0" lang="zh-TW" altLang="en-US" sz="20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FB"/>
                    </a:solidFill>
                  </a:tcPr>
                </a:tc>
                <a:tc>
                  <a:txBody>
                    <a:bodyPr/>
                    <a:lstStyle/>
                    <a:p>
                      <a:pPr marL="263525" marR="0" lvl="0" indent="-263525" algn="l" defTabSz="914400" rtl="0" eaLnBrk="1" fontAlgn="base" latinLnBrk="0" hangingPunct="1">
                        <a:lnSpc>
                          <a:spcPct val="100000"/>
                        </a:lnSpc>
                        <a:spcBef>
                          <a:spcPct val="0"/>
                        </a:spcBef>
                        <a:spcAft>
                          <a:spcPct val="0"/>
                        </a:spcAft>
                        <a:buClrTx/>
                        <a:buSzTx/>
                        <a:buFontTx/>
                        <a:buChar char="•"/>
                        <a:tabLst/>
                      </a:pPr>
                      <a:r>
                        <a:rPr kumimoji="0" lang="zh-TW" altLang="en-US" sz="20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其他預算</a:t>
                      </a:r>
                      <a:r>
                        <a:rPr kumimoji="0" lang="en-US" altLang="zh-TW" sz="20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a:t>
                      </a:r>
                      <a:r>
                        <a:rPr kumimoji="0" lang="zh-TW" altLang="en-US" sz="20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非屬各總額部門之服務</a:t>
                      </a:r>
                      <a:endParaRPr kumimoji="0" lang="zh-TW" altLang="zh-TW" sz="20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91433" marR="91433" marT="45715" marB="4571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FB"/>
                    </a:solidFill>
                  </a:tcPr>
                </a:tc>
              </a:tr>
              <a:tr h="14763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rgbClr val="C00000"/>
                          </a:solidFill>
                          <a:effectLst/>
                          <a:latin typeface="標楷體" panose="03000509000000000000" pitchFamily="65" charset="-120"/>
                          <a:ea typeface="標楷體" panose="03000509000000000000" pitchFamily="65" charset="-120"/>
                        </a:rPr>
                        <a:t>居家醫療整合計畫</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1F7"/>
                    </a:solidFill>
                  </a:tcPr>
                </a:tc>
                <a:tc>
                  <a:txBody>
                    <a:bodyPr/>
                    <a:lstStyle/>
                    <a:p>
                      <a:pPr marL="263525" marR="0" lvl="0" indent="-258763" algn="l" defTabSz="914400" rtl="0" eaLnBrk="1" fontAlgn="base" latinLnBrk="0" hangingPunct="1">
                        <a:lnSpc>
                          <a:spcPct val="100000"/>
                        </a:lnSpc>
                        <a:spcBef>
                          <a:spcPct val="0"/>
                        </a:spcBef>
                        <a:spcAft>
                          <a:spcPct val="0"/>
                        </a:spcAft>
                        <a:buClrTx/>
                        <a:buSzTx/>
                        <a:buFontTx/>
                        <a:buChar char="•"/>
                        <a:tabLst/>
                      </a:pPr>
                      <a:r>
                        <a:rPr kumimoji="0" lang="zh-TW" altLang="en-US" sz="2000" b="1" i="0" u="none" strike="noStrike" cap="none" normalizeH="0" baseline="0" dirty="0" smtClean="0">
                          <a:ln>
                            <a:noFill/>
                          </a:ln>
                          <a:solidFill>
                            <a:srgbClr val="C00000"/>
                          </a:solidFill>
                          <a:effectLst/>
                          <a:latin typeface="標楷體" panose="03000509000000000000" pitchFamily="65" charset="-120"/>
                          <a:ea typeface="標楷體" panose="03000509000000000000" pitchFamily="65" charset="-120"/>
                        </a:rPr>
                        <a:t>個案管理費及本計畫支付標準：其他預算</a:t>
                      </a:r>
                      <a:r>
                        <a:rPr kumimoji="0" lang="en-US" altLang="zh-TW" sz="2000" b="1" i="0" u="none" strike="noStrike" cap="none" normalizeH="0" baseline="0" dirty="0" smtClean="0">
                          <a:ln>
                            <a:noFill/>
                          </a:ln>
                          <a:solidFill>
                            <a:srgbClr val="C00000"/>
                          </a:solidFill>
                          <a:effectLst/>
                          <a:latin typeface="標楷體" panose="03000509000000000000" pitchFamily="65" charset="-120"/>
                          <a:ea typeface="標楷體" panose="03000509000000000000" pitchFamily="65" charset="-120"/>
                        </a:rPr>
                        <a:t>-</a:t>
                      </a:r>
                      <a:r>
                        <a:rPr kumimoji="0" lang="zh-TW" altLang="en-US" sz="2000" b="1" i="0" u="none" strike="noStrike" cap="none" normalizeH="0" baseline="0" dirty="0" smtClean="0">
                          <a:ln>
                            <a:noFill/>
                          </a:ln>
                          <a:solidFill>
                            <a:srgbClr val="C00000"/>
                          </a:solidFill>
                          <a:effectLst/>
                          <a:latin typeface="標楷體" panose="03000509000000000000" pitchFamily="65" charset="-120"/>
                          <a:ea typeface="標楷體" panose="03000509000000000000" pitchFamily="65" charset="-120"/>
                        </a:rPr>
                        <a:t>非屬各總額部門之服務</a:t>
                      </a:r>
                      <a:endParaRPr kumimoji="0" lang="en-US" altLang="zh-TW" sz="2000" b="1" i="0" u="none" strike="noStrike" cap="none" normalizeH="0" baseline="0" dirty="0" smtClean="0">
                        <a:ln>
                          <a:noFill/>
                        </a:ln>
                        <a:solidFill>
                          <a:srgbClr val="C00000"/>
                        </a:solidFill>
                        <a:effectLst/>
                        <a:latin typeface="標楷體" panose="03000509000000000000" pitchFamily="65" charset="-120"/>
                        <a:ea typeface="標楷體" panose="03000509000000000000" pitchFamily="65" charset="-120"/>
                      </a:endParaRPr>
                    </a:p>
                    <a:p>
                      <a:pPr marL="263525" marR="0" lvl="0" indent="-258763" algn="l" defTabSz="914400" rtl="0" eaLnBrk="1" fontAlgn="base" latinLnBrk="0" hangingPunct="1">
                        <a:lnSpc>
                          <a:spcPct val="100000"/>
                        </a:lnSpc>
                        <a:spcBef>
                          <a:spcPct val="0"/>
                        </a:spcBef>
                        <a:spcAft>
                          <a:spcPct val="0"/>
                        </a:spcAft>
                        <a:buClrTx/>
                        <a:buSzTx/>
                        <a:buFontTx/>
                        <a:buChar char="•"/>
                        <a:tabLst/>
                      </a:pPr>
                      <a:r>
                        <a:rPr kumimoji="0" lang="zh-TW" altLang="en-US" sz="2000" b="1" i="0" u="none" strike="noStrike" cap="none" normalizeH="0" baseline="0" dirty="0" smtClean="0">
                          <a:ln>
                            <a:noFill/>
                          </a:ln>
                          <a:solidFill>
                            <a:srgbClr val="C00000"/>
                          </a:solidFill>
                          <a:effectLst/>
                          <a:latin typeface="標楷體" panose="03000509000000000000" pitchFamily="65" charset="-120"/>
                          <a:ea typeface="標楷體" panose="03000509000000000000" pitchFamily="65" charset="-120"/>
                        </a:rPr>
                        <a:t>藥費、藥服費、檢驗</a:t>
                      </a:r>
                      <a:r>
                        <a:rPr kumimoji="0" lang="en-US" altLang="zh-TW" sz="2000" b="1" i="0" u="none" strike="noStrike" cap="none" normalizeH="0" baseline="0" dirty="0" smtClean="0">
                          <a:ln>
                            <a:noFill/>
                          </a:ln>
                          <a:solidFill>
                            <a:srgbClr val="C00000"/>
                          </a:solidFill>
                          <a:effectLst/>
                          <a:latin typeface="標楷體" panose="03000509000000000000" pitchFamily="65" charset="-120"/>
                          <a:ea typeface="標楷體" panose="03000509000000000000" pitchFamily="65" charset="-120"/>
                        </a:rPr>
                        <a:t>(</a:t>
                      </a:r>
                      <a:r>
                        <a:rPr kumimoji="0" lang="zh-TW" altLang="en-US" sz="2000" b="1" i="0" u="none" strike="noStrike" cap="none" normalizeH="0" baseline="0" dirty="0" smtClean="0">
                          <a:ln>
                            <a:noFill/>
                          </a:ln>
                          <a:solidFill>
                            <a:srgbClr val="C00000"/>
                          </a:solidFill>
                          <a:effectLst/>
                          <a:latin typeface="標楷體" panose="03000509000000000000" pitchFamily="65" charset="-120"/>
                          <a:ea typeface="標楷體" panose="03000509000000000000" pitchFamily="65" charset="-120"/>
                        </a:rPr>
                        <a:t>查</a:t>
                      </a:r>
                      <a:r>
                        <a:rPr kumimoji="0" lang="en-US" altLang="zh-TW" sz="2000" b="1" i="0" u="none" strike="noStrike" cap="none" normalizeH="0" baseline="0" dirty="0" smtClean="0">
                          <a:ln>
                            <a:noFill/>
                          </a:ln>
                          <a:solidFill>
                            <a:srgbClr val="C00000"/>
                          </a:solidFill>
                          <a:effectLst/>
                          <a:latin typeface="標楷體" panose="03000509000000000000" pitchFamily="65" charset="-120"/>
                          <a:ea typeface="標楷體" panose="03000509000000000000" pitchFamily="65" charset="-120"/>
                        </a:rPr>
                        <a:t>)</a:t>
                      </a:r>
                      <a:r>
                        <a:rPr kumimoji="0" lang="zh-TW" altLang="en-US" sz="2000" b="1" i="0" u="none" strike="noStrike" cap="none" normalizeH="0" baseline="0" dirty="0" smtClean="0">
                          <a:ln>
                            <a:noFill/>
                          </a:ln>
                          <a:solidFill>
                            <a:srgbClr val="C00000"/>
                          </a:solidFill>
                          <a:effectLst/>
                          <a:latin typeface="標楷體" panose="03000509000000000000" pitchFamily="65" charset="-120"/>
                          <a:ea typeface="標楷體" panose="03000509000000000000" pitchFamily="65" charset="-120"/>
                        </a:rPr>
                        <a:t>費等：醫院及西醫基層總額</a:t>
                      </a:r>
                      <a:r>
                        <a:rPr kumimoji="0" lang="en-US" altLang="zh-TW" sz="2000" b="1" i="0" u="none" strike="noStrike" cap="none" normalizeH="0" baseline="0" dirty="0" smtClean="0">
                          <a:ln>
                            <a:noFill/>
                          </a:ln>
                          <a:solidFill>
                            <a:srgbClr val="C00000"/>
                          </a:solidFill>
                          <a:effectLst/>
                          <a:latin typeface="標楷體" panose="03000509000000000000" pitchFamily="65" charset="-120"/>
                          <a:ea typeface="標楷體" panose="03000509000000000000" pitchFamily="65" charset="-120"/>
                        </a:rPr>
                        <a:t>-</a:t>
                      </a:r>
                      <a:r>
                        <a:rPr kumimoji="0" lang="zh-TW" altLang="en-US" sz="2000" b="1" i="0" u="none" strike="noStrike" cap="none" normalizeH="0" baseline="0" dirty="0" smtClean="0">
                          <a:ln>
                            <a:noFill/>
                          </a:ln>
                          <a:solidFill>
                            <a:srgbClr val="C00000"/>
                          </a:solidFill>
                          <a:effectLst/>
                          <a:latin typeface="標楷體" panose="03000509000000000000" pitchFamily="65" charset="-120"/>
                          <a:ea typeface="標楷體" panose="03000509000000000000" pitchFamily="65" charset="-120"/>
                        </a:rPr>
                        <a:t>一般預算</a:t>
                      </a:r>
                      <a:endParaRPr kumimoji="0" lang="zh-TW" altLang="zh-TW" sz="2000" b="1" i="0" u="none" strike="noStrike" cap="none" normalizeH="0" baseline="0" dirty="0" smtClean="0">
                        <a:ln>
                          <a:noFill/>
                        </a:ln>
                        <a:solidFill>
                          <a:srgbClr val="C00000"/>
                        </a:solidFill>
                        <a:effectLst/>
                        <a:latin typeface="標楷體" panose="03000509000000000000" pitchFamily="65" charset="-120"/>
                        <a:ea typeface="標楷體" panose="03000509000000000000" pitchFamily="65" charset="-120"/>
                        <a:cs typeface="Times New Roman" pitchFamily="18" charset="0"/>
                      </a:endParaRPr>
                    </a:p>
                  </a:txBody>
                  <a:tcPr marL="68575" marR="6857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1F7"/>
                    </a:solid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內容版面配置區 5"/>
          <p:cNvGraphicFramePr>
            <a:graphicFrameLocks noGrp="1"/>
          </p:cNvGraphicFramePr>
          <p:nvPr>
            <p:ph idx="1"/>
            <p:extLst>
              <p:ext uri="{D42A27DB-BD31-4B8C-83A1-F6EECF244321}">
                <p14:modId xmlns:p14="http://schemas.microsoft.com/office/powerpoint/2010/main" val="4279846016"/>
              </p:ext>
            </p:extLst>
          </p:nvPr>
        </p:nvGraphicFramePr>
        <p:xfrm>
          <a:off x="323850" y="1268413"/>
          <a:ext cx="8424863" cy="5242243"/>
        </p:xfrm>
        <a:graphic>
          <a:graphicData uri="http://schemas.openxmlformats.org/drawingml/2006/table">
            <a:tbl>
              <a:tblPr/>
              <a:tblGrid>
                <a:gridCol w="2303463"/>
                <a:gridCol w="6121400"/>
              </a:tblGrid>
              <a:tr h="4222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rgbClr val="FFFFFF"/>
                          </a:solidFill>
                          <a:effectLst/>
                          <a:latin typeface="標楷體" panose="03000509000000000000" pitchFamily="65" charset="-120"/>
                          <a:ea typeface="標楷體" panose="03000509000000000000" pitchFamily="65" charset="-120"/>
                        </a:rPr>
                        <a:t>計畫別</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1A7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rgbClr val="FFFFFF"/>
                          </a:solidFill>
                          <a:effectLst/>
                          <a:latin typeface="標楷體" panose="03000509000000000000" pitchFamily="65" charset="-120"/>
                          <a:ea typeface="標楷體" panose="03000509000000000000" pitchFamily="65" charset="-120"/>
                        </a:rPr>
                        <a:t>服務提供者資格</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1A7E9"/>
                    </a:solidFill>
                  </a:tcPr>
                </a:tc>
              </a:tr>
              <a:tr h="7302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rgbClr val="000000"/>
                          </a:solidFill>
                          <a:effectLst/>
                          <a:latin typeface="標楷體" panose="03000509000000000000" pitchFamily="65" charset="-120"/>
                          <a:ea typeface="標楷體" panose="03000509000000000000" pitchFamily="65" charset="-120"/>
                        </a:rPr>
                        <a:t>居家醫療試辦計畫</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1F7"/>
                    </a:solidFill>
                  </a:tcPr>
                </a:tc>
                <a:tc>
                  <a:txBody>
                    <a:bodyPr/>
                    <a:lstStyle/>
                    <a:p>
                      <a:pPr marL="263525" marR="0" lvl="0" indent="-263525" algn="l" defTabSz="914400" rtl="0" eaLnBrk="1" fontAlgn="base" latinLnBrk="0" hangingPunct="1">
                        <a:lnSpc>
                          <a:spcPct val="100000"/>
                        </a:lnSpc>
                        <a:spcBef>
                          <a:spcPct val="0"/>
                        </a:spcBef>
                        <a:spcAft>
                          <a:spcPct val="0"/>
                        </a:spcAft>
                        <a:buClrTx/>
                        <a:buSzTx/>
                        <a:buFontTx/>
                        <a:buChar char="•"/>
                        <a:tabLst/>
                      </a:pPr>
                      <a:r>
                        <a:rPr kumimoji="0" lang="zh-TW" altLang="zh-TW" sz="20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參與</a:t>
                      </a:r>
                      <a:r>
                        <a:rPr kumimoji="0" lang="zh-TW" altLang="en-US" sz="20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家醫計畫</a:t>
                      </a:r>
                      <a:r>
                        <a:rPr kumimoji="0" lang="zh-TW" altLang="zh-TW" sz="20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或社區安寧照護之特約基層診所</a:t>
                      </a:r>
                      <a:r>
                        <a:rPr kumimoji="0" lang="en-US" altLang="zh-TW" sz="20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a:t>
                      </a:r>
                      <a:r>
                        <a:rPr kumimoji="0" lang="zh-TW" altLang="zh-TW" sz="20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應有合作醫院</a:t>
                      </a:r>
                      <a:r>
                        <a:rPr kumimoji="0" lang="en-US" altLang="zh-TW" sz="20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a:t>
                      </a:r>
                      <a:r>
                        <a:rPr kumimoji="0" lang="zh-TW" altLang="zh-TW" sz="20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，及特約地區醫院。</a:t>
                      </a:r>
                      <a:endParaRPr kumimoji="0" lang="en-US" altLang="zh-TW" sz="20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endParaRPr>
                    </a:p>
                    <a:p>
                      <a:pPr marL="263525" marR="0" lvl="0" indent="-263525" algn="l" defTabSz="914400" rtl="0" eaLnBrk="1" fontAlgn="base" latinLnBrk="0" hangingPunct="1">
                        <a:lnSpc>
                          <a:spcPct val="100000"/>
                        </a:lnSpc>
                        <a:spcBef>
                          <a:spcPct val="0"/>
                        </a:spcBef>
                        <a:spcAft>
                          <a:spcPct val="0"/>
                        </a:spcAft>
                        <a:buClrTx/>
                        <a:buSzTx/>
                        <a:buFontTx/>
                        <a:buChar char="•"/>
                        <a:tabLst/>
                      </a:pPr>
                      <a:r>
                        <a:rPr kumimoji="0" lang="zh-TW" altLang="en-US" sz="20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醫師須具專科醫師資格。</a:t>
                      </a:r>
                      <a:endParaRPr kumimoji="0" lang="en-US" altLang="zh-TW" sz="20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1F7"/>
                    </a:solidFill>
                  </a:tcPr>
                </a:tc>
              </a:tr>
              <a:tr h="7302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rgbClr val="000000"/>
                          </a:solidFill>
                          <a:effectLst/>
                          <a:latin typeface="標楷體" panose="03000509000000000000" pitchFamily="65" charset="-120"/>
                          <a:ea typeface="標楷體" panose="03000509000000000000" pitchFamily="65" charset="-120"/>
                        </a:rPr>
                        <a:t>一般居家照護</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FB"/>
                    </a:solidFill>
                  </a:tcPr>
                </a:tc>
                <a:tc>
                  <a:txBody>
                    <a:bodyPr/>
                    <a:lstStyle/>
                    <a:p>
                      <a:pPr marL="263525" marR="0" lvl="0" indent="-263525" algn="l" defTabSz="914400" rtl="0" eaLnBrk="1" fontAlgn="base" latinLnBrk="0" hangingPunct="1">
                        <a:lnSpc>
                          <a:spcPct val="100000"/>
                        </a:lnSpc>
                        <a:spcBef>
                          <a:spcPct val="0"/>
                        </a:spcBef>
                        <a:spcAft>
                          <a:spcPct val="0"/>
                        </a:spcAft>
                        <a:buClrTx/>
                        <a:buSzTx/>
                        <a:buFontTx/>
                        <a:buChar char="•"/>
                        <a:tabLst/>
                      </a:pPr>
                      <a:r>
                        <a:rPr kumimoji="0" lang="zh-TW" altLang="en-US" sz="20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設有居家護理部門之特約醫事服務機構或護理機構。</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FB"/>
                    </a:solidFill>
                  </a:tcPr>
                </a:tc>
              </a:tr>
              <a:tr h="7302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rgbClr val="000000"/>
                          </a:solidFill>
                          <a:effectLst/>
                          <a:latin typeface="標楷體" panose="03000509000000000000" pitchFamily="65" charset="-120"/>
                          <a:ea typeface="標楷體" panose="03000509000000000000" pitchFamily="65" charset="-120"/>
                        </a:rPr>
                        <a:t>呼吸器居家照護</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1F7"/>
                    </a:solidFill>
                  </a:tcPr>
                </a:tc>
                <a:tc>
                  <a:txBody>
                    <a:bodyPr/>
                    <a:lstStyle/>
                    <a:p>
                      <a:pPr marL="263525" marR="0" lvl="0" indent="-263525" algn="l" defTabSz="914400" rtl="0" eaLnBrk="1" fontAlgn="base" latinLnBrk="0" hangingPunct="1">
                        <a:lnSpc>
                          <a:spcPct val="100000"/>
                        </a:lnSpc>
                        <a:spcBef>
                          <a:spcPct val="0"/>
                        </a:spcBef>
                        <a:spcAft>
                          <a:spcPct val="0"/>
                        </a:spcAft>
                        <a:buClrTx/>
                        <a:buSzTx/>
                        <a:buFontTx/>
                        <a:buChar char="•"/>
                        <a:tabLst/>
                      </a:pPr>
                      <a:r>
                        <a:rPr kumimoji="0" lang="zh-TW" altLang="en-US" sz="20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特約醫療機構</a:t>
                      </a:r>
                      <a:r>
                        <a:rPr kumimoji="0" lang="en-US" altLang="zh-TW" sz="20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a:t>
                      </a:r>
                      <a:r>
                        <a:rPr kumimoji="0" lang="zh-TW" altLang="en-US" sz="20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護理機構</a:t>
                      </a:r>
                      <a:r>
                        <a:rPr kumimoji="0" lang="en-US" altLang="zh-TW" sz="20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a:t>
                      </a:r>
                      <a:r>
                        <a:rPr kumimoji="0" lang="zh-TW" altLang="en-US" sz="20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a:t>
                      </a:r>
                      <a:endParaRPr kumimoji="0" lang="zh-TW" altLang="en-US" sz="2000" b="1" i="0" u="none" strike="noStrike" cap="none" normalizeH="0" baseline="0" dirty="0" smtClean="0">
                        <a:ln>
                          <a:noFill/>
                        </a:ln>
                        <a:solidFill>
                          <a:srgbClr val="C00000"/>
                        </a:solidFill>
                        <a:effectLst/>
                        <a:latin typeface="標楷體" panose="03000509000000000000" pitchFamily="65" charset="-120"/>
                        <a:ea typeface="標楷體" panose="03000509000000000000"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1F7"/>
                    </a:solidFill>
                  </a:tcPr>
                </a:tc>
              </a:tr>
              <a:tr h="10429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rgbClr val="000000"/>
                          </a:solidFill>
                          <a:effectLst/>
                          <a:latin typeface="標楷體" panose="03000509000000000000" pitchFamily="65" charset="-120"/>
                          <a:ea typeface="標楷體" panose="03000509000000000000" pitchFamily="65" charset="-120"/>
                        </a:rPr>
                        <a:t>安寧居家療護</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FB"/>
                    </a:solidFill>
                  </a:tcPr>
                </a:tc>
                <a:tc>
                  <a:txBody>
                    <a:bodyPr/>
                    <a:lstStyle/>
                    <a:p>
                      <a:pPr marL="263525" marR="0" lvl="0" indent="-263525" algn="l" defTabSz="914400" rtl="0" eaLnBrk="1" fontAlgn="base" latinLnBrk="0" hangingPunct="1">
                        <a:lnSpc>
                          <a:spcPct val="100000"/>
                        </a:lnSpc>
                        <a:spcBef>
                          <a:spcPct val="0"/>
                        </a:spcBef>
                        <a:spcAft>
                          <a:spcPct val="0"/>
                        </a:spcAft>
                        <a:buClrTx/>
                        <a:buSzTx/>
                        <a:buFontTx/>
                        <a:buChar char="•"/>
                        <a:tabLst/>
                      </a:pPr>
                      <a:r>
                        <a:rPr kumimoji="0" lang="zh-TW" altLang="en-US" sz="20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甲類：設有安寧居家療護小組之保險醫事服務機構。</a:t>
                      </a:r>
                      <a:endParaRPr kumimoji="0" lang="en-US" altLang="zh-TW" sz="20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endParaRPr>
                    </a:p>
                    <a:p>
                      <a:pPr marL="263525" marR="0" lvl="1" indent="-263525" algn="l" defTabSz="914400" rtl="0" eaLnBrk="1" fontAlgn="base" latinLnBrk="0" hangingPunct="1">
                        <a:lnSpc>
                          <a:spcPct val="100000"/>
                        </a:lnSpc>
                        <a:spcBef>
                          <a:spcPct val="0"/>
                        </a:spcBef>
                        <a:spcAft>
                          <a:spcPct val="0"/>
                        </a:spcAft>
                        <a:buClrTx/>
                        <a:buSzTx/>
                        <a:buFont typeface="Arial" charset="0"/>
                        <a:buChar char="•"/>
                        <a:tabLst/>
                      </a:pPr>
                      <a:r>
                        <a:rPr kumimoji="0" lang="zh-TW" altLang="en-US" sz="20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乙類：保險醫事服務機構，以現行辦理安寧緩和醫療之醫院為後援醫院。</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FB"/>
                    </a:solidFill>
                  </a:tcPr>
                </a:tc>
              </a:tr>
              <a:tr h="10429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rgbClr val="C00000"/>
                          </a:solidFill>
                          <a:effectLst/>
                          <a:latin typeface="標楷體" panose="03000509000000000000" pitchFamily="65" charset="-120"/>
                          <a:ea typeface="標楷體" panose="03000509000000000000" pitchFamily="65" charset="-120"/>
                        </a:rPr>
                        <a:t>居家醫療整合計畫</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1F7"/>
                    </a:solidFill>
                  </a:tcPr>
                </a:tc>
                <a:tc>
                  <a:txBody>
                    <a:bodyPr/>
                    <a:lstStyle/>
                    <a:p>
                      <a:pPr marL="263525" marR="0" lvl="0" indent="-263525" algn="l" defTabSz="914400" rtl="0" eaLnBrk="1" fontAlgn="base" latinLnBrk="0" hangingPunct="1">
                        <a:lnSpc>
                          <a:spcPct val="100000"/>
                        </a:lnSpc>
                        <a:spcBef>
                          <a:spcPct val="0"/>
                        </a:spcBef>
                        <a:spcAft>
                          <a:spcPct val="0"/>
                        </a:spcAft>
                        <a:buClrTx/>
                        <a:buSzTx/>
                        <a:buFontTx/>
                        <a:buChar char="•"/>
                        <a:tabLst/>
                      </a:pPr>
                      <a:r>
                        <a:rPr kumimoji="0" lang="zh-TW" altLang="en-US" sz="2000" b="1" i="0" u="none" strike="noStrike" cap="none" normalizeH="0" baseline="0" dirty="0" smtClean="0">
                          <a:ln>
                            <a:noFill/>
                          </a:ln>
                          <a:solidFill>
                            <a:srgbClr val="C00000"/>
                          </a:solidFill>
                          <a:effectLst/>
                          <a:latin typeface="標楷體" panose="03000509000000000000" pitchFamily="65" charset="-120"/>
                          <a:ea typeface="標楷體" panose="03000509000000000000" pitchFamily="65" charset="-120"/>
                        </a:rPr>
                        <a:t>組成整合照護團隊，提供含括</a:t>
                      </a:r>
                      <a:r>
                        <a:rPr kumimoji="0" lang="en-US" altLang="zh-TW" sz="2000" b="1" i="0" u="none" strike="noStrike" cap="none" normalizeH="0" baseline="0" dirty="0" smtClean="0">
                          <a:ln>
                            <a:noFill/>
                          </a:ln>
                          <a:solidFill>
                            <a:srgbClr val="C00000"/>
                          </a:solidFill>
                          <a:effectLst/>
                          <a:latin typeface="標楷體" panose="03000509000000000000" pitchFamily="65" charset="-120"/>
                          <a:ea typeface="標楷體" panose="03000509000000000000" pitchFamily="65" charset="-120"/>
                        </a:rPr>
                        <a:t>3</a:t>
                      </a:r>
                      <a:r>
                        <a:rPr kumimoji="0" lang="zh-TW" altLang="en-US" sz="2000" b="1" i="0" u="none" strike="noStrike" cap="none" normalizeH="0" baseline="0" dirty="0" smtClean="0">
                          <a:ln>
                            <a:noFill/>
                          </a:ln>
                          <a:solidFill>
                            <a:srgbClr val="C00000"/>
                          </a:solidFill>
                          <a:effectLst/>
                          <a:latin typeface="標楷體" panose="03000509000000000000" pitchFamily="65" charset="-120"/>
                          <a:ea typeface="標楷體" panose="03000509000000000000" pitchFamily="65" charset="-120"/>
                        </a:rPr>
                        <a:t>照護階段服務，及團隊內、外轉診服務。</a:t>
                      </a:r>
                      <a:endParaRPr kumimoji="0" lang="en-US" altLang="zh-TW" sz="2000" b="1" i="0" u="none" strike="noStrike" cap="none" normalizeH="0" baseline="0" dirty="0" smtClean="0">
                        <a:ln>
                          <a:noFill/>
                        </a:ln>
                        <a:solidFill>
                          <a:srgbClr val="C00000"/>
                        </a:solidFill>
                        <a:effectLst/>
                        <a:latin typeface="標楷體" panose="03000509000000000000" pitchFamily="65" charset="-120"/>
                        <a:ea typeface="標楷體" panose="03000509000000000000" pitchFamily="65" charset="-120"/>
                      </a:endParaRPr>
                    </a:p>
                    <a:p>
                      <a:pPr marL="263525" marR="0" lvl="0" indent="-263525" algn="l" defTabSz="914400" rtl="0" eaLnBrk="1" fontAlgn="base" latinLnBrk="0" hangingPunct="1">
                        <a:lnSpc>
                          <a:spcPct val="100000"/>
                        </a:lnSpc>
                        <a:spcBef>
                          <a:spcPct val="0"/>
                        </a:spcBef>
                        <a:spcAft>
                          <a:spcPct val="0"/>
                        </a:spcAft>
                        <a:buClrTx/>
                        <a:buSzTx/>
                        <a:buFontTx/>
                        <a:buChar char="•"/>
                        <a:tabLst/>
                      </a:pPr>
                      <a:r>
                        <a:rPr kumimoji="0" lang="zh-TW" altLang="en-US" sz="2000" b="1" i="0" u="none" strike="noStrike" cap="none" normalizeH="0" baseline="0" dirty="0" smtClean="0">
                          <a:ln>
                            <a:noFill/>
                          </a:ln>
                          <a:solidFill>
                            <a:srgbClr val="C00000"/>
                          </a:solidFill>
                          <a:effectLst/>
                          <a:latin typeface="標楷體" panose="03000509000000000000" pitchFamily="65" charset="-120"/>
                          <a:ea typeface="標楷體" panose="03000509000000000000" pitchFamily="65" charset="-120"/>
                        </a:rPr>
                        <a:t>醫師須具專科醫師資格。</a:t>
                      </a:r>
                      <a:endParaRPr kumimoji="0" lang="en-US" altLang="zh-TW" sz="2000" b="1" i="0" u="none" strike="noStrike" cap="none" normalizeH="0" baseline="0" dirty="0" smtClean="0">
                        <a:ln>
                          <a:noFill/>
                        </a:ln>
                        <a:solidFill>
                          <a:srgbClr val="C00000"/>
                        </a:solidFill>
                        <a:effectLst/>
                        <a:latin typeface="標楷體" panose="03000509000000000000" pitchFamily="65" charset="-120"/>
                        <a:ea typeface="標楷體" panose="03000509000000000000" pitchFamily="65" charset="-120"/>
                      </a:endParaRPr>
                    </a:p>
                    <a:p>
                      <a:pPr marL="263525" marR="0" lvl="0" indent="-263525" algn="l" defTabSz="914400" rtl="0" eaLnBrk="1" fontAlgn="base" latinLnBrk="0" hangingPunct="1">
                        <a:lnSpc>
                          <a:spcPct val="100000"/>
                        </a:lnSpc>
                        <a:spcBef>
                          <a:spcPct val="0"/>
                        </a:spcBef>
                        <a:spcAft>
                          <a:spcPct val="0"/>
                        </a:spcAft>
                        <a:buClrTx/>
                        <a:buSzTx/>
                        <a:buFontTx/>
                        <a:buChar char="•"/>
                        <a:tabLst/>
                      </a:pPr>
                      <a:r>
                        <a:rPr kumimoji="0" lang="zh-TW" altLang="en-US" sz="2000" b="1" i="0" u="none" strike="noStrike" cap="none" normalizeH="0" baseline="0" dirty="0" smtClean="0">
                          <a:ln>
                            <a:noFill/>
                          </a:ln>
                          <a:solidFill>
                            <a:srgbClr val="C00000"/>
                          </a:solidFill>
                          <a:effectLst/>
                          <a:latin typeface="標楷體" panose="03000509000000000000" pitchFamily="65" charset="-120"/>
                          <a:ea typeface="標楷體" panose="03000509000000000000" pitchFamily="65" charset="-120"/>
                        </a:rPr>
                        <a:t>呼吸照護及安寧療護之醫事人員資格：維持現行。</a:t>
                      </a:r>
                      <a:endParaRPr kumimoji="0" lang="en-US" altLang="zh-TW" sz="2000" b="1" i="0" u="none" strike="noStrike" cap="none" normalizeH="0" baseline="0" dirty="0" smtClean="0">
                        <a:ln>
                          <a:noFill/>
                        </a:ln>
                        <a:solidFill>
                          <a:srgbClr val="C00000"/>
                        </a:solidFill>
                        <a:effectLst/>
                        <a:latin typeface="標楷體" panose="03000509000000000000" pitchFamily="65" charset="-120"/>
                        <a:ea typeface="標楷體" panose="03000509000000000000"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1F7"/>
                    </a:solidFill>
                  </a:tcPr>
                </a:tc>
              </a:tr>
            </a:tbl>
          </a:graphicData>
        </a:graphic>
      </p:graphicFrame>
      <p:sp>
        <p:nvSpPr>
          <p:cNvPr id="31768" name="標題 1"/>
          <p:cNvSpPr>
            <a:spLocks noGrp="1"/>
          </p:cNvSpPr>
          <p:nvPr>
            <p:ph type="title"/>
          </p:nvPr>
        </p:nvSpPr>
        <p:spPr>
          <a:xfrm>
            <a:off x="2843808" y="620688"/>
            <a:ext cx="3922018" cy="674687"/>
          </a:xfrm>
        </p:spPr>
        <p:txBody>
          <a:bodyPr/>
          <a:lstStyle/>
          <a:p>
            <a:r>
              <a:rPr lang="zh-TW" altLang="en-US" b="1" dirty="0" smtClean="0">
                <a:solidFill>
                  <a:srgbClr val="0D5224"/>
                </a:solidFill>
                <a:latin typeface="標楷體" panose="03000509000000000000" pitchFamily="65" charset="-120"/>
                <a:ea typeface="標楷體" panose="03000509000000000000" pitchFamily="65" charset="-120"/>
              </a:rPr>
              <a:t>服務提供者資格</a:t>
            </a:r>
          </a:p>
        </p:txBody>
      </p:sp>
      <p:sp>
        <p:nvSpPr>
          <p:cNvPr id="31769" name="投影片編號版面配置區 1"/>
          <p:cNvSpPr>
            <a:spLocks noGrp="1"/>
          </p:cNvSpPr>
          <p:nvPr>
            <p:ph type="sldNum" sz="quarter" idx="12"/>
          </p:nvPr>
        </p:nvSpPr>
        <p:spPr>
          <a:noFill/>
        </p:spPr>
        <p:txBody>
          <a:bodyPr/>
          <a:lstStyle/>
          <a:p>
            <a:fld id="{277E6072-81B1-4C72-8B23-D92EFC8CD602}" type="slidenum">
              <a:rPr lang="en-US" altLang="zh-TW" smtClean="0"/>
              <a:pPr/>
              <a:t>14</a:t>
            </a:fld>
            <a:endParaRPr lang="en-US" altLang="zh-TW"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內容版面配置區 5"/>
          <p:cNvGraphicFramePr>
            <a:graphicFrameLocks noGrp="1"/>
          </p:cNvGraphicFramePr>
          <p:nvPr>
            <p:ph idx="1"/>
            <p:extLst>
              <p:ext uri="{D42A27DB-BD31-4B8C-83A1-F6EECF244321}">
                <p14:modId xmlns:p14="http://schemas.microsoft.com/office/powerpoint/2010/main" val="4001936560"/>
              </p:ext>
            </p:extLst>
          </p:nvPr>
        </p:nvGraphicFramePr>
        <p:xfrm>
          <a:off x="323850" y="1268413"/>
          <a:ext cx="8424863" cy="4479292"/>
        </p:xfrm>
        <a:graphic>
          <a:graphicData uri="http://schemas.openxmlformats.org/drawingml/2006/table">
            <a:tbl>
              <a:tblPr/>
              <a:tblGrid>
                <a:gridCol w="2303463"/>
                <a:gridCol w="6121400"/>
              </a:tblGrid>
              <a:tr h="4222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rgbClr val="FFFFFF"/>
                          </a:solidFill>
                          <a:effectLst/>
                          <a:latin typeface="標楷體" panose="03000509000000000000" pitchFamily="65" charset="-120"/>
                          <a:ea typeface="標楷體" panose="03000509000000000000" pitchFamily="65" charset="-120"/>
                        </a:rPr>
                        <a:t>計畫別</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1A7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rgbClr val="FFFFFF"/>
                          </a:solidFill>
                          <a:effectLst/>
                          <a:latin typeface="標楷體" panose="03000509000000000000" pitchFamily="65" charset="-120"/>
                          <a:ea typeface="標楷體" panose="03000509000000000000" pitchFamily="65" charset="-120"/>
                        </a:rPr>
                        <a:t>服務區域</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1A7E9"/>
                    </a:solidFill>
                  </a:tcPr>
                </a:tc>
              </a:tr>
              <a:tr h="808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居家醫療試辦計畫</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1F7"/>
                    </a:solidFill>
                  </a:tcPr>
                </a:tc>
                <a:tc>
                  <a:txBody>
                    <a:bodyPr/>
                    <a:lstStyle/>
                    <a:p>
                      <a:pPr marL="263525" marR="0" lvl="0" indent="-263525" algn="l" defTabSz="914400" rtl="0" eaLnBrk="1" fontAlgn="base" latinLnBrk="0" hangingPunct="1">
                        <a:lnSpc>
                          <a:spcPct val="100000"/>
                        </a:lnSpc>
                        <a:spcBef>
                          <a:spcPct val="0"/>
                        </a:spcBef>
                        <a:spcAft>
                          <a:spcPct val="0"/>
                        </a:spcAft>
                        <a:buClrTx/>
                        <a:buSzTx/>
                        <a:buFontTx/>
                        <a:buChar char="•"/>
                        <a:tabLst/>
                      </a:pPr>
                      <a:r>
                        <a:rPr kumimoji="0" lang="zh-TW" altLang="en-US" sz="20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特約醫療院所所在地</a:t>
                      </a:r>
                      <a:r>
                        <a:rPr kumimoji="0" lang="en-US" altLang="zh-TW" sz="20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10</a:t>
                      </a:r>
                      <a:r>
                        <a:rPr kumimoji="0" lang="zh-TW" altLang="en-US" sz="20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公里之範圍為原則。</a:t>
                      </a:r>
                      <a:endParaRPr kumimoji="0" lang="en-US" altLang="zh-TW" sz="20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endParaRPr>
                    </a:p>
                    <a:p>
                      <a:pPr marL="263525" marR="0" lvl="0" indent="-263525" algn="l" defTabSz="914400" rtl="0" eaLnBrk="1" fontAlgn="base" latinLnBrk="0" hangingPunct="1">
                        <a:lnSpc>
                          <a:spcPct val="100000"/>
                        </a:lnSpc>
                        <a:spcBef>
                          <a:spcPct val="0"/>
                        </a:spcBef>
                        <a:spcAft>
                          <a:spcPct val="0"/>
                        </a:spcAft>
                        <a:buClrTx/>
                        <a:buSzTx/>
                        <a:buFontTx/>
                        <a:buChar char="•"/>
                        <a:tabLst/>
                      </a:pPr>
                      <a:r>
                        <a:rPr kumimoji="0" lang="zh-TW" altLang="en-US" sz="20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山地離島與醫缺地區不在此限。</a:t>
                      </a:r>
                      <a:endParaRPr kumimoji="0" lang="en-US" altLang="zh-TW" sz="20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1F7"/>
                    </a:solidFill>
                  </a:tcPr>
                </a:tc>
              </a:tr>
              <a:tr h="6461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rgbClr val="000000"/>
                          </a:solidFill>
                          <a:effectLst/>
                          <a:latin typeface="標楷體" panose="03000509000000000000" pitchFamily="65" charset="-120"/>
                          <a:ea typeface="標楷體" panose="03000509000000000000" pitchFamily="65" charset="-120"/>
                        </a:rPr>
                        <a:t>一般居家照護</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FB"/>
                    </a:solidFill>
                  </a:tcPr>
                </a:tc>
                <a:tc>
                  <a:txBody>
                    <a:bodyPr/>
                    <a:lstStyle/>
                    <a:p>
                      <a:pPr marL="263525" marR="0" lvl="0" indent="-263525" algn="l" defTabSz="914400" rtl="0" eaLnBrk="1" fontAlgn="base" latinLnBrk="0" hangingPunct="1">
                        <a:lnSpc>
                          <a:spcPct val="100000"/>
                        </a:lnSpc>
                        <a:spcBef>
                          <a:spcPct val="0"/>
                        </a:spcBef>
                        <a:spcAft>
                          <a:spcPct val="0"/>
                        </a:spcAft>
                        <a:buClrTx/>
                        <a:buSzTx/>
                        <a:buFontTx/>
                        <a:buChar char="•"/>
                        <a:tabLst/>
                      </a:pPr>
                      <a:r>
                        <a:rPr kumimoji="0" lang="zh-TW" altLang="en-US" sz="20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不限。</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FB"/>
                    </a:solidFill>
                  </a:tcPr>
                </a:tc>
              </a:tr>
              <a:tr h="6461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rgbClr val="000000"/>
                          </a:solidFill>
                          <a:effectLst/>
                          <a:latin typeface="標楷體" panose="03000509000000000000" pitchFamily="65" charset="-120"/>
                          <a:ea typeface="標楷體" panose="03000509000000000000" pitchFamily="65" charset="-120"/>
                        </a:rPr>
                        <a:t>呼吸器居家照護</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1F7"/>
                    </a:solidFill>
                  </a:tcPr>
                </a:tc>
                <a:tc>
                  <a:txBody>
                    <a:bodyPr/>
                    <a:lstStyle/>
                    <a:p>
                      <a:pPr marL="263525" marR="0" lvl="0" indent="-263525" algn="l" defTabSz="914400" rtl="0" eaLnBrk="1" fontAlgn="base" latinLnBrk="0" hangingPunct="1">
                        <a:lnSpc>
                          <a:spcPct val="100000"/>
                        </a:lnSpc>
                        <a:spcBef>
                          <a:spcPct val="0"/>
                        </a:spcBef>
                        <a:spcAft>
                          <a:spcPct val="0"/>
                        </a:spcAft>
                        <a:buClrTx/>
                        <a:buSzTx/>
                        <a:buFontTx/>
                        <a:buChar char="•"/>
                        <a:tabLst/>
                      </a:pPr>
                      <a:r>
                        <a:rPr kumimoji="0" lang="zh-TW" altLang="en-US" sz="20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不限。</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1F7"/>
                    </a:solidFill>
                  </a:tcPr>
                </a:tc>
              </a:tr>
              <a:tr h="6461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rgbClr val="000000"/>
                          </a:solidFill>
                          <a:effectLst/>
                          <a:latin typeface="標楷體" panose="03000509000000000000" pitchFamily="65" charset="-120"/>
                          <a:ea typeface="標楷體" panose="03000509000000000000" pitchFamily="65" charset="-120"/>
                        </a:rPr>
                        <a:t>安寧居家療護</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FB"/>
                    </a:solidFill>
                  </a:tcPr>
                </a:tc>
                <a:tc>
                  <a:txBody>
                    <a:bodyPr/>
                    <a:lstStyle/>
                    <a:p>
                      <a:pPr marL="263525" marR="0" lvl="0" indent="-263525" algn="l" defTabSz="914400" rtl="0" eaLnBrk="1" fontAlgn="base" latinLnBrk="0" hangingPunct="1">
                        <a:lnSpc>
                          <a:spcPct val="100000"/>
                        </a:lnSpc>
                        <a:spcBef>
                          <a:spcPct val="0"/>
                        </a:spcBef>
                        <a:spcAft>
                          <a:spcPct val="0"/>
                        </a:spcAft>
                        <a:buClrTx/>
                        <a:buSzTx/>
                        <a:buFontTx/>
                        <a:buChar char="•"/>
                        <a:tabLst/>
                      </a:pPr>
                      <a:r>
                        <a:rPr kumimoji="0" lang="zh-TW" altLang="en-US" sz="20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不限。</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FB"/>
                    </a:solidFill>
                  </a:tcPr>
                </a:tc>
              </a:tr>
              <a:tr h="10429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rgbClr val="C00000"/>
                          </a:solidFill>
                          <a:effectLst/>
                          <a:latin typeface="標楷體" panose="03000509000000000000" pitchFamily="65" charset="-120"/>
                          <a:ea typeface="標楷體" panose="03000509000000000000" pitchFamily="65" charset="-120"/>
                        </a:rPr>
                        <a:t>居家醫療整合計畫</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1F7"/>
                    </a:solidFill>
                  </a:tcPr>
                </a:tc>
                <a:tc>
                  <a:txBody>
                    <a:bodyPr/>
                    <a:lstStyle/>
                    <a:p>
                      <a:pPr marL="263525" marR="0" lvl="0" indent="-263525" algn="l" defTabSz="914400" rtl="0" eaLnBrk="1" fontAlgn="base" latinLnBrk="0" hangingPunct="1">
                        <a:lnSpc>
                          <a:spcPct val="100000"/>
                        </a:lnSpc>
                        <a:spcBef>
                          <a:spcPct val="0"/>
                        </a:spcBef>
                        <a:spcAft>
                          <a:spcPct val="0"/>
                        </a:spcAft>
                        <a:buClrTx/>
                        <a:buSzTx/>
                        <a:buFontTx/>
                        <a:buChar char="•"/>
                        <a:tabLst/>
                      </a:pPr>
                      <a:r>
                        <a:rPr kumimoji="0" lang="zh-TW" altLang="en-US" sz="2000" b="1" i="0" u="none" strike="noStrike" cap="none" normalizeH="0" baseline="0" dirty="0" smtClean="0">
                          <a:ln>
                            <a:noFill/>
                          </a:ln>
                          <a:solidFill>
                            <a:srgbClr val="C00000"/>
                          </a:solidFill>
                          <a:effectLst/>
                          <a:latin typeface="標楷體" panose="03000509000000000000" pitchFamily="65" charset="-120"/>
                          <a:ea typeface="標楷體" panose="03000509000000000000" pitchFamily="65" charset="-120"/>
                        </a:rPr>
                        <a:t>申請收案之特約醫事機構所在地</a:t>
                      </a:r>
                      <a:r>
                        <a:rPr kumimoji="0" lang="en-US" altLang="zh-TW" sz="2000" b="1" i="0" u="none" strike="noStrike" cap="none" normalizeH="0" baseline="0" dirty="0" smtClean="0">
                          <a:ln>
                            <a:noFill/>
                          </a:ln>
                          <a:solidFill>
                            <a:srgbClr val="C00000"/>
                          </a:solidFill>
                          <a:effectLst/>
                          <a:latin typeface="標楷體" panose="03000509000000000000" pitchFamily="65" charset="-120"/>
                          <a:ea typeface="標楷體" panose="03000509000000000000" pitchFamily="65" charset="-120"/>
                        </a:rPr>
                        <a:t>10</a:t>
                      </a:r>
                      <a:r>
                        <a:rPr kumimoji="0" lang="zh-TW" altLang="en-US" sz="2000" b="1" i="0" u="none" strike="noStrike" cap="none" normalizeH="0" baseline="0" dirty="0" smtClean="0">
                          <a:ln>
                            <a:noFill/>
                          </a:ln>
                          <a:solidFill>
                            <a:srgbClr val="C00000"/>
                          </a:solidFill>
                          <a:effectLst/>
                          <a:latin typeface="標楷體" panose="03000509000000000000" pitchFamily="65" charset="-120"/>
                          <a:ea typeface="標楷體" panose="03000509000000000000" pitchFamily="65" charset="-120"/>
                        </a:rPr>
                        <a:t>公里之範圍為原則。</a:t>
                      </a:r>
                      <a:endParaRPr kumimoji="0" lang="en-US" altLang="zh-TW" sz="2000" b="1" i="0" u="none" strike="noStrike" cap="none" normalizeH="0" baseline="0" dirty="0" smtClean="0">
                        <a:ln>
                          <a:noFill/>
                        </a:ln>
                        <a:solidFill>
                          <a:srgbClr val="C00000"/>
                        </a:solidFill>
                        <a:effectLst/>
                        <a:latin typeface="標楷體" panose="03000509000000000000" pitchFamily="65" charset="-120"/>
                        <a:ea typeface="標楷體" panose="03000509000000000000" pitchFamily="65" charset="-120"/>
                      </a:endParaRPr>
                    </a:p>
                    <a:p>
                      <a:pPr marL="263525" marR="0" lvl="0" indent="-263525" algn="l" defTabSz="914400" rtl="0" eaLnBrk="1" fontAlgn="base" latinLnBrk="0" hangingPunct="1">
                        <a:lnSpc>
                          <a:spcPct val="100000"/>
                        </a:lnSpc>
                        <a:spcBef>
                          <a:spcPct val="0"/>
                        </a:spcBef>
                        <a:spcAft>
                          <a:spcPct val="0"/>
                        </a:spcAft>
                        <a:buClrTx/>
                        <a:buSzTx/>
                        <a:buFontTx/>
                        <a:buChar char="•"/>
                        <a:tabLst/>
                      </a:pPr>
                      <a:r>
                        <a:rPr kumimoji="0" lang="zh-TW" altLang="en-US" sz="2000" b="1" i="0" u="none" strike="noStrike" cap="none" normalizeH="0" baseline="0" dirty="0" smtClean="0">
                          <a:ln>
                            <a:noFill/>
                          </a:ln>
                          <a:solidFill>
                            <a:srgbClr val="C00000"/>
                          </a:solidFill>
                          <a:effectLst/>
                          <a:latin typeface="標楷體" panose="03000509000000000000" pitchFamily="65" charset="-120"/>
                          <a:ea typeface="標楷體" panose="03000509000000000000" pitchFamily="65" charset="-120"/>
                        </a:rPr>
                        <a:t>山地離島與醫缺地區，及經分區業務組認定之特殊情形，不在此限。</a:t>
                      </a:r>
                      <a:endParaRPr kumimoji="0" lang="en-US" altLang="zh-TW" sz="2000" b="1" i="0" u="none" strike="noStrike" cap="none" normalizeH="0" baseline="0" dirty="0" smtClean="0">
                        <a:ln>
                          <a:noFill/>
                        </a:ln>
                        <a:solidFill>
                          <a:srgbClr val="C00000"/>
                        </a:solidFill>
                        <a:effectLst/>
                        <a:latin typeface="標楷體" panose="03000509000000000000" pitchFamily="65" charset="-120"/>
                        <a:ea typeface="標楷體" panose="03000509000000000000"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1F7"/>
                    </a:solidFill>
                  </a:tcPr>
                </a:tc>
              </a:tr>
            </a:tbl>
          </a:graphicData>
        </a:graphic>
      </p:graphicFrame>
      <p:sp>
        <p:nvSpPr>
          <p:cNvPr id="32792" name="標題 1"/>
          <p:cNvSpPr>
            <a:spLocks noGrp="1"/>
          </p:cNvSpPr>
          <p:nvPr>
            <p:ph type="title"/>
          </p:nvPr>
        </p:nvSpPr>
        <p:spPr>
          <a:xfrm>
            <a:off x="3347864" y="620688"/>
            <a:ext cx="2481858" cy="674687"/>
          </a:xfrm>
        </p:spPr>
        <p:txBody>
          <a:bodyPr/>
          <a:lstStyle/>
          <a:p>
            <a:r>
              <a:rPr lang="zh-TW" altLang="en-US" b="1" dirty="0" smtClean="0">
                <a:solidFill>
                  <a:srgbClr val="0D5224"/>
                </a:solidFill>
                <a:latin typeface="標楷體" panose="03000509000000000000" pitchFamily="65" charset="-120"/>
                <a:ea typeface="標楷體" panose="03000509000000000000" pitchFamily="65" charset="-120"/>
              </a:rPr>
              <a:t>服務區域</a:t>
            </a:r>
          </a:p>
        </p:txBody>
      </p:sp>
      <p:sp>
        <p:nvSpPr>
          <p:cNvPr id="32793" name="投影片編號版面配置區 1"/>
          <p:cNvSpPr>
            <a:spLocks noGrp="1"/>
          </p:cNvSpPr>
          <p:nvPr>
            <p:ph type="sldNum" sz="quarter" idx="12"/>
          </p:nvPr>
        </p:nvSpPr>
        <p:spPr>
          <a:noFill/>
        </p:spPr>
        <p:txBody>
          <a:bodyPr/>
          <a:lstStyle/>
          <a:p>
            <a:fld id="{F2F0CA55-533D-4A13-BEBA-B9FFE8996DD4}" type="slidenum">
              <a:rPr lang="en-US" altLang="zh-TW" smtClean="0"/>
              <a:pPr/>
              <a:t>15</a:t>
            </a:fld>
            <a:endParaRPr lang="en-US" altLang="zh-TW"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內容版面配置區 5"/>
          <p:cNvGraphicFramePr>
            <a:graphicFrameLocks noGrp="1"/>
          </p:cNvGraphicFramePr>
          <p:nvPr>
            <p:ph idx="1"/>
            <p:extLst>
              <p:ext uri="{D42A27DB-BD31-4B8C-83A1-F6EECF244321}">
                <p14:modId xmlns:p14="http://schemas.microsoft.com/office/powerpoint/2010/main" val="1146618879"/>
              </p:ext>
            </p:extLst>
          </p:nvPr>
        </p:nvGraphicFramePr>
        <p:xfrm>
          <a:off x="395288" y="122238"/>
          <a:ext cx="8424862" cy="6583680"/>
        </p:xfrm>
        <a:graphic>
          <a:graphicData uri="http://schemas.openxmlformats.org/drawingml/2006/table">
            <a:tbl>
              <a:tblPr/>
              <a:tblGrid>
                <a:gridCol w="1296987"/>
                <a:gridCol w="7127875"/>
              </a:tblGrid>
              <a:tr h="3222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rgbClr val="FFFFFF"/>
                          </a:solidFill>
                          <a:effectLst/>
                          <a:latin typeface="標楷體" panose="03000509000000000000" pitchFamily="65" charset="-120"/>
                          <a:ea typeface="標楷體" panose="03000509000000000000" pitchFamily="65" charset="-120"/>
                        </a:rPr>
                        <a:t>計畫別</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1A7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rgbClr val="FFFFFF"/>
                          </a:solidFill>
                          <a:effectLst/>
                          <a:latin typeface="標楷體" panose="03000509000000000000" pitchFamily="65" charset="-120"/>
                          <a:ea typeface="標楷體" panose="03000509000000000000" pitchFamily="65" charset="-120"/>
                        </a:rPr>
                        <a:t>收案條件</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1A7E9"/>
                    </a:solidFill>
                  </a:tcPr>
                </a:tc>
              </a:tr>
              <a:tr h="17478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居家醫療試辦計畫</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1F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為</a:t>
                      </a:r>
                      <a:r>
                        <a:rPr kumimoji="0" lang="zh-TW" altLang="zh-TW" sz="18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中低收入戶或低收入戶，居住於住家</a:t>
                      </a:r>
                      <a:r>
                        <a:rPr kumimoji="0" lang="en-US" altLang="zh-TW" sz="18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a:t>
                      </a:r>
                      <a:r>
                        <a:rPr kumimoji="0" lang="zh-TW" altLang="zh-TW" sz="18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不含照護機構</a:t>
                      </a:r>
                      <a:r>
                        <a:rPr kumimoji="0" lang="en-US" altLang="zh-TW" sz="18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a:t>
                      </a:r>
                      <a:r>
                        <a:rPr kumimoji="0" lang="zh-TW" altLang="zh-TW" sz="18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、有明確醫療需求，行動不便難以於協助下自行就醫，且符合下列</a:t>
                      </a:r>
                      <a:r>
                        <a:rPr kumimoji="0" lang="zh-TW" altLang="zh-TW" sz="1800" b="1" i="0" u="sng"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任一</a:t>
                      </a:r>
                      <a:r>
                        <a:rPr kumimoji="0" lang="zh-TW" altLang="zh-TW" sz="18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條件</a:t>
                      </a:r>
                      <a:r>
                        <a:rPr kumimoji="0" lang="zh-TW" altLang="en-US" sz="18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者</a:t>
                      </a:r>
                      <a:r>
                        <a:rPr kumimoji="0" lang="zh-TW" altLang="zh-TW" sz="18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zh-TW" altLang="zh-TW" sz="18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重度以上之肢體障礙者、多重障礙者、植物人。</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zh-TW" altLang="zh-TW" sz="18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居住於</a:t>
                      </a:r>
                      <a:r>
                        <a:rPr kumimoji="0" lang="en-US" altLang="zh-TW" sz="18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2</a:t>
                      </a:r>
                      <a:r>
                        <a:rPr kumimoji="0" lang="zh-TW" altLang="zh-TW" sz="18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樓以上無電梯公寓，且無法上下樓梯者或需他人協助才能上下樓梯之獨居者。</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zh-TW" altLang="zh-TW" sz="18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衛生福利部公告之罕見疾病患者。</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zh-TW" altLang="zh-TW" sz="18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經各縣市長照管理中心或衛生所</a:t>
                      </a:r>
                      <a:r>
                        <a:rPr kumimoji="0" lang="en-US" altLang="zh-TW" sz="18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a:t>
                      </a:r>
                      <a:r>
                        <a:rPr kumimoji="0" lang="zh-TW" altLang="en-US" sz="18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室</a:t>
                      </a:r>
                      <a:r>
                        <a:rPr kumimoji="0" lang="en-US" altLang="zh-TW" sz="18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a:t>
                      </a:r>
                      <a:r>
                        <a:rPr kumimoji="0" lang="zh-TW" altLang="zh-TW" sz="18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專案認定申請。</a:t>
                      </a:r>
                      <a:endParaRPr kumimoji="0" lang="zh-TW" altLang="zh-TW" sz="18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1F7"/>
                    </a:solidFill>
                  </a:tcPr>
                </a:tc>
              </a:tr>
              <a:tr h="10334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smtClean="0">
                          <a:ln>
                            <a:noFill/>
                          </a:ln>
                          <a:solidFill>
                            <a:srgbClr val="000000"/>
                          </a:solidFill>
                          <a:effectLst/>
                          <a:latin typeface="標楷體" panose="03000509000000000000" pitchFamily="65" charset="-120"/>
                          <a:ea typeface="標楷體" panose="03000509000000000000" pitchFamily="65" charset="-120"/>
                        </a:rPr>
                        <a:t>一般居家照護</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F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zh-TW" sz="18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需符合下列</a:t>
                      </a:r>
                      <a:r>
                        <a:rPr kumimoji="0" lang="zh-TW" altLang="zh-TW" sz="1800" b="1" i="0" u="sng"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各項</a:t>
                      </a:r>
                      <a:r>
                        <a:rPr kumimoji="0" lang="zh-TW" altLang="zh-TW" sz="18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條件：</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zh-TW" altLang="zh-TW" sz="18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病人自我照顧能力有限，清醒時50%以上活動限制在床上或椅子上。</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zh-TW" altLang="zh-TW" sz="18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有明確之醫療與護理服務項目需要服務者。</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zh-TW" altLang="zh-TW" sz="18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罹患慢性病需長期護理或出院後需繼續護理之病人。</a:t>
                      </a:r>
                      <a:endParaRPr kumimoji="0" lang="zh-TW" altLang="en-US" sz="18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FB"/>
                    </a:solidFill>
                  </a:tcPr>
                </a:tc>
              </a:tr>
              <a:tr h="10334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smtClean="0">
                          <a:ln>
                            <a:noFill/>
                          </a:ln>
                          <a:solidFill>
                            <a:srgbClr val="000000"/>
                          </a:solidFill>
                          <a:effectLst/>
                          <a:latin typeface="標楷體" panose="03000509000000000000" pitchFamily="65" charset="-120"/>
                          <a:ea typeface="標楷體" panose="03000509000000000000" pitchFamily="65" charset="-120"/>
                        </a:rPr>
                        <a:t>呼吸器居家照護</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1F7"/>
                    </a:solidFill>
                  </a:tcPr>
                </a:tc>
                <a:tc>
                  <a:txBody>
                    <a:bodyPr/>
                    <a:lstStyle/>
                    <a:p>
                      <a:pPr marL="180975" marR="0" lvl="0" indent="-180975" algn="l" defTabSz="914400" rtl="0" eaLnBrk="1" fontAlgn="base" latinLnBrk="0" hangingPunct="1">
                        <a:lnSpc>
                          <a:spcPct val="100000"/>
                        </a:lnSpc>
                        <a:spcBef>
                          <a:spcPct val="0"/>
                        </a:spcBef>
                        <a:spcAft>
                          <a:spcPct val="0"/>
                        </a:spcAft>
                        <a:buClrTx/>
                        <a:buSzTx/>
                        <a:buFontTx/>
                        <a:buChar char="•"/>
                        <a:tabLst/>
                      </a:pPr>
                      <a:r>
                        <a:rPr kumimoji="0" lang="zh-TW" altLang="zh-TW" sz="18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呼吸器依賴患者：連續使用呼吸器21天(含)以上，呼吸器使用中斷時間未符合脫離呼吸器成功之定義者，皆視為連續使用。</a:t>
                      </a:r>
                    </a:p>
                    <a:p>
                      <a:pPr marL="180975" marR="0" lvl="0" indent="-180975" algn="l" defTabSz="914400" rtl="0" eaLnBrk="1" fontAlgn="base" latinLnBrk="0" hangingPunct="1">
                        <a:lnSpc>
                          <a:spcPct val="100000"/>
                        </a:lnSpc>
                        <a:spcBef>
                          <a:spcPct val="0"/>
                        </a:spcBef>
                        <a:spcAft>
                          <a:spcPct val="0"/>
                        </a:spcAft>
                        <a:buClrTx/>
                        <a:buSzTx/>
                        <a:buFontTx/>
                        <a:buChar char="•"/>
                        <a:tabLst/>
                      </a:pPr>
                      <a:r>
                        <a:rPr kumimoji="0" lang="zh-TW" altLang="zh-TW" sz="18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經醫師診斷為肌萎縮性脊髓側索硬化症</a:t>
                      </a:r>
                      <a:r>
                        <a:rPr kumimoji="0" lang="en-US" altLang="zh-TW" sz="18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(ALS)</a:t>
                      </a:r>
                      <a:r>
                        <a:rPr kumimoji="0" lang="zh-TW" altLang="zh-TW" sz="18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或先天性肌肉萎縮症，且領有重大傷病證明。</a:t>
                      </a:r>
                      <a:endParaRPr kumimoji="0" lang="zh-TW" altLang="en-US" sz="18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1F7"/>
                    </a:solidFill>
                  </a:tcPr>
                </a:tc>
              </a:tr>
              <a:tr h="7937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smtClean="0">
                          <a:ln>
                            <a:noFill/>
                          </a:ln>
                          <a:solidFill>
                            <a:srgbClr val="000000"/>
                          </a:solidFill>
                          <a:effectLst/>
                          <a:latin typeface="標楷體" panose="03000509000000000000" pitchFamily="65" charset="-120"/>
                          <a:ea typeface="標楷體" panose="03000509000000000000" pitchFamily="65" charset="-120"/>
                        </a:rPr>
                        <a:t>安寧居家療護</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FB"/>
                    </a:solidFill>
                  </a:tcPr>
                </a:tc>
                <a:tc>
                  <a:txBody>
                    <a:bodyPr/>
                    <a:lstStyle/>
                    <a:p>
                      <a:pPr marL="180975" marR="0" lvl="0" indent="-180975" algn="l" defTabSz="914400" rtl="0" eaLnBrk="1" fontAlgn="base" latinLnBrk="0" hangingPunct="1">
                        <a:lnSpc>
                          <a:spcPct val="100000"/>
                        </a:lnSpc>
                        <a:spcBef>
                          <a:spcPct val="0"/>
                        </a:spcBef>
                        <a:spcAft>
                          <a:spcPct val="0"/>
                        </a:spcAft>
                        <a:buClrTx/>
                        <a:buSzTx/>
                        <a:buFontTx/>
                        <a:buChar char="•"/>
                        <a:tabLst/>
                      </a:pPr>
                      <a:r>
                        <a:rPr kumimoji="0" lang="zh-TW" altLang="zh-TW" sz="18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癌症末期病患。</a:t>
                      </a:r>
                    </a:p>
                    <a:p>
                      <a:pPr marL="180975" marR="0" lvl="0" indent="-180975" algn="l" defTabSz="914400" rtl="0" eaLnBrk="1" fontAlgn="base" latinLnBrk="0" hangingPunct="1">
                        <a:lnSpc>
                          <a:spcPct val="100000"/>
                        </a:lnSpc>
                        <a:spcBef>
                          <a:spcPct val="0"/>
                        </a:spcBef>
                        <a:spcAft>
                          <a:spcPct val="0"/>
                        </a:spcAft>
                        <a:buClrTx/>
                        <a:buSzTx/>
                        <a:buFontTx/>
                        <a:buChar char="•"/>
                        <a:tabLst/>
                      </a:pPr>
                      <a:r>
                        <a:rPr kumimoji="0" lang="zh-TW" altLang="zh-TW" sz="18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末期運動神經元病患。</a:t>
                      </a:r>
                    </a:p>
                    <a:p>
                      <a:pPr marL="180975" marR="0" lvl="0" indent="-180975" algn="l" defTabSz="914400" rtl="0" eaLnBrk="1" fontAlgn="base" latinLnBrk="0" hangingPunct="1">
                        <a:lnSpc>
                          <a:spcPct val="100000"/>
                        </a:lnSpc>
                        <a:spcBef>
                          <a:spcPct val="0"/>
                        </a:spcBef>
                        <a:spcAft>
                          <a:spcPct val="0"/>
                        </a:spcAft>
                        <a:buClrTx/>
                        <a:buSzTx/>
                        <a:buFontTx/>
                        <a:buChar char="•"/>
                        <a:tabLst/>
                      </a:pPr>
                      <a:r>
                        <a:rPr kumimoji="0" lang="en-US" altLang="zh-TW" sz="18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8</a:t>
                      </a:r>
                      <a:r>
                        <a:rPr kumimoji="0" lang="zh-TW" altLang="en-US" sz="18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大非癌症且已進入末期狀態者，如</a:t>
                      </a:r>
                      <a:r>
                        <a:rPr kumimoji="0" lang="zh-TW" altLang="zh-TW" sz="18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心臟衰竭</a:t>
                      </a:r>
                      <a:r>
                        <a:rPr kumimoji="0" lang="zh-TW" altLang="en-US" sz="18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a:t>
                      </a:r>
                      <a:r>
                        <a:rPr kumimoji="0" lang="zh-TW" altLang="zh-TW" sz="18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慢性肝病及肝硬化</a:t>
                      </a:r>
                      <a:r>
                        <a:rPr kumimoji="0" lang="zh-TW" altLang="en-US" sz="18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a:t>
                      </a:r>
                      <a:endParaRPr kumimoji="0" lang="en-US" altLang="zh-TW" sz="18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FB"/>
                    </a:solidFill>
                  </a:tcPr>
                </a:tc>
              </a:tr>
              <a:tr h="7937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smtClean="0">
                          <a:ln>
                            <a:noFill/>
                          </a:ln>
                          <a:solidFill>
                            <a:srgbClr val="C00000"/>
                          </a:solidFill>
                          <a:effectLst/>
                          <a:latin typeface="標楷體" panose="03000509000000000000" pitchFamily="65" charset="-120"/>
                          <a:ea typeface="標楷體" panose="03000509000000000000" pitchFamily="65" charset="-120"/>
                        </a:rPr>
                        <a:t>居家醫療整合計畫</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1F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zh-TW" sz="1800" b="1" i="0" u="none" strike="noStrike" cap="none" normalizeH="0" baseline="0" dirty="0" smtClean="0">
                          <a:ln>
                            <a:noFill/>
                          </a:ln>
                          <a:solidFill>
                            <a:srgbClr val="C00000"/>
                          </a:solidFill>
                          <a:effectLst/>
                          <a:latin typeface="標楷體" panose="03000509000000000000" pitchFamily="65" charset="-120"/>
                          <a:ea typeface="標楷體" panose="03000509000000000000" pitchFamily="65" charset="-120"/>
                        </a:rPr>
                        <a:t>居住於住家</a:t>
                      </a:r>
                      <a:r>
                        <a:rPr kumimoji="0" lang="en-US" altLang="zh-TW" sz="1800" b="1" i="0" u="none" strike="noStrike" cap="none" normalizeH="0" baseline="0" dirty="0" smtClean="0">
                          <a:ln>
                            <a:noFill/>
                          </a:ln>
                          <a:solidFill>
                            <a:srgbClr val="C00000"/>
                          </a:solidFill>
                          <a:effectLst/>
                          <a:latin typeface="標楷體" panose="03000509000000000000" pitchFamily="65" charset="-120"/>
                          <a:ea typeface="標楷體" panose="03000509000000000000" pitchFamily="65" charset="-120"/>
                        </a:rPr>
                        <a:t>(</a:t>
                      </a:r>
                      <a:r>
                        <a:rPr kumimoji="0" lang="zh-TW" altLang="zh-TW" sz="1800" b="1" i="0" u="none" strike="noStrike" cap="none" normalizeH="0" baseline="0" dirty="0" smtClean="0">
                          <a:ln>
                            <a:noFill/>
                          </a:ln>
                          <a:solidFill>
                            <a:srgbClr val="C00000"/>
                          </a:solidFill>
                          <a:effectLst/>
                          <a:latin typeface="標楷體" panose="03000509000000000000" pitchFamily="65" charset="-120"/>
                          <a:ea typeface="標楷體" panose="03000509000000000000" pitchFamily="65" charset="-120"/>
                        </a:rPr>
                        <a:t>不含照護機構</a:t>
                      </a:r>
                      <a:r>
                        <a:rPr kumimoji="0" lang="en-US" altLang="zh-TW" sz="1800" b="1" i="0" u="none" strike="noStrike" cap="none" normalizeH="0" baseline="0" dirty="0" smtClean="0">
                          <a:ln>
                            <a:noFill/>
                          </a:ln>
                          <a:solidFill>
                            <a:srgbClr val="C00000"/>
                          </a:solidFill>
                          <a:effectLst/>
                          <a:latin typeface="標楷體" panose="03000509000000000000" pitchFamily="65" charset="-120"/>
                          <a:ea typeface="標楷體" panose="03000509000000000000" pitchFamily="65" charset="-120"/>
                        </a:rPr>
                        <a:t>)</a:t>
                      </a:r>
                      <a:r>
                        <a:rPr kumimoji="0" lang="zh-TW" altLang="zh-TW" sz="1800" b="1" i="0" u="none" strike="noStrike" cap="none" normalizeH="0" baseline="0" dirty="0" smtClean="0">
                          <a:ln>
                            <a:noFill/>
                          </a:ln>
                          <a:solidFill>
                            <a:srgbClr val="C00000"/>
                          </a:solidFill>
                          <a:effectLst/>
                          <a:latin typeface="標楷體" panose="03000509000000000000" pitchFamily="65" charset="-120"/>
                          <a:ea typeface="標楷體" panose="03000509000000000000" pitchFamily="65" charset="-120"/>
                        </a:rPr>
                        <a:t>，且經醫</a:t>
                      </a:r>
                      <a:r>
                        <a:rPr kumimoji="0" lang="zh-TW" altLang="en-US" sz="1800" b="1" i="0" u="none" strike="noStrike" cap="none" normalizeH="0" baseline="0" dirty="0" smtClean="0">
                          <a:ln>
                            <a:noFill/>
                          </a:ln>
                          <a:solidFill>
                            <a:srgbClr val="C00000"/>
                          </a:solidFill>
                          <a:effectLst/>
                          <a:latin typeface="標楷體" panose="03000509000000000000" pitchFamily="65" charset="-120"/>
                          <a:ea typeface="標楷體" panose="03000509000000000000" pitchFamily="65" charset="-120"/>
                        </a:rPr>
                        <a:t>事人員</a:t>
                      </a:r>
                      <a:r>
                        <a:rPr kumimoji="0" lang="zh-TW" altLang="zh-TW" sz="1800" b="1" i="0" u="none" strike="noStrike" cap="none" normalizeH="0" baseline="0" dirty="0" smtClean="0">
                          <a:ln>
                            <a:noFill/>
                          </a:ln>
                          <a:solidFill>
                            <a:srgbClr val="C00000"/>
                          </a:solidFill>
                          <a:effectLst/>
                          <a:latin typeface="標楷體" panose="03000509000000000000" pitchFamily="65" charset="-120"/>
                          <a:ea typeface="標楷體" panose="03000509000000000000" pitchFamily="65" charset="-120"/>
                        </a:rPr>
                        <a:t>評估有明確醫療需求，因失能或疾病特性致外出就醫不便。</a:t>
                      </a:r>
                      <a:r>
                        <a:rPr kumimoji="0" lang="zh-TW" altLang="en-US" sz="1800" b="1" i="0" u="none" strike="noStrike" cap="none" normalizeH="0" baseline="0" dirty="0" smtClean="0">
                          <a:ln>
                            <a:noFill/>
                          </a:ln>
                          <a:solidFill>
                            <a:srgbClr val="C00000"/>
                          </a:solidFill>
                          <a:effectLst/>
                          <a:latin typeface="標楷體" panose="03000509000000000000" pitchFamily="65" charset="-120"/>
                          <a:ea typeface="標楷體" panose="03000509000000000000" pitchFamily="65" charset="-120"/>
                        </a:rPr>
                        <a:t>護理照護限有護理需求者，呼吸照護限呼吸器依賴患者，安寧療護限末期病患。</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1F7"/>
                    </a:solidFill>
                  </a:tcPr>
                </a:tc>
              </a:tr>
            </a:tbl>
          </a:graphicData>
        </a:graphic>
      </p:graphicFrame>
      <p:sp>
        <p:nvSpPr>
          <p:cNvPr id="33816" name="投影片編號版面配置區 4"/>
          <p:cNvSpPr>
            <a:spLocks noGrp="1"/>
          </p:cNvSpPr>
          <p:nvPr>
            <p:ph type="sldNum" sz="quarter" idx="12"/>
          </p:nvPr>
        </p:nvSpPr>
        <p:spPr>
          <a:noFill/>
        </p:spPr>
        <p:txBody>
          <a:bodyPr/>
          <a:lstStyle/>
          <a:p>
            <a:fld id="{131D771D-88C2-4B8C-B580-04688CA1940D}" type="slidenum">
              <a:rPr lang="en-US" altLang="zh-TW" smtClean="0"/>
              <a:pPr/>
              <a:t>16</a:t>
            </a:fld>
            <a:endParaRPr lang="en-US" altLang="zh-TW"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內容版面配置區 5"/>
          <p:cNvGraphicFramePr>
            <a:graphicFrameLocks noGrp="1"/>
          </p:cNvGraphicFramePr>
          <p:nvPr>
            <p:ph idx="1"/>
            <p:extLst>
              <p:ext uri="{D42A27DB-BD31-4B8C-83A1-F6EECF244321}">
                <p14:modId xmlns:p14="http://schemas.microsoft.com/office/powerpoint/2010/main" val="998224774"/>
              </p:ext>
            </p:extLst>
          </p:nvPr>
        </p:nvGraphicFramePr>
        <p:xfrm>
          <a:off x="323850" y="1282700"/>
          <a:ext cx="8569325" cy="5117467"/>
        </p:xfrm>
        <a:graphic>
          <a:graphicData uri="http://schemas.openxmlformats.org/drawingml/2006/table">
            <a:tbl>
              <a:tblPr/>
              <a:tblGrid>
                <a:gridCol w="2303463"/>
                <a:gridCol w="1296987"/>
                <a:gridCol w="4968875"/>
              </a:tblGrid>
              <a:tr h="4286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rgbClr val="FFFFFF"/>
                          </a:solidFill>
                          <a:effectLst/>
                          <a:latin typeface="標楷體" panose="03000509000000000000" pitchFamily="65" charset="-120"/>
                          <a:ea typeface="標楷體" panose="03000509000000000000" pitchFamily="65" charset="-120"/>
                        </a:rPr>
                        <a:t>計畫別</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1A7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rgbClr val="FFFFFF"/>
                          </a:solidFill>
                          <a:effectLst/>
                          <a:latin typeface="標楷體" panose="03000509000000000000" pitchFamily="65" charset="-120"/>
                          <a:ea typeface="標楷體" panose="03000509000000000000" pitchFamily="65" charset="-120"/>
                          <a:cs typeface="Arial" charset="0"/>
                        </a:rPr>
                        <a:t>收案審核</a:t>
                      </a:r>
                    </a:p>
                  </a:txBody>
                  <a:tcPr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1A7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rgbClr val="FFFFFF"/>
                          </a:solidFill>
                          <a:effectLst/>
                          <a:latin typeface="標楷體" panose="03000509000000000000" pitchFamily="65" charset="-120"/>
                          <a:ea typeface="標楷體" panose="03000509000000000000" pitchFamily="65" charset="-120"/>
                          <a:cs typeface="Arial" charset="0"/>
                        </a:rPr>
                        <a:t>照護期間</a:t>
                      </a:r>
                    </a:p>
                  </a:txBody>
                  <a:tcPr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1A7E9"/>
                    </a:solidFill>
                  </a:tcPr>
                </a:tc>
              </a:tr>
              <a:tr h="5921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rPr>
                        <a:t>居家醫療試辦計畫</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1F7"/>
                    </a:solidFill>
                  </a:tcPr>
                </a:tc>
                <a:tc>
                  <a:txBody>
                    <a:bodyPr/>
                    <a:lstStyle/>
                    <a:p>
                      <a:pPr marL="4763" marR="0" lvl="0" indent="0" algn="l"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行政審查</a:t>
                      </a:r>
                      <a:endParaRPr kumimoji="0" lang="zh-TW" altLang="zh-TW" sz="20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1F7"/>
                    </a:solidFill>
                  </a:tcPr>
                </a:tc>
                <a:tc>
                  <a:txBody>
                    <a:bodyPr/>
                    <a:lstStyle/>
                    <a:p>
                      <a:pPr marL="182563" marR="0" lvl="0" indent="-177800" algn="l" defTabSz="914400" rtl="0" eaLnBrk="1" fontAlgn="base" latinLnBrk="0" hangingPunct="1">
                        <a:lnSpc>
                          <a:spcPct val="100000"/>
                        </a:lnSpc>
                        <a:spcBef>
                          <a:spcPct val="0"/>
                        </a:spcBef>
                        <a:spcAft>
                          <a:spcPct val="0"/>
                        </a:spcAft>
                        <a:buClrTx/>
                        <a:buSzTx/>
                        <a:buFontTx/>
                        <a:buChar char="•"/>
                        <a:tabLst/>
                      </a:pPr>
                      <a:r>
                        <a:rPr kumimoji="0" lang="zh-TW" altLang="zh-TW" sz="20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由醫師依病人狀況作專業判斷。</a:t>
                      </a:r>
                      <a:endParaRPr kumimoji="0" lang="zh-TW" altLang="zh-TW" sz="20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1F7"/>
                    </a:solidFill>
                  </a:tcPr>
                </a:tc>
              </a:tr>
              <a:tr h="5921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rPr>
                        <a:t>一般居家照護</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FB"/>
                    </a:solidFill>
                  </a:tcPr>
                </a:tc>
                <a:tc>
                  <a:txBody>
                    <a:bodyPr/>
                    <a:lstStyle/>
                    <a:p>
                      <a:pPr marL="4763" marR="0" lvl="0" indent="0" algn="l"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備查</a:t>
                      </a:r>
                      <a:endParaRPr kumimoji="0" lang="zh-TW" sz="20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FB"/>
                    </a:solidFill>
                  </a:tcPr>
                </a:tc>
                <a:tc>
                  <a:txBody>
                    <a:bodyPr/>
                    <a:lstStyle/>
                    <a:p>
                      <a:pPr marL="182563" marR="0" lvl="0" indent="-177800" algn="l" defTabSz="914400" rtl="0" eaLnBrk="1" fontAlgn="base" latinLnBrk="0" hangingPunct="1">
                        <a:lnSpc>
                          <a:spcPct val="100000"/>
                        </a:lnSpc>
                        <a:spcBef>
                          <a:spcPct val="0"/>
                        </a:spcBef>
                        <a:spcAft>
                          <a:spcPct val="0"/>
                        </a:spcAft>
                        <a:buClrTx/>
                        <a:buSzTx/>
                        <a:buFontTx/>
                        <a:buChar char="•"/>
                        <a:tabLst/>
                      </a:pPr>
                      <a:r>
                        <a:rPr kumimoji="0" lang="zh-TW" altLang="zh-TW" sz="20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以</a:t>
                      </a:r>
                      <a:r>
                        <a:rPr kumimoji="0" lang="en-US" altLang="zh-TW" sz="20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4</a:t>
                      </a:r>
                      <a:r>
                        <a:rPr kumimoji="0" lang="zh-TW" altLang="zh-TW" sz="20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個月為限，申請延長照護</a:t>
                      </a:r>
                      <a:r>
                        <a:rPr kumimoji="0" lang="en-US" altLang="zh-TW" sz="20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4</a:t>
                      </a:r>
                      <a:r>
                        <a:rPr kumimoji="0" lang="zh-TW" altLang="zh-TW" sz="20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個月。</a:t>
                      </a:r>
                      <a:endParaRPr kumimoji="0" lang="zh-TW" sz="20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FB"/>
                    </a:solidFill>
                  </a:tcPr>
                </a:tc>
              </a:tr>
              <a:tr h="10207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rPr>
                        <a:t>呼吸器居家照護</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1F7"/>
                    </a:solidFill>
                  </a:tcPr>
                </a:tc>
                <a:tc>
                  <a:txBody>
                    <a:bodyPr/>
                    <a:lstStyle/>
                    <a:p>
                      <a:pPr marL="4763" marR="0" lvl="0" indent="0" algn="l"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專業審查</a:t>
                      </a:r>
                      <a:endParaRPr kumimoji="0" lang="zh-TW" altLang="zh-TW" sz="20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1F7"/>
                    </a:solidFill>
                  </a:tcPr>
                </a:tc>
                <a:tc>
                  <a:txBody>
                    <a:bodyPr/>
                    <a:lstStyle/>
                    <a:p>
                      <a:pPr marL="182563" marR="0" lvl="0" indent="-179388" algn="l" defTabSz="914400" rtl="0" eaLnBrk="1" fontAlgn="base" latinLnBrk="0" hangingPunct="1">
                        <a:lnSpc>
                          <a:spcPct val="100000"/>
                        </a:lnSpc>
                        <a:spcBef>
                          <a:spcPct val="0"/>
                        </a:spcBef>
                        <a:spcAft>
                          <a:spcPct val="0"/>
                        </a:spcAft>
                        <a:buClrTx/>
                        <a:buSzTx/>
                        <a:buFontTx/>
                        <a:buChar char="•"/>
                        <a:tabLst/>
                      </a:pPr>
                      <a:r>
                        <a:rPr kumimoji="0" lang="zh-TW" altLang="zh-TW" sz="20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以</a:t>
                      </a:r>
                      <a:r>
                        <a:rPr kumimoji="0" lang="en-US" altLang="zh-TW" sz="20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4</a:t>
                      </a:r>
                      <a:r>
                        <a:rPr kumimoji="0" lang="zh-TW" altLang="zh-TW" sz="20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個月為限，申請延長照護</a:t>
                      </a:r>
                      <a:r>
                        <a:rPr kumimoji="0" lang="en-US" altLang="zh-TW" sz="20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4</a:t>
                      </a:r>
                      <a:r>
                        <a:rPr kumimoji="0" lang="zh-TW" altLang="zh-TW" sz="20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個月。</a:t>
                      </a:r>
                      <a:endParaRPr kumimoji="0" lang="en-US" altLang="zh-TW" sz="20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p>
                      <a:pPr marL="182563" marR="0" lvl="0" indent="-179388" algn="l" defTabSz="914400" rtl="0" eaLnBrk="1" fontAlgn="base" latinLnBrk="0" hangingPunct="1">
                        <a:lnSpc>
                          <a:spcPct val="100000"/>
                        </a:lnSpc>
                        <a:spcBef>
                          <a:spcPct val="0"/>
                        </a:spcBef>
                        <a:spcAft>
                          <a:spcPct val="0"/>
                        </a:spcAft>
                        <a:buClrTx/>
                        <a:buSzTx/>
                        <a:buFontTx/>
                        <a:buChar char="•"/>
                        <a:tabLst/>
                      </a:pPr>
                      <a:r>
                        <a:rPr kumimoji="0" lang="en-US" altLang="zh-TW" sz="20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ALS</a:t>
                      </a:r>
                      <a:r>
                        <a:rPr kumimoji="0" lang="zh-TW" altLang="en-US" sz="20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、先天性肌肉萎縮症：</a:t>
                      </a:r>
                      <a:r>
                        <a:rPr kumimoji="0" lang="zh-TW" altLang="zh-TW" sz="20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每年評估</a:t>
                      </a:r>
                      <a:r>
                        <a:rPr kumimoji="0" lang="en-US" altLang="zh-TW" sz="20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1</a:t>
                      </a:r>
                      <a:r>
                        <a:rPr kumimoji="0" lang="zh-TW" altLang="zh-TW" sz="20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次，</a:t>
                      </a:r>
                      <a:r>
                        <a:rPr kumimoji="0" lang="en-US" altLang="zh-TW" sz="20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3</a:t>
                      </a:r>
                      <a:r>
                        <a:rPr kumimoji="0" lang="zh-TW" altLang="zh-TW" sz="20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年以後除有特殊理由，原則不再評估。</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1F7"/>
                    </a:solidFill>
                  </a:tcPr>
                </a:tc>
              </a:tr>
              <a:tr h="5635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rPr>
                        <a:t>安寧居家療護</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FB"/>
                    </a:solidFill>
                  </a:tcPr>
                </a:tc>
                <a:tc>
                  <a:txBody>
                    <a:bodyPr/>
                    <a:lstStyle/>
                    <a:p>
                      <a:pPr marL="4763" marR="0" lvl="0" indent="0" algn="l"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備查</a:t>
                      </a:r>
                      <a:endParaRPr kumimoji="0" lang="zh-TW" sz="20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FB"/>
                    </a:solidFill>
                  </a:tcPr>
                </a:tc>
                <a:tc>
                  <a:txBody>
                    <a:bodyPr/>
                    <a:lstStyle/>
                    <a:p>
                      <a:pPr marL="182563" marR="0" lvl="0" indent="-177800" algn="l" defTabSz="914400" rtl="0" eaLnBrk="1" fontAlgn="base" latinLnBrk="0" hangingPunct="1">
                        <a:lnSpc>
                          <a:spcPct val="100000"/>
                        </a:lnSpc>
                        <a:spcBef>
                          <a:spcPct val="0"/>
                        </a:spcBef>
                        <a:spcAft>
                          <a:spcPct val="0"/>
                        </a:spcAft>
                        <a:buClrTx/>
                        <a:buSzTx/>
                        <a:buFontTx/>
                        <a:buChar char="•"/>
                        <a:tabLst/>
                      </a:pPr>
                      <a:r>
                        <a:rPr kumimoji="0" lang="zh-TW" altLang="zh-TW" sz="20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以</a:t>
                      </a:r>
                      <a:r>
                        <a:rPr kumimoji="0" lang="en-US" altLang="zh-TW" sz="20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4</a:t>
                      </a:r>
                      <a:r>
                        <a:rPr kumimoji="0" lang="zh-TW" altLang="zh-TW" sz="20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個月為限，申請延長照護</a:t>
                      </a:r>
                      <a:r>
                        <a:rPr kumimoji="0" lang="en-US" altLang="zh-TW" sz="20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3</a:t>
                      </a:r>
                      <a:r>
                        <a:rPr kumimoji="0" lang="zh-TW" altLang="zh-TW" sz="20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個月。</a:t>
                      </a:r>
                      <a:endParaRPr kumimoji="0" lang="zh-TW" sz="20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FB"/>
                    </a:solidFill>
                  </a:tcPr>
                </a:tc>
              </a:tr>
              <a:tr h="6477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rgbClr val="C00000"/>
                          </a:solidFill>
                          <a:effectLst/>
                          <a:latin typeface="標楷體" panose="03000509000000000000" pitchFamily="65" charset="-120"/>
                          <a:ea typeface="標楷體" panose="03000509000000000000" pitchFamily="65" charset="-120"/>
                        </a:rPr>
                        <a:t>居家醫療整合計畫</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1F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rgbClr val="C00000"/>
                          </a:solidFill>
                          <a:effectLst/>
                          <a:latin typeface="標楷體" panose="03000509000000000000" pitchFamily="65" charset="-120"/>
                          <a:ea typeface="標楷體" panose="03000509000000000000" pitchFamily="65" charset="-120"/>
                          <a:cs typeface="Times New Roman" pitchFamily="18" charset="0"/>
                        </a:rPr>
                        <a:t>備查</a:t>
                      </a:r>
                      <a:endParaRPr kumimoji="0" lang="zh-TW" altLang="zh-TW" sz="2000" b="1" i="0" u="none" strike="noStrike" cap="none" normalizeH="0" baseline="0" dirty="0" smtClean="0">
                        <a:ln>
                          <a:noFill/>
                        </a:ln>
                        <a:solidFill>
                          <a:srgbClr val="C00000"/>
                        </a:solidFill>
                        <a:effectLst/>
                        <a:latin typeface="標楷體" panose="03000509000000000000" pitchFamily="65" charset="-120"/>
                        <a:ea typeface="標楷體" panose="03000509000000000000" pitchFamily="65" charset="-12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1F7"/>
                    </a:solidFill>
                  </a:tcPr>
                </a:tc>
                <a:tc>
                  <a:txBody>
                    <a:bodyPr/>
                    <a:lstStyle/>
                    <a:p>
                      <a:pPr marL="182563" marR="0" lvl="0" indent="-182563" algn="l" defTabSz="914400" rtl="0" eaLnBrk="1" fontAlgn="base" latinLnBrk="0" hangingPunct="1">
                        <a:lnSpc>
                          <a:spcPct val="100000"/>
                        </a:lnSpc>
                        <a:spcBef>
                          <a:spcPct val="0"/>
                        </a:spcBef>
                        <a:spcAft>
                          <a:spcPct val="0"/>
                        </a:spcAft>
                        <a:buClrTx/>
                        <a:buSzTx/>
                        <a:buFontTx/>
                        <a:buChar char="•"/>
                        <a:tabLst/>
                      </a:pPr>
                      <a:r>
                        <a:rPr kumimoji="0" lang="zh-TW" altLang="zh-TW" sz="2000" b="1" i="0" u="none" strike="noStrike" cap="none" normalizeH="0" baseline="0" dirty="0" smtClean="0">
                          <a:ln>
                            <a:noFill/>
                          </a:ln>
                          <a:solidFill>
                            <a:srgbClr val="C00000"/>
                          </a:solidFill>
                          <a:effectLst/>
                          <a:latin typeface="標楷體" panose="03000509000000000000" pitchFamily="65" charset="-120"/>
                          <a:ea typeface="標楷體" panose="03000509000000000000" pitchFamily="65" charset="-120"/>
                        </a:rPr>
                        <a:t>由醫師依病人狀況作專業判斷。</a:t>
                      </a:r>
                      <a:endParaRPr kumimoji="0" lang="en-US" altLang="zh-TW" sz="2000" b="1" i="0" u="none" strike="noStrike" cap="none" normalizeH="0" baseline="0" dirty="0" smtClean="0">
                        <a:ln>
                          <a:noFill/>
                        </a:ln>
                        <a:solidFill>
                          <a:srgbClr val="C00000"/>
                        </a:solidFill>
                        <a:effectLst/>
                        <a:latin typeface="標楷體" panose="03000509000000000000" pitchFamily="65" charset="-120"/>
                        <a:ea typeface="標楷體" panose="03000509000000000000" pitchFamily="65" charset="-120"/>
                      </a:endParaRPr>
                    </a:p>
                    <a:p>
                      <a:pPr marL="182563" marR="0" lvl="0" indent="-182563" algn="l" defTabSz="914400" rtl="0" eaLnBrk="1" fontAlgn="base" latinLnBrk="0" hangingPunct="1">
                        <a:lnSpc>
                          <a:spcPct val="100000"/>
                        </a:lnSpc>
                        <a:spcBef>
                          <a:spcPct val="0"/>
                        </a:spcBef>
                        <a:spcAft>
                          <a:spcPct val="0"/>
                        </a:spcAft>
                        <a:buClrTx/>
                        <a:buSzTx/>
                        <a:buFontTx/>
                        <a:buChar char="•"/>
                        <a:tabLst/>
                      </a:pPr>
                      <a:r>
                        <a:rPr kumimoji="0" lang="zh-TW" altLang="en-US" sz="2000" b="1" i="0" u="sng" strike="noStrike" cap="none" normalizeH="0" baseline="0" dirty="0" smtClean="0">
                          <a:ln>
                            <a:noFill/>
                          </a:ln>
                          <a:solidFill>
                            <a:srgbClr val="C00000"/>
                          </a:solidFill>
                          <a:effectLst/>
                          <a:latin typeface="標楷體" panose="03000509000000000000" pitchFamily="65" charset="-120"/>
                          <a:ea typeface="標楷體" panose="03000509000000000000" pitchFamily="65" charset="-120"/>
                        </a:rPr>
                        <a:t>擇一</a:t>
                      </a:r>
                      <a:r>
                        <a:rPr kumimoji="0" lang="zh-TW" altLang="en-US" sz="2000" b="1" i="0" u="none" strike="noStrike" cap="none" normalizeH="0" baseline="0" dirty="0" smtClean="0">
                          <a:ln>
                            <a:noFill/>
                          </a:ln>
                          <a:solidFill>
                            <a:srgbClr val="C00000"/>
                          </a:solidFill>
                          <a:effectLst/>
                          <a:latin typeface="標楷體" panose="03000509000000000000" pitchFamily="65" charset="-120"/>
                          <a:ea typeface="標楷體" panose="03000509000000000000" pitchFamily="65" charset="-120"/>
                        </a:rPr>
                        <a:t>最適照護階段收案，收案期間可彈性調整，無須結案後重新收案，但</a:t>
                      </a:r>
                      <a:r>
                        <a:rPr kumimoji="0" lang="en-US" altLang="zh-TW" sz="2000" b="1" i="0" u="none" strike="noStrike" cap="none" normalizeH="0" baseline="0" dirty="0" smtClean="0">
                          <a:ln>
                            <a:noFill/>
                          </a:ln>
                          <a:solidFill>
                            <a:srgbClr val="C00000"/>
                          </a:solidFill>
                          <a:effectLst/>
                          <a:latin typeface="標楷體" panose="03000509000000000000" pitchFamily="65" charset="-120"/>
                          <a:ea typeface="標楷體" panose="03000509000000000000" pitchFamily="65" charset="-120"/>
                        </a:rPr>
                        <a:t>1</a:t>
                      </a:r>
                      <a:r>
                        <a:rPr kumimoji="0" lang="zh-TW" altLang="en-US" sz="2000" b="1" i="0" u="none" strike="noStrike" cap="none" normalizeH="0" baseline="0" dirty="0" smtClean="0">
                          <a:ln>
                            <a:noFill/>
                          </a:ln>
                          <a:solidFill>
                            <a:srgbClr val="C00000"/>
                          </a:solidFill>
                          <a:effectLst/>
                          <a:latin typeface="標楷體" panose="03000509000000000000" pitchFamily="65" charset="-120"/>
                          <a:ea typeface="標楷體" panose="03000509000000000000" pitchFamily="65" charset="-120"/>
                        </a:rPr>
                        <a:t>週內應於</a:t>
                      </a:r>
                      <a:r>
                        <a:rPr kumimoji="0" lang="en-US" altLang="zh-TW" sz="2000" b="1" i="0" u="none" strike="noStrike" cap="none" normalizeH="0" baseline="0" dirty="0" smtClean="0">
                          <a:ln>
                            <a:noFill/>
                          </a:ln>
                          <a:solidFill>
                            <a:srgbClr val="C00000"/>
                          </a:solidFill>
                          <a:effectLst/>
                          <a:latin typeface="標楷體" panose="03000509000000000000" pitchFamily="65" charset="-120"/>
                          <a:ea typeface="標楷體" panose="03000509000000000000" pitchFamily="65" charset="-120"/>
                        </a:rPr>
                        <a:t>VPN</a:t>
                      </a:r>
                      <a:r>
                        <a:rPr kumimoji="0" lang="zh-TW" altLang="en-US" sz="2000" b="1" i="0" u="none" strike="noStrike" cap="none" normalizeH="0" baseline="0" dirty="0" smtClean="0">
                          <a:ln>
                            <a:noFill/>
                          </a:ln>
                          <a:solidFill>
                            <a:srgbClr val="C00000"/>
                          </a:solidFill>
                          <a:effectLst/>
                          <a:latin typeface="標楷體" panose="03000509000000000000" pitchFamily="65" charset="-120"/>
                          <a:ea typeface="標楷體" panose="03000509000000000000" pitchFamily="65" charset="-120"/>
                        </a:rPr>
                        <a:t>登錄異動。</a:t>
                      </a:r>
                      <a:endParaRPr kumimoji="0" lang="en-US" altLang="zh-TW" sz="2000" b="1" i="0" u="none" strike="noStrike" cap="none" normalizeH="0" baseline="0" dirty="0" smtClean="0">
                        <a:ln>
                          <a:noFill/>
                        </a:ln>
                        <a:solidFill>
                          <a:srgbClr val="C00000"/>
                        </a:solidFill>
                        <a:effectLst/>
                        <a:latin typeface="標楷體" panose="03000509000000000000" pitchFamily="65" charset="-120"/>
                        <a:ea typeface="標楷體" panose="03000509000000000000" pitchFamily="65" charset="-120"/>
                      </a:endParaRPr>
                    </a:p>
                    <a:p>
                      <a:pPr marL="182563" marR="0" lvl="0" indent="-182563" algn="l" defTabSz="914400" rtl="0" eaLnBrk="1" fontAlgn="base" latinLnBrk="0" hangingPunct="1">
                        <a:lnSpc>
                          <a:spcPct val="100000"/>
                        </a:lnSpc>
                        <a:spcBef>
                          <a:spcPct val="0"/>
                        </a:spcBef>
                        <a:spcAft>
                          <a:spcPct val="0"/>
                        </a:spcAft>
                        <a:buClrTx/>
                        <a:buSzTx/>
                        <a:buFontTx/>
                        <a:buChar char="•"/>
                        <a:tabLst/>
                      </a:pPr>
                      <a:r>
                        <a:rPr kumimoji="0" lang="zh-TW" altLang="en-US" sz="2000" b="1" i="0" u="none" strike="noStrike" cap="none" normalizeH="0" baseline="0" dirty="0" smtClean="0">
                          <a:ln>
                            <a:noFill/>
                          </a:ln>
                          <a:solidFill>
                            <a:srgbClr val="C00000"/>
                          </a:solidFill>
                          <a:effectLst/>
                          <a:latin typeface="標楷體" panose="03000509000000000000" pitchFamily="65" charset="-120"/>
                          <a:ea typeface="標楷體" panose="03000509000000000000" pitchFamily="65" charset="-120"/>
                        </a:rPr>
                        <a:t>照護階段轉換、期滿，應重新評估；醫師每</a:t>
                      </a:r>
                      <a:r>
                        <a:rPr kumimoji="0" lang="en-US" altLang="zh-TW" sz="2000" b="1" i="0" u="none" strike="noStrike" cap="none" normalizeH="0" baseline="0" dirty="0" smtClean="0">
                          <a:ln>
                            <a:noFill/>
                          </a:ln>
                          <a:solidFill>
                            <a:srgbClr val="C00000"/>
                          </a:solidFill>
                          <a:effectLst/>
                          <a:latin typeface="標楷體" panose="03000509000000000000" pitchFamily="65" charset="-120"/>
                          <a:ea typeface="標楷體" panose="03000509000000000000" pitchFamily="65" charset="-120"/>
                        </a:rPr>
                        <a:t>2</a:t>
                      </a:r>
                      <a:r>
                        <a:rPr kumimoji="0" lang="zh-TW" altLang="en-US" sz="2000" b="1" i="0" u="none" strike="noStrike" cap="none" normalizeH="0" baseline="0" dirty="0" smtClean="0">
                          <a:ln>
                            <a:noFill/>
                          </a:ln>
                          <a:solidFill>
                            <a:srgbClr val="C00000"/>
                          </a:solidFill>
                          <a:effectLst/>
                          <a:latin typeface="標楷體" panose="03000509000000000000" pitchFamily="65" charset="-120"/>
                          <a:ea typeface="標楷體" panose="03000509000000000000" pitchFamily="65" charset="-120"/>
                        </a:rPr>
                        <a:t>個月至少訪視</a:t>
                      </a:r>
                      <a:r>
                        <a:rPr kumimoji="0" lang="en-US" altLang="zh-TW" sz="2000" b="1" i="0" u="none" strike="noStrike" cap="none" normalizeH="0" baseline="0" dirty="0" smtClean="0">
                          <a:ln>
                            <a:noFill/>
                          </a:ln>
                          <a:solidFill>
                            <a:srgbClr val="C00000"/>
                          </a:solidFill>
                          <a:effectLst/>
                          <a:latin typeface="標楷體" panose="03000509000000000000" pitchFamily="65" charset="-120"/>
                          <a:ea typeface="標楷體" panose="03000509000000000000" pitchFamily="65" charset="-120"/>
                        </a:rPr>
                        <a:t>1</a:t>
                      </a:r>
                      <a:r>
                        <a:rPr kumimoji="0" lang="zh-TW" altLang="en-US" sz="2000" b="1" i="0" u="none" strike="noStrike" cap="none" normalizeH="0" baseline="0" dirty="0" smtClean="0">
                          <a:ln>
                            <a:noFill/>
                          </a:ln>
                          <a:solidFill>
                            <a:srgbClr val="C00000"/>
                          </a:solidFill>
                          <a:effectLst/>
                          <a:latin typeface="標楷體" panose="03000509000000000000" pitchFamily="65" charset="-120"/>
                          <a:ea typeface="標楷體" panose="03000509000000000000" pitchFamily="65" charset="-120"/>
                        </a:rPr>
                        <a:t>次。</a:t>
                      </a:r>
                      <a:endParaRPr kumimoji="0" lang="en-US" altLang="zh-TW" sz="2000" b="1" i="0" u="none" strike="noStrike" cap="none" normalizeH="0" baseline="0" dirty="0" smtClean="0">
                        <a:ln>
                          <a:noFill/>
                        </a:ln>
                        <a:solidFill>
                          <a:srgbClr val="C00000"/>
                        </a:solidFill>
                        <a:effectLst/>
                        <a:latin typeface="標楷體" panose="03000509000000000000" pitchFamily="65" charset="-120"/>
                        <a:ea typeface="標楷體" panose="03000509000000000000"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1F7"/>
                    </a:solidFill>
                  </a:tcPr>
                </a:tc>
              </a:tr>
            </a:tbl>
          </a:graphicData>
        </a:graphic>
      </p:graphicFrame>
      <p:sp>
        <p:nvSpPr>
          <p:cNvPr id="34847" name="標題 1"/>
          <p:cNvSpPr>
            <a:spLocks noGrp="1"/>
          </p:cNvSpPr>
          <p:nvPr>
            <p:ph type="title"/>
          </p:nvPr>
        </p:nvSpPr>
        <p:spPr>
          <a:xfrm>
            <a:off x="2339752" y="692696"/>
            <a:ext cx="4896544" cy="674687"/>
          </a:xfrm>
        </p:spPr>
        <p:txBody>
          <a:bodyPr/>
          <a:lstStyle/>
          <a:p>
            <a:r>
              <a:rPr lang="zh-TW" altLang="en-US" b="1" dirty="0" smtClean="0">
                <a:solidFill>
                  <a:srgbClr val="0D5224"/>
                </a:solidFill>
                <a:latin typeface="標楷體" panose="03000509000000000000" pitchFamily="65" charset="-120"/>
                <a:ea typeface="標楷體" panose="03000509000000000000" pitchFamily="65" charset="-120"/>
              </a:rPr>
              <a:t>收案審核與照護期間</a:t>
            </a:r>
          </a:p>
        </p:txBody>
      </p:sp>
      <p:sp>
        <p:nvSpPr>
          <p:cNvPr id="34848" name="投影片編號版面配置區 1"/>
          <p:cNvSpPr>
            <a:spLocks noGrp="1"/>
          </p:cNvSpPr>
          <p:nvPr>
            <p:ph type="sldNum" sz="quarter" idx="12"/>
          </p:nvPr>
        </p:nvSpPr>
        <p:spPr>
          <a:noFill/>
        </p:spPr>
        <p:txBody>
          <a:bodyPr/>
          <a:lstStyle/>
          <a:p>
            <a:fld id="{AF4ABFF3-6AD4-4526-A849-099F8CFE2A58}" type="slidenum">
              <a:rPr lang="en-US" altLang="zh-TW" smtClean="0"/>
              <a:pPr/>
              <a:t>17</a:t>
            </a:fld>
            <a:endParaRPr lang="en-US" altLang="zh-TW"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內容版面配置區 5"/>
          <p:cNvGraphicFramePr>
            <a:graphicFrameLocks noGrp="1"/>
          </p:cNvGraphicFramePr>
          <p:nvPr>
            <p:ph idx="1"/>
            <p:extLst>
              <p:ext uri="{D42A27DB-BD31-4B8C-83A1-F6EECF244321}">
                <p14:modId xmlns:p14="http://schemas.microsoft.com/office/powerpoint/2010/main" val="3540244315"/>
              </p:ext>
            </p:extLst>
          </p:nvPr>
        </p:nvGraphicFramePr>
        <p:xfrm>
          <a:off x="323850" y="1169988"/>
          <a:ext cx="8569325" cy="5053014"/>
        </p:xfrm>
        <a:graphic>
          <a:graphicData uri="http://schemas.openxmlformats.org/drawingml/2006/table">
            <a:tbl>
              <a:tblPr/>
              <a:tblGrid>
                <a:gridCol w="2232025"/>
                <a:gridCol w="6337300"/>
              </a:tblGrid>
              <a:tr h="4286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rgbClr val="FFFFFF"/>
                          </a:solidFill>
                          <a:effectLst/>
                          <a:latin typeface="標楷體" panose="03000509000000000000" pitchFamily="65" charset="-120"/>
                          <a:ea typeface="標楷體" panose="03000509000000000000" pitchFamily="65" charset="-120"/>
                        </a:rPr>
                        <a:t>計畫別</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1A7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2000" b="1" i="0" u="none" strike="noStrike" cap="none" normalizeH="0" baseline="0" smtClean="0">
                          <a:ln>
                            <a:noFill/>
                          </a:ln>
                          <a:solidFill>
                            <a:schemeClr val="bg1"/>
                          </a:solidFill>
                          <a:effectLst/>
                          <a:latin typeface="標楷體" panose="03000509000000000000" pitchFamily="65" charset="-120"/>
                          <a:ea typeface="標楷體" panose="03000509000000000000" pitchFamily="65" charset="-120"/>
                        </a:rPr>
                        <a:t>訪視頻率</a:t>
                      </a:r>
                      <a:r>
                        <a:rPr kumimoji="0" lang="en-US" altLang="zh-TW" sz="2000" b="1" i="0" u="none" strike="noStrike" cap="none" normalizeH="0" baseline="0" smtClean="0">
                          <a:ln>
                            <a:noFill/>
                          </a:ln>
                          <a:solidFill>
                            <a:schemeClr val="bg1"/>
                          </a:solidFill>
                          <a:effectLst/>
                          <a:latin typeface="標楷體" panose="03000509000000000000" pitchFamily="65" charset="-120"/>
                          <a:ea typeface="標楷體" panose="03000509000000000000" pitchFamily="65" charset="-120"/>
                        </a:rPr>
                        <a:t>(</a:t>
                      </a:r>
                      <a:r>
                        <a:rPr kumimoji="0" lang="zh-TW" altLang="zh-TW" sz="2000" b="1" i="0" u="none" strike="noStrike" cap="none" normalizeH="0" baseline="0" smtClean="0">
                          <a:ln>
                            <a:noFill/>
                          </a:ln>
                          <a:solidFill>
                            <a:schemeClr val="bg1"/>
                          </a:solidFill>
                          <a:effectLst/>
                          <a:latin typeface="標楷體" panose="03000509000000000000" pitchFamily="65" charset="-120"/>
                          <a:ea typeface="標楷體" panose="03000509000000000000" pitchFamily="65" charset="-120"/>
                        </a:rPr>
                        <a:t>每名個案</a:t>
                      </a:r>
                      <a:r>
                        <a:rPr kumimoji="0" lang="en-US" altLang="zh-TW" sz="2000" b="1" i="0" u="none" strike="noStrike" cap="none" normalizeH="0" baseline="0" smtClean="0">
                          <a:ln>
                            <a:noFill/>
                          </a:ln>
                          <a:solidFill>
                            <a:schemeClr val="bg1"/>
                          </a:solidFill>
                          <a:effectLst/>
                          <a:latin typeface="標楷體" panose="03000509000000000000" pitchFamily="65" charset="-120"/>
                          <a:ea typeface="標楷體" panose="03000509000000000000" pitchFamily="65" charset="-120"/>
                        </a:rPr>
                        <a:t>)</a:t>
                      </a:r>
                      <a:endParaRPr kumimoji="0" lang="zh-TW" altLang="en-US" sz="2000" b="1" i="0" u="none" strike="noStrike" cap="none" normalizeH="0" baseline="0" smtClean="0">
                        <a:ln>
                          <a:noFill/>
                        </a:ln>
                        <a:solidFill>
                          <a:schemeClr val="bg1"/>
                        </a:solidFill>
                        <a:effectLst/>
                        <a:latin typeface="標楷體" panose="03000509000000000000" pitchFamily="65" charset="-120"/>
                        <a:ea typeface="標楷體" panose="03000509000000000000" pitchFamily="65" charset="-12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1A7E9"/>
                    </a:solidFill>
                  </a:tcPr>
                </a:tc>
              </a:tr>
              <a:tr h="6064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rPr>
                        <a:t>居家醫療試辦計畫</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1F7"/>
                    </a:solidFill>
                  </a:tcPr>
                </a:tc>
                <a:tc>
                  <a:txBody>
                    <a:bodyPr/>
                    <a:lstStyle/>
                    <a:p>
                      <a:pPr marL="182563" marR="0" lvl="0" indent="-182563" algn="l" defTabSz="914400" rtl="0" eaLnBrk="1" fontAlgn="base" latinLnBrk="0" hangingPunct="1">
                        <a:lnSpc>
                          <a:spcPct val="100000"/>
                        </a:lnSpc>
                        <a:spcBef>
                          <a:spcPct val="0"/>
                        </a:spcBef>
                        <a:spcAft>
                          <a:spcPct val="0"/>
                        </a:spcAft>
                        <a:buClrTx/>
                        <a:buSzTx/>
                        <a:buFontTx/>
                        <a:buChar char="•"/>
                        <a:tabLst/>
                      </a:pPr>
                      <a:r>
                        <a:rPr kumimoji="0" lang="zh-TW" altLang="en-US" sz="20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醫師：依醫師專業判斷決定。</a:t>
                      </a:r>
                      <a:endParaRPr kumimoji="0" lang="zh-TW" altLang="zh-TW" sz="20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1F7"/>
                    </a:solidFill>
                  </a:tcPr>
                </a:tc>
              </a:tr>
              <a:tr h="10207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rPr>
                        <a:t>一般居家照護</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FB"/>
                    </a:solidFill>
                  </a:tcPr>
                </a:tc>
                <a:tc>
                  <a:txBody>
                    <a:bodyPr/>
                    <a:lstStyle/>
                    <a:p>
                      <a:pPr marL="180975" marR="0" lvl="0" indent="-180975" algn="l" defTabSz="914400" rtl="0" eaLnBrk="1" fontAlgn="base" latinLnBrk="0" hangingPunct="1">
                        <a:lnSpc>
                          <a:spcPct val="100000"/>
                        </a:lnSpc>
                        <a:spcBef>
                          <a:spcPct val="0"/>
                        </a:spcBef>
                        <a:spcAft>
                          <a:spcPct val="0"/>
                        </a:spcAft>
                        <a:buClrTx/>
                        <a:buSzTx/>
                        <a:buFontTx/>
                        <a:buChar char="•"/>
                        <a:tabLst/>
                      </a:pPr>
                      <a:r>
                        <a:rPr kumimoji="0" lang="zh-TW" altLang="zh-TW" sz="20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護理人員：每月</a:t>
                      </a:r>
                      <a:r>
                        <a:rPr kumimoji="0" lang="en-US" altLang="zh-TW" sz="20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2</a:t>
                      </a:r>
                      <a:r>
                        <a:rPr kumimoji="0" lang="zh-TW" altLang="zh-TW" sz="20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次</a:t>
                      </a:r>
                      <a:r>
                        <a:rPr kumimoji="0" lang="zh-TW" altLang="en-US" sz="20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a:t>
                      </a:r>
                      <a:endParaRPr kumimoji="0" lang="zh-TW" altLang="zh-TW" sz="20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p>
                      <a:pPr marL="180975" marR="0" lvl="0" indent="-180975" algn="l" defTabSz="914400" rtl="0" eaLnBrk="1" fontAlgn="base" latinLnBrk="0" hangingPunct="1">
                        <a:lnSpc>
                          <a:spcPct val="100000"/>
                        </a:lnSpc>
                        <a:spcBef>
                          <a:spcPct val="0"/>
                        </a:spcBef>
                        <a:spcAft>
                          <a:spcPct val="0"/>
                        </a:spcAft>
                        <a:buClrTx/>
                        <a:buSzTx/>
                        <a:buFontTx/>
                        <a:buChar char="•"/>
                        <a:tabLst/>
                      </a:pPr>
                      <a:r>
                        <a:rPr kumimoji="0" lang="zh-TW" altLang="zh-TW" sz="20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醫師：每</a:t>
                      </a:r>
                      <a:r>
                        <a:rPr kumimoji="0" lang="en-US" altLang="zh-TW" sz="20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2</a:t>
                      </a:r>
                      <a:r>
                        <a:rPr kumimoji="0" lang="zh-TW" altLang="zh-TW" sz="20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個月</a:t>
                      </a:r>
                      <a:r>
                        <a:rPr kumimoji="0" lang="en-US" altLang="zh-TW" sz="20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1</a:t>
                      </a:r>
                      <a:r>
                        <a:rPr kumimoji="0" lang="zh-TW" altLang="zh-TW" sz="20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次。</a:t>
                      </a:r>
                      <a:endParaRPr kumimoji="0" lang="en-US" altLang="zh-TW" sz="20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p>
                      <a:pPr marL="180975" marR="0" lvl="0" indent="-180975" algn="l" defTabSz="914400" rtl="0" eaLnBrk="1" fontAlgn="base" latinLnBrk="0" hangingPunct="1">
                        <a:lnSpc>
                          <a:spcPct val="100000"/>
                        </a:lnSpc>
                        <a:spcBef>
                          <a:spcPct val="0"/>
                        </a:spcBef>
                        <a:spcAft>
                          <a:spcPct val="0"/>
                        </a:spcAft>
                        <a:buClrTx/>
                        <a:buSzTx/>
                        <a:buFontTx/>
                        <a:buChar char="•"/>
                        <a:tabLst/>
                      </a:pPr>
                      <a:r>
                        <a:rPr kumimoji="0" lang="zh-TW" altLang="en-US" sz="20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得</a:t>
                      </a:r>
                      <a:r>
                        <a:rPr kumimoji="0" lang="zh-TW" altLang="zh-TW" sz="20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依病情需要</a:t>
                      </a:r>
                      <a:r>
                        <a:rPr kumimoji="0" lang="zh-TW" altLang="en-US" sz="20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增加訪視次數</a:t>
                      </a:r>
                      <a:r>
                        <a:rPr kumimoji="0" lang="zh-TW" altLang="zh-TW" sz="20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a:t>
                      </a:r>
                      <a:r>
                        <a:rPr kumimoji="0" lang="zh-TW" altLang="en-US" sz="20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於</a:t>
                      </a:r>
                      <a:r>
                        <a:rPr kumimoji="0" lang="zh-TW" altLang="zh-TW" sz="20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申報費用時檢附</a:t>
                      </a:r>
                      <a:r>
                        <a:rPr kumimoji="0" lang="zh-TW" altLang="en-US" sz="20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紀錄。</a:t>
                      </a:r>
                      <a:endParaRPr kumimoji="0" lang="zh-TW" altLang="zh-TW" sz="20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FB"/>
                    </a:solidFill>
                  </a:tcPr>
                </a:tc>
              </a:tr>
              <a:tr h="10207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rPr>
                        <a:t>呼吸器居家照護</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1F7"/>
                    </a:solidFill>
                  </a:tcPr>
                </a:tc>
                <a:tc>
                  <a:txBody>
                    <a:bodyPr/>
                    <a:lstStyle/>
                    <a:p>
                      <a:pPr marL="180975" marR="0" lvl="0" indent="-180975" algn="l" defTabSz="914400" rtl="0" eaLnBrk="1" fontAlgn="base" latinLnBrk="0" hangingPunct="1">
                        <a:lnSpc>
                          <a:spcPct val="100000"/>
                        </a:lnSpc>
                        <a:spcBef>
                          <a:spcPct val="0"/>
                        </a:spcBef>
                        <a:spcAft>
                          <a:spcPct val="0"/>
                        </a:spcAft>
                        <a:buClrTx/>
                        <a:buSzTx/>
                        <a:buFontTx/>
                        <a:buChar char="•"/>
                        <a:tabLst/>
                      </a:pPr>
                      <a:r>
                        <a:rPr kumimoji="0" lang="zh-TW" altLang="zh-TW" sz="20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醫師：至少每2個月1次，每次至少1小時。</a:t>
                      </a:r>
                    </a:p>
                    <a:p>
                      <a:pPr marL="180975" marR="0" lvl="0" indent="-180975" algn="l" defTabSz="914400" rtl="0" eaLnBrk="1" fontAlgn="base" latinLnBrk="0" hangingPunct="1">
                        <a:lnSpc>
                          <a:spcPct val="100000"/>
                        </a:lnSpc>
                        <a:spcBef>
                          <a:spcPct val="0"/>
                        </a:spcBef>
                        <a:spcAft>
                          <a:spcPct val="0"/>
                        </a:spcAft>
                        <a:buClrTx/>
                        <a:buSzTx/>
                        <a:buFontTx/>
                        <a:buChar char="•"/>
                        <a:tabLst/>
                      </a:pPr>
                      <a:r>
                        <a:rPr kumimoji="0" lang="zh-TW" altLang="zh-TW" sz="20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呼吸治療人員：每月至少2次，每次至少1小時。</a:t>
                      </a:r>
                    </a:p>
                    <a:p>
                      <a:pPr marL="180975" marR="0" lvl="0" indent="-180975" algn="l" defTabSz="914400" rtl="0" eaLnBrk="1" fontAlgn="base" latinLnBrk="0" hangingPunct="1">
                        <a:lnSpc>
                          <a:spcPct val="100000"/>
                        </a:lnSpc>
                        <a:spcBef>
                          <a:spcPct val="0"/>
                        </a:spcBef>
                        <a:spcAft>
                          <a:spcPct val="0"/>
                        </a:spcAft>
                        <a:buClrTx/>
                        <a:buSzTx/>
                        <a:buFontTx/>
                        <a:buChar char="•"/>
                        <a:tabLst/>
                      </a:pPr>
                      <a:r>
                        <a:rPr kumimoji="0" lang="zh-TW" altLang="zh-TW" sz="20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護理人員：每月至少</a:t>
                      </a:r>
                      <a:r>
                        <a:rPr kumimoji="0" lang="en-US" altLang="zh-TW" sz="20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2</a:t>
                      </a:r>
                      <a:r>
                        <a:rPr kumimoji="0" lang="zh-TW" altLang="zh-TW" sz="20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次，每次至少</a:t>
                      </a:r>
                      <a:r>
                        <a:rPr kumimoji="0" lang="en-US" altLang="zh-TW" sz="20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2</a:t>
                      </a:r>
                      <a:r>
                        <a:rPr kumimoji="0" lang="zh-TW" altLang="zh-TW" sz="20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小時。</a:t>
                      </a:r>
                      <a:endParaRPr kumimoji="0" lang="zh-TW" altLang="zh-TW" sz="20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1F7"/>
                    </a:solidFill>
                  </a:tcPr>
                </a:tc>
              </a:tr>
              <a:tr h="13287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rPr>
                        <a:t>安寧居家療護</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FB"/>
                    </a:solidFill>
                  </a:tcPr>
                </a:tc>
                <a:tc>
                  <a:txBody>
                    <a:bodyPr/>
                    <a:lstStyle/>
                    <a:p>
                      <a:pPr marL="180975" marR="0" lvl="0" indent="-180975" algn="l" defTabSz="914400" rtl="0" eaLnBrk="1" fontAlgn="base" latinLnBrk="0" hangingPunct="1">
                        <a:lnSpc>
                          <a:spcPct val="100000"/>
                        </a:lnSpc>
                        <a:spcBef>
                          <a:spcPct val="0"/>
                        </a:spcBef>
                        <a:spcAft>
                          <a:spcPct val="0"/>
                        </a:spcAft>
                        <a:buClrTx/>
                        <a:buSzTx/>
                        <a:buFontTx/>
                        <a:buChar char="•"/>
                        <a:tabLst/>
                      </a:pPr>
                      <a:r>
                        <a:rPr kumimoji="0" lang="zh-TW" altLang="zh-TW" sz="20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護理人員：每週2次。</a:t>
                      </a:r>
                    </a:p>
                    <a:p>
                      <a:pPr marL="180975" marR="0" lvl="0" indent="-180975" algn="l" defTabSz="914400" rtl="0" eaLnBrk="1" fontAlgn="base" latinLnBrk="0" hangingPunct="1">
                        <a:lnSpc>
                          <a:spcPct val="100000"/>
                        </a:lnSpc>
                        <a:spcBef>
                          <a:spcPct val="0"/>
                        </a:spcBef>
                        <a:spcAft>
                          <a:spcPct val="0"/>
                        </a:spcAft>
                        <a:buClrTx/>
                        <a:buSzTx/>
                        <a:buFontTx/>
                        <a:buChar char="•"/>
                        <a:tabLst/>
                      </a:pPr>
                      <a:r>
                        <a:rPr kumimoji="0" lang="zh-TW" altLang="zh-TW" sz="20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醫師：每週1次。</a:t>
                      </a:r>
                    </a:p>
                    <a:p>
                      <a:pPr marL="180975" marR="0" lvl="0" indent="-180975" algn="l" defTabSz="914400" rtl="0" eaLnBrk="1" fontAlgn="base" latinLnBrk="0" hangingPunct="1">
                        <a:lnSpc>
                          <a:spcPct val="100000"/>
                        </a:lnSpc>
                        <a:spcBef>
                          <a:spcPct val="0"/>
                        </a:spcBef>
                        <a:spcAft>
                          <a:spcPct val="0"/>
                        </a:spcAft>
                        <a:buClrTx/>
                        <a:buSzTx/>
                        <a:buFontTx/>
                        <a:buChar char="•"/>
                        <a:tabLst/>
                      </a:pPr>
                      <a:r>
                        <a:rPr kumimoji="0" lang="zh-TW" altLang="zh-TW" sz="20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其他專業人員</a:t>
                      </a:r>
                      <a:r>
                        <a:rPr kumimoji="0" lang="en-US" altLang="zh-TW" sz="20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a:t>
                      </a:r>
                      <a:r>
                        <a:rPr kumimoji="0" lang="zh-TW" altLang="zh-TW" sz="20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社工人員、心理師</a:t>
                      </a:r>
                      <a:r>
                        <a:rPr kumimoji="0" lang="en-US" altLang="zh-TW" sz="20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a:t>
                      </a:r>
                      <a:r>
                        <a:rPr kumimoji="0" lang="zh-TW" altLang="zh-TW" sz="20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：每週</a:t>
                      </a:r>
                      <a:r>
                        <a:rPr kumimoji="0" lang="en-US" altLang="zh-TW" sz="20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1</a:t>
                      </a:r>
                      <a:r>
                        <a:rPr kumimoji="0" lang="zh-TW" altLang="zh-TW" sz="20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次。</a:t>
                      </a:r>
                      <a:endParaRPr kumimoji="0" lang="en-US" altLang="zh-TW" sz="20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endParaRPr>
                    </a:p>
                    <a:p>
                      <a:pPr marL="180975" marR="0" lvl="0" indent="-180975" algn="l" defTabSz="914400" rtl="0" eaLnBrk="1" fontAlgn="base" latinLnBrk="0" hangingPunct="1">
                        <a:lnSpc>
                          <a:spcPct val="100000"/>
                        </a:lnSpc>
                        <a:spcBef>
                          <a:spcPct val="0"/>
                        </a:spcBef>
                        <a:spcAft>
                          <a:spcPct val="0"/>
                        </a:spcAft>
                        <a:buClrTx/>
                        <a:buSzTx/>
                        <a:buFontTx/>
                        <a:buChar char="•"/>
                        <a:tabLst/>
                      </a:pPr>
                      <a:r>
                        <a:rPr kumimoji="0" lang="zh-TW" altLang="en-US" sz="20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得</a:t>
                      </a:r>
                      <a:r>
                        <a:rPr kumimoji="0" lang="zh-TW" altLang="zh-TW" sz="20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依病情需要</a:t>
                      </a:r>
                      <a:r>
                        <a:rPr kumimoji="0" lang="zh-TW" altLang="en-US" sz="20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增加訪視次數</a:t>
                      </a:r>
                      <a:r>
                        <a:rPr kumimoji="0" lang="zh-TW" altLang="zh-TW" sz="20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a:t>
                      </a:r>
                      <a:r>
                        <a:rPr kumimoji="0" lang="zh-TW" altLang="en-US" sz="20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於</a:t>
                      </a:r>
                      <a:r>
                        <a:rPr kumimoji="0" lang="zh-TW" altLang="zh-TW" sz="20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申報費用時檢附</a:t>
                      </a:r>
                      <a:r>
                        <a:rPr kumimoji="0" lang="zh-TW" altLang="en-US" sz="20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紀錄。</a:t>
                      </a:r>
                      <a:endParaRPr kumimoji="0" lang="zh-TW" altLang="zh-TW" sz="20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FB"/>
                    </a:solidFill>
                  </a:tcPr>
                </a:tc>
              </a:tr>
              <a:tr h="6477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rgbClr val="C00000"/>
                          </a:solidFill>
                          <a:effectLst/>
                          <a:latin typeface="標楷體" panose="03000509000000000000" pitchFamily="65" charset="-120"/>
                          <a:ea typeface="標楷體" panose="03000509000000000000" pitchFamily="65" charset="-120"/>
                        </a:rPr>
                        <a:t>居家醫療整合計畫</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1F7"/>
                    </a:solidFill>
                  </a:tcPr>
                </a:tc>
                <a:tc>
                  <a:txBody>
                    <a:bodyPr/>
                    <a:lstStyle/>
                    <a:p>
                      <a:pPr marL="182563" marR="0" lvl="0" indent="-182563" algn="l" defTabSz="914400" rtl="0" eaLnBrk="1" fontAlgn="base" latinLnBrk="0" hangingPunct="1">
                        <a:lnSpc>
                          <a:spcPct val="100000"/>
                        </a:lnSpc>
                        <a:spcBef>
                          <a:spcPct val="0"/>
                        </a:spcBef>
                        <a:spcAft>
                          <a:spcPct val="0"/>
                        </a:spcAft>
                        <a:buClrTx/>
                        <a:buSzTx/>
                        <a:buFontTx/>
                        <a:buChar char="•"/>
                        <a:tabLst/>
                      </a:pPr>
                      <a:r>
                        <a:rPr kumimoji="0" lang="zh-TW" altLang="en-US" sz="2000" b="1" i="0" u="none" strike="noStrike" cap="none" normalizeH="0" baseline="0" dirty="0" smtClean="0">
                          <a:ln>
                            <a:noFill/>
                          </a:ln>
                          <a:solidFill>
                            <a:srgbClr val="C00000"/>
                          </a:solidFill>
                          <a:effectLst/>
                          <a:latin typeface="標楷體" panose="03000509000000000000" pitchFamily="65" charset="-120"/>
                          <a:ea typeface="標楷體" panose="03000509000000000000" pitchFamily="65" charset="-120"/>
                        </a:rPr>
                        <a:t>各類專業人員：</a:t>
                      </a:r>
                      <a:r>
                        <a:rPr kumimoji="0" lang="zh-TW" altLang="en-US" sz="2000" b="1" i="0" u="none" strike="noStrike" cap="none" normalizeH="0" baseline="0" dirty="0" smtClean="0">
                          <a:ln>
                            <a:noFill/>
                          </a:ln>
                          <a:solidFill>
                            <a:srgbClr val="C00000"/>
                          </a:solidFill>
                          <a:effectLst/>
                          <a:latin typeface="標楷體" panose="03000509000000000000" pitchFamily="65" charset="-120"/>
                          <a:ea typeface="標楷體" panose="03000509000000000000" pitchFamily="65" charset="-120"/>
                          <a:cs typeface="Times New Roman" pitchFamily="18" charset="0"/>
                        </a:rPr>
                        <a:t>依醫師專業判斷決定。</a:t>
                      </a:r>
                      <a:endParaRPr kumimoji="0" lang="zh-TW" altLang="zh-TW" sz="2000" b="1" i="0" u="none" strike="noStrike" cap="none" normalizeH="0" baseline="0" dirty="0" smtClean="0">
                        <a:ln>
                          <a:noFill/>
                        </a:ln>
                        <a:solidFill>
                          <a:srgbClr val="C00000"/>
                        </a:solidFill>
                        <a:effectLst/>
                        <a:latin typeface="標楷體" panose="03000509000000000000" pitchFamily="65" charset="-120"/>
                        <a:ea typeface="標楷體" panose="03000509000000000000" pitchFamily="65" charset="-12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1F7"/>
                    </a:solidFill>
                  </a:tcPr>
                </a:tc>
              </a:tr>
            </a:tbl>
          </a:graphicData>
        </a:graphic>
      </p:graphicFrame>
      <p:sp>
        <p:nvSpPr>
          <p:cNvPr id="35864" name="標題 1"/>
          <p:cNvSpPr>
            <a:spLocks noGrp="1"/>
          </p:cNvSpPr>
          <p:nvPr>
            <p:ph type="title"/>
          </p:nvPr>
        </p:nvSpPr>
        <p:spPr>
          <a:xfrm>
            <a:off x="3347864" y="548680"/>
            <a:ext cx="2409850" cy="674687"/>
          </a:xfrm>
        </p:spPr>
        <p:txBody>
          <a:bodyPr/>
          <a:lstStyle/>
          <a:p>
            <a:r>
              <a:rPr lang="zh-TW" altLang="en-US" dirty="0" smtClean="0">
                <a:solidFill>
                  <a:srgbClr val="0D5224"/>
                </a:solidFill>
                <a:latin typeface="標楷體" panose="03000509000000000000" pitchFamily="65" charset="-120"/>
                <a:ea typeface="標楷體" panose="03000509000000000000" pitchFamily="65" charset="-120"/>
              </a:rPr>
              <a:t>訪視頻率</a:t>
            </a:r>
          </a:p>
        </p:txBody>
      </p:sp>
      <p:sp>
        <p:nvSpPr>
          <p:cNvPr id="35865" name="投影片編號版面配置區 1"/>
          <p:cNvSpPr>
            <a:spLocks noGrp="1"/>
          </p:cNvSpPr>
          <p:nvPr>
            <p:ph type="sldNum" sz="quarter" idx="12"/>
          </p:nvPr>
        </p:nvSpPr>
        <p:spPr>
          <a:noFill/>
        </p:spPr>
        <p:txBody>
          <a:bodyPr/>
          <a:lstStyle/>
          <a:p>
            <a:fld id="{3566A9FF-33C6-4833-8CAB-B214C4058F4D}" type="slidenum">
              <a:rPr lang="en-US" altLang="zh-TW" smtClean="0"/>
              <a:pPr/>
              <a:t>18</a:t>
            </a:fld>
            <a:endParaRPr lang="en-US" altLang="zh-TW"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內容版面配置區 5"/>
          <p:cNvGraphicFramePr>
            <a:graphicFrameLocks noGrp="1"/>
          </p:cNvGraphicFramePr>
          <p:nvPr>
            <p:ph idx="1"/>
            <p:extLst>
              <p:ext uri="{D42A27DB-BD31-4B8C-83A1-F6EECF244321}">
                <p14:modId xmlns:p14="http://schemas.microsoft.com/office/powerpoint/2010/main" val="2698316328"/>
              </p:ext>
            </p:extLst>
          </p:nvPr>
        </p:nvGraphicFramePr>
        <p:xfrm>
          <a:off x="323850" y="1282700"/>
          <a:ext cx="8569325" cy="3800478"/>
        </p:xfrm>
        <a:graphic>
          <a:graphicData uri="http://schemas.openxmlformats.org/drawingml/2006/table">
            <a:tbl>
              <a:tblPr/>
              <a:tblGrid>
                <a:gridCol w="2232025"/>
                <a:gridCol w="2111375"/>
                <a:gridCol w="2112963"/>
                <a:gridCol w="2112962"/>
              </a:tblGrid>
              <a:tr h="6334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rgbClr val="FFFFFF"/>
                          </a:solidFill>
                          <a:effectLst/>
                          <a:latin typeface="標楷體" panose="03000509000000000000" pitchFamily="65" charset="-120"/>
                          <a:ea typeface="標楷體" panose="03000509000000000000" pitchFamily="65" charset="-120"/>
                        </a:rPr>
                        <a:t>計畫別</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1A7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rgbClr val="FFFFFF"/>
                          </a:solidFill>
                          <a:effectLst/>
                          <a:latin typeface="標楷體" panose="03000509000000000000" pitchFamily="65" charset="-120"/>
                          <a:ea typeface="標楷體" panose="03000509000000000000" pitchFamily="65" charset="-120"/>
                          <a:cs typeface="Arial" charset="0"/>
                        </a:rPr>
                        <a:t>個案健康管理</a:t>
                      </a:r>
                    </a:p>
                  </a:txBody>
                  <a:tcPr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1A7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smtClean="0">
                          <a:ln>
                            <a:noFill/>
                          </a:ln>
                          <a:solidFill>
                            <a:srgbClr val="FFFFFF"/>
                          </a:solidFill>
                          <a:effectLst/>
                          <a:latin typeface="標楷體" panose="03000509000000000000" pitchFamily="65" charset="-120"/>
                          <a:ea typeface="標楷體" panose="03000509000000000000" pitchFamily="65" charset="-120"/>
                          <a:cs typeface="Arial" charset="0"/>
                        </a:rPr>
                        <a:t>24</a:t>
                      </a:r>
                      <a:r>
                        <a:rPr kumimoji="0" lang="zh-TW" altLang="en-US" sz="2000" b="1" i="0" u="none" strike="noStrike" cap="none" normalizeH="0" baseline="0" dirty="0" smtClean="0">
                          <a:ln>
                            <a:noFill/>
                          </a:ln>
                          <a:solidFill>
                            <a:srgbClr val="FFFFFF"/>
                          </a:solidFill>
                          <a:effectLst/>
                          <a:latin typeface="標楷體" panose="03000509000000000000" pitchFamily="65" charset="-120"/>
                          <a:ea typeface="標楷體" panose="03000509000000000000" pitchFamily="65" charset="-120"/>
                          <a:cs typeface="Arial" charset="0"/>
                        </a:rPr>
                        <a:t>小時電話諮詢</a:t>
                      </a:r>
                    </a:p>
                  </a:txBody>
                  <a:tcPr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1A7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rgbClr val="FFFFFF"/>
                          </a:solidFill>
                          <a:effectLst/>
                          <a:latin typeface="標楷體" panose="03000509000000000000" pitchFamily="65" charset="-120"/>
                          <a:ea typeface="標楷體" panose="03000509000000000000" pitchFamily="65" charset="-120"/>
                          <a:cs typeface="Arial" charset="0"/>
                        </a:rPr>
                        <a:t>個案管理費</a:t>
                      </a:r>
                    </a:p>
                  </a:txBody>
                  <a:tcPr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1A7E9"/>
                    </a:solidFill>
                  </a:tcPr>
                </a:tc>
              </a:tr>
              <a:tr h="6334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居家醫療試辦計畫</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1F7"/>
                    </a:solidFill>
                  </a:tcPr>
                </a:tc>
                <a:tc>
                  <a:txBody>
                    <a:bodyPr/>
                    <a:lstStyle/>
                    <a:p>
                      <a:pPr marL="4763"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a:t>
                      </a:r>
                      <a:endParaRPr kumimoji="0" lang="zh-TW"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1F7"/>
                    </a:solidFill>
                  </a:tcPr>
                </a:tc>
                <a:tc>
                  <a:txBody>
                    <a:bodyPr/>
                    <a:lstStyle/>
                    <a:p>
                      <a:pPr marL="4763" marR="0" lvl="0" indent="0" algn="ctr" defTabSz="914400" rtl="0" eaLnBrk="1" fontAlgn="base" latinLnBrk="0" hangingPunct="1">
                        <a:lnSpc>
                          <a:spcPct val="100000"/>
                        </a:lnSpc>
                        <a:spcBef>
                          <a:spcPct val="0"/>
                        </a:spcBef>
                        <a:spcAft>
                          <a:spcPct val="0"/>
                        </a:spcAft>
                        <a:buClrTx/>
                        <a:buSzTx/>
                        <a:buFontTx/>
                        <a:buNone/>
                        <a:tabLst/>
                        <a:defRPr/>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a:t>
                      </a:r>
                      <a:endParaRPr kumimoji="0" lang="zh-TW"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1F7"/>
                    </a:solidFill>
                  </a:tcPr>
                </a:tc>
                <a:tc>
                  <a:txBody>
                    <a:bodyPr/>
                    <a:lstStyle/>
                    <a:p>
                      <a:pPr marL="182563" marR="0" lvl="0" indent="-177800" algn="l" defTabSz="914400" rtl="0" eaLnBrk="1" fontAlgn="base" latinLnBrk="0" hangingPunct="1">
                        <a:lnSpc>
                          <a:spcPct val="100000"/>
                        </a:lnSpc>
                        <a:spcBef>
                          <a:spcPct val="0"/>
                        </a:spcBef>
                        <a:spcAft>
                          <a:spcPct val="0"/>
                        </a:spcAft>
                        <a:buClrTx/>
                        <a:buSzTx/>
                        <a:buFontTx/>
                        <a:buChar char="•"/>
                        <a:tabLst/>
                      </a:pPr>
                      <a:endParaRPr kumimoji="0" lang="zh-TW" altLang="zh-TW" sz="20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1F7"/>
                    </a:solidFill>
                  </a:tcPr>
                </a:tc>
              </a:tr>
              <a:tr h="6334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一般居家照護</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FB"/>
                    </a:solidFill>
                  </a:tcPr>
                </a:tc>
                <a:tc>
                  <a:txBody>
                    <a:bodyPr/>
                    <a:lstStyle/>
                    <a:p>
                      <a:pPr marL="4763" marR="0" lvl="0" indent="0" algn="ctr" defTabSz="914400" rtl="0" eaLnBrk="1" fontAlgn="base" latinLnBrk="0" hangingPunct="1">
                        <a:lnSpc>
                          <a:spcPct val="100000"/>
                        </a:lnSpc>
                        <a:spcBef>
                          <a:spcPct val="0"/>
                        </a:spcBef>
                        <a:spcAft>
                          <a:spcPct val="0"/>
                        </a:spcAft>
                        <a:buClrTx/>
                        <a:buSzTx/>
                        <a:buFontTx/>
                        <a:buNone/>
                        <a:tabLst/>
                      </a:pPr>
                      <a:endParaRPr kumimoji="0" lang="zh-TW"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FB"/>
                    </a:solidFill>
                  </a:tcPr>
                </a:tc>
                <a:tc>
                  <a:txBody>
                    <a:bodyPr/>
                    <a:lstStyle/>
                    <a:p>
                      <a:pPr marL="4763"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a:t>
                      </a:r>
                      <a:endParaRPr kumimoji="0" lang="zh-TW"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FB"/>
                    </a:solidFill>
                  </a:tcPr>
                </a:tc>
                <a:tc>
                  <a:txBody>
                    <a:bodyPr/>
                    <a:lstStyle/>
                    <a:p>
                      <a:pPr marL="182563" marR="0" lvl="0" indent="-177800" algn="l" defTabSz="914400" rtl="0" eaLnBrk="1" fontAlgn="base" latinLnBrk="0" hangingPunct="1">
                        <a:lnSpc>
                          <a:spcPct val="100000"/>
                        </a:lnSpc>
                        <a:spcBef>
                          <a:spcPct val="0"/>
                        </a:spcBef>
                        <a:spcAft>
                          <a:spcPct val="0"/>
                        </a:spcAft>
                        <a:buClrTx/>
                        <a:buSzTx/>
                        <a:buFontTx/>
                        <a:buChar char="•"/>
                        <a:tabLst/>
                      </a:pPr>
                      <a:endParaRPr kumimoji="0" lang="zh-TW" altLang="zh-TW" sz="20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FB"/>
                    </a:solidFill>
                  </a:tcPr>
                </a:tc>
              </a:tr>
              <a:tr h="6334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呼吸器居家照護</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1F7"/>
                    </a:solidFill>
                  </a:tcPr>
                </a:tc>
                <a:tc>
                  <a:txBody>
                    <a:bodyPr/>
                    <a:lstStyle/>
                    <a:p>
                      <a:pPr marL="4763"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a:t>
                      </a:r>
                      <a:endParaRPr kumimoji="0" lang="zh-TW"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1F7"/>
                    </a:solidFill>
                  </a:tcPr>
                </a:tc>
                <a:tc>
                  <a:txBody>
                    <a:bodyPr/>
                    <a:lstStyle/>
                    <a:p>
                      <a:pPr marL="4763" marR="0" lvl="0" indent="0" algn="ctr" defTabSz="914400" rtl="0" eaLnBrk="1" fontAlgn="base" latinLnBrk="0" hangingPunct="1">
                        <a:lnSpc>
                          <a:spcPct val="100000"/>
                        </a:lnSpc>
                        <a:spcBef>
                          <a:spcPct val="0"/>
                        </a:spcBef>
                        <a:spcAft>
                          <a:spcPct val="0"/>
                        </a:spcAft>
                        <a:buClrTx/>
                        <a:buSzTx/>
                        <a:buFontTx/>
                        <a:buNone/>
                        <a:tabLst/>
                      </a:pPr>
                      <a:endParaRPr kumimoji="0" lang="zh-TW"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1F7"/>
                    </a:solidFill>
                  </a:tcPr>
                </a:tc>
                <a:tc>
                  <a:txBody>
                    <a:bodyPr/>
                    <a:lstStyle/>
                    <a:p>
                      <a:pPr marL="182563" marR="0" lvl="0" indent="-179388" algn="l" defTabSz="914400" rtl="0" eaLnBrk="1" fontAlgn="base" latinLnBrk="0" hangingPunct="1">
                        <a:lnSpc>
                          <a:spcPct val="100000"/>
                        </a:lnSpc>
                        <a:spcBef>
                          <a:spcPct val="0"/>
                        </a:spcBef>
                        <a:spcAft>
                          <a:spcPct val="0"/>
                        </a:spcAft>
                        <a:buClrTx/>
                        <a:buSzTx/>
                        <a:buFontTx/>
                        <a:buChar char="•"/>
                        <a:tabLst/>
                      </a:pPr>
                      <a:endParaRPr kumimoji="0" lang="zh-TW" altLang="zh-TW" sz="2000" b="1" i="0" u="none" strike="noStrike" cap="none" normalizeH="0" baseline="0" smtClean="0">
                        <a:ln>
                          <a:noFill/>
                        </a:ln>
                        <a:solidFill>
                          <a:schemeClr val="tx1"/>
                        </a:solidFill>
                        <a:effectLst/>
                        <a:latin typeface="微軟正黑體" pitchFamily="34" charset="-120"/>
                        <a:ea typeface="微軟正黑體" pitchFamily="34" charset="-12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1F7"/>
                    </a:solidFill>
                  </a:tcPr>
                </a:tc>
              </a:tr>
              <a:tr h="6334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安寧居家療護</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FB"/>
                    </a:solidFill>
                  </a:tcPr>
                </a:tc>
                <a:tc>
                  <a:txBody>
                    <a:bodyPr/>
                    <a:lstStyle/>
                    <a:p>
                      <a:pPr marL="4763" marR="0" lvl="0" indent="0" algn="ctr" defTabSz="914400" rtl="0" eaLnBrk="1" fontAlgn="base" latinLnBrk="0" hangingPunct="1">
                        <a:lnSpc>
                          <a:spcPct val="100000"/>
                        </a:lnSpc>
                        <a:spcBef>
                          <a:spcPct val="0"/>
                        </a:spcBef>
                        <a:spcAft>
                          <a:spcPct val="0"/>
                        </a:spcAft>
                        <a:buClrTx/>
                        <a:buSzTx/>
                        <a:buFontTx/>
                        <a:buNone/>
                        <a:tabLst/>
                      </a:pPr>
                      <a:endParaRPr kumimoji="0" lang="zh-TW" altLang="zh-TW" sz="20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FB"/>
                    </a:solidFill>
                  </a:tcPr>
                </a:tc>
                <a:tc>
                  <a:txBody>
                    <a:bodyPr/>
                    <a:lstStyle/>
                    <a:p>
                      <a:pPr marL="4763"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a:t>
                      </a:r>
                      <a:endParaRPr kumimoji="0" lang="zh-TW"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FB"/>
                    </a:solidFill>
                  </a:tcPr>
                </a:tc>
                <a:tc>
                  <a:txBody>
                    <a:bodyPr/>
                    <a:lstStyle/>
                    <a:p>
                      <a:pPr marL="182563" marR="0" lvl="0" indent="-177800" algn="l" defTabSz="914400" rtl="0" eaLnBrk="1" fontAlgn="base" latinLnBrk="0" hangingPunct="1">
                        <a:lnSpc>
                          <a:spcPct val="100000"/>
                        </a:lnSpc>
                        <a:spcBef>
                          <a:spcPct val="0"/>
                        </a:spcBef>
                        <a:spcAft>
                          <a:spcPct val="0"/>
                        </a:spcAft>
                        <a:buClrTx/>
                        <a:buSzTx/>
                        <a:buFontTx/>
                        <a:buChar char="•"/>
                        <a:tabLst/>
                      </a:pPr>
                      <a:endParaRPr kumimoji="0" lang="zh-TW" altLang="zh-TW" sz="20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FB"/>
                    </a:solidFill>
                  </a:tcPr>
                </a:tc>
              </a:tr>
              <a:tr h="6334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rgbClr val="C00000"/>
                          </a:solidFill>
                          <a:effectLst/>
                          <a:latin typeface="標楷體" panose="03000509000000000000" pitchFamily="65" charset="-120"/>
                          <a:ea typeface="標楷體" panose="03000509000000000000" pitchFamily="65" charset="-120"/>
                        </a:rPr>
                        <a:t>居家醫療整合計畫</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1F7"/>
                    </a:solidFill>
                  </a:tcPr>
                </a:tc>
                <a:tc>
                  <a:txBody>
                    <a:bodyPr/>
                    <a:lstStyle/>
                    <a:p>
                      <a:pPr marL="4763"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rgbClr val="C00000"/>
                          </a:solidFill>
                          <a:effectLst/>
                          <a:latin typeface="微軟正黑體" pitchFamily="34" charset="-120"/>
                          <a:ea typeface="微軟正黑體" pitchFamily="34" charset="-120"/>
                          <a:cs typeface="Times New Roman" pitchFamily="18" charset="0"/>
                        </a:rPr>
                        <a:t>▄</a:t>
                      </a:r>
                      <a:endParaRPr kumimoji="0" lang="zh-TW" altLang="zh-TW" sz="2000" b="1" i="0" u="none" strike="noStrike" cap="none" normalizeH="0" baseline="0" dirty="0" smtClean="0">
                        <a:ln>
                          <a:noFill/>
                        </a:ln>
                        <a:solidFill>
                          <a:srgbClr val="C00000"/>
                        </a:solidFill>
                        <a:effectLst/>
                        <a:latin typeface="微軟正黑體" pitchFamily="34" charset="-120"/>
                        <a:ea typeface="微軟正黑體" pitchFamily="34" charset="-12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1F7"/>
                    </a:solidFill>
                  </a:tcPr>
                </a:tc>
                <a:tc>
                  <a:txBody>
                    <a:bodyPr/>
                    <a:lstStyle/>
                    <a:p>
                      <a:pPr marL="4763"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kern="1200" cap="none" normalizeH="0" baseline="0" dirty="0" smtClean="0">
                          <a:ln>
                            <a:noFill/>
                          </a:ln>
                          <a:solidFill>
                            <a:srgbClr val="C00000"/>
                          </a:solidFill>
                          <a:effectLst/>
                          <a:latin typeface="微軟正黑體" pitchFamily="34" charset="-120"/>
                          <a:ea typeface="微軟正黑體" pitchFamily="34" charset="-120"/>
                          <a:cs typeface="Times New Roman" pitchFamily="18" charset="0"/>
                        </a:rPr>
                        <a:t>▄</a:t>
                      </a:r>
                      <a:endParaRPr kumimoji="0" lang="zh-TW" altLang="zh-TW" sz="2000" b="1" i="0" u="none" strike="noStrike" kern="1200" cap="none" normalizeH="0" baseline="0" dirty="0" smtClean="0">
                        <a:ln>
                          <a:noFill/>
                        </a:ln>
                        <a:solidFill>
                          <a:srgbClr val="C00000"/>
                        </a:solidFill>
                        <a:effectLst/>
                        <a:latin typeface="微軟正黑體" pitchFamily="34" charset="-120"/>
                        <a:ea typeface="微軟正黑體" pitchFamily="34" charset="-12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1F7"/>
                    </a:solidFill>
                  </a:tcPr>
                </a:tc>
                <a:tc>
                  <a:txBody>
                    <a:bodyPr/>
                    <a:lstStyle/>
                    <a:p>
                      <a:pPr marL="4763"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kern="1200" cap="none" normalizeH="0" baseline="0" dirty="0" smtClean="0">
                          <a:ln>
                            <a:noFill/>
                          </a:ln>
                          <a:solidFill>
                            <a:srgbClr val="C00000"/>
                          </a:solidFill>
                          <a:effectLst/>
                          <a:latin typeface="微軟正黑體" pitchFamily="34" charset="-120"/>
                          <a:ea typeface="微軟正黑體" pitchFamily="34" charset="-120"/>
                          <a:cs typeface="Times New Roman" pitchFamily="18" charset="0"/>
                        </a:rPr>
                        <a:t>▄</a:t>
                      </a:r>
                      <a:endParaRPr kumimoji="0" lang="zh-TW" altLang="zh-TW" sz="2000" b="1" i="0" u="none" strike="noStrike" kern="1200" cap="none" normalizeH="0" baseline="0" dirty="0" smtClean="0">
                        <a:ln>
                          <a:noFill/>
                        </a:ln>
                        <a:solidFill>
                          <a:srgbClr val="C00000"/>
                        </a:solidFill>
                        <a:effectLst/>
                        <a:latin typeface="微軟正黑體" pitchFamily="34" charset="-120"/>
                        <a:ea typeface="微軟正黑體" pitchFamily="34" charset="-12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1F7"/>
                    </a:solidFill>
                  </a:tcPr>
                </a:tc>
              </a:tr>
            </a:tbl>
          </a:graphicData>
        </a:graphic>
      </p:graphicFrame>
      <p:sp>
        <p:nvSpPr>
          <p:cNvPr id="37926" name="標題 1"/>
          <p:cNvSpPr>
            <a:spLocks noGrp="1"/>
          </p:cNvSpPr>
          <p:nvPr>
            <p:ph type="title"/>
          </p:nvPr>
        </p:nvSpPr>
        <p:spPr>
          <a:xfrm>
            <a:off x="2771800" y="620688"/>
            <a:ext cx="3417962" cy="674687"/>
          </a:xfrm>
        </p:spPr>
        <p:txBody>
          <a:bodyPr/>
          <a:lstStyle/>
          <a:p>
            <a:r>
              <a:rPr lang="zh-TW" altLang="en-US" b="1" dirty="0" smtClean="0">
                <a:solidFill>
                  <a:srgbClr val="0D5224"/>
                </a:solidFill>
                <a:latin typeface="標楷體" panose="03000509000000000000" pitchFamily="65" charset="-120"/>
                <a:ea typeface="標楷體" panose="03000509000000000000" pitchFamily="65" charset="-120"/>
              </a:rPr>
              <a:t>個案管理機制</a:t>
            </a:r>
          </a:p>
        </p:txBody>
      </p:sp>
      <p:sp>
        <p:nvSpPr>
          <p:cNvPr id="37927" name="文字方塊 1"/>
          <p:cNvSpPr txBox="1">
            <a:spLocks noChangeArrowheads="1"/>
          </p:cNvSpPr>
          <p:nvPr/>
        </p:nvSpPr>
        <p:spPr bwMode="auto">
          <a:xfrm>
            <a:off x="323850" y="5202238"/>
            <a:ext cx="8569325" cy="1322387"/>
          </a:xfrm>
          <a:prstGeom prst="rect">
            <a:avLst/>
          </a:prstGeom>
          <a:noFill/>
          <a:ln w="9525">
            <a:noFill/>
            <a:miter lim="800000"/>
            <a:headEnd/>
            <a:tailEnd/>
          </a:ln>
        </p:spPr>
        <p:txBody>
          <a:bodyPr>
            <a:spAutoFit/>
          </a:bodyPr>
          <a:lstStyle/>
          <a:p>
            <a:pPr marL="182563" indent="-182563">
              <a:buFont typeface="Arial" charset="0"/>
              <a:buChar char="•"/>
            </a:pPr>
            <a:r>
              <a:rPr kumimoji="0" lang="zh-TW" altLang="zh-TW" sz="2000" b="1" u="sng" dirty="0">
                <a:latin typeface="標楷體" panose="03000509000000000000" pitchFamily="65" charset="-120"/>
                <a:ea typeface="標楷體" panose="03000509000000000000" pitchFamily="65" charset="-120"/>
              </a:rPr>
              <a:t>申請收案</a:t>
            </a:r>
            <a:r>
              <a:rPr kumimoji="0" lang="zh-TW" altLang="zh-TW" sz="2000" b="1" dirty="0">
                <a:latin typeface="標楷體" panose="03000509000000000000" pitchFamily="65" charset="-120"/>
                <a:ea typeface="標楷體" panose="03000509000000000000" pitchFamily="65" charset="-120"/>
              </a:rPr>
              <a:t>之特約醫事服務機構應負責提供個案健康管理及</a:t>
            </a:r>
            <a:r>
              <a:rPr kumimoji="0" lang="en-US" altLang="zh-TW" sz="2000" b="1" dirty="0">
                <a:latin typeface="標楷體" panose="03000509000000000000" pitchFamily="65" charset="-120"/>
                <a:ea typeface="標楷體" panose="03000509000000000000" pitchFamily="65" charset="-120"/>
              </a:rPr>
              <a:t>24</a:t>
            </a:r>
            <a:r>
              <a:rPr kumimoji="0" lang="zh-TW" altLang="zh-TW" sz="2000" b="1" dirty="0">
                <a:latin typeface="標楷體" panose="03000509000000000000" pitchFamily="65" charset="-120"/>
                <a:ea typeface="標楷體" panose="03000509000000000000" pitchFamily="65" charset="-120"/>
              </a:rPr>
              <a:t>小時電話諮詢服務，惟前述服務可由照護團隊合作提供。</a:t>
            </a:r>
          </a:p>
          <a:p>
            <a:pPr marL="182563" indent="-182563">
              <a:buFont typeface="Arial" charset="0"/>
              <a:buChar char="•"/>
            </a:pPr>
            <a:r>
              <a:rPr kumimoji="0" lang="zh-TW" altLang="zh-TW" sz="2000" b="1" dirty="0">
                <a:latin typeface="標楷體" panose="03000509000000000000" pitchFamily="65" charset="-120"/>
                <a:ea typeface="標楷體" panose="03000509000000000000" pitchFamily="65" charset="-120"/>
              </a:rPr>
              <a:t>每名照護對象每年支付</a:t>
            </a:r>
            <a:r>
              <a:rPr kumimoji="0" lang="en-US" altLang="zh-TW" sz="2000" b="1" dirty="0">
                <a:latin typeface="標楷體" panose="03000509000000000000" pitchFamily="65" charset="-120"/>
                <a:ea typeface="標楷體" panose="03000509000000000000" pitchFamily="65" charset="-120"/>
              </a:rPr>
              <a:t>600</a:t>
            </a:r>
            <a:r>
              <a:rPr kumimoji="0" lang="zh-TW" altLang="zh-TW" sz="2000" b="1" dirty="0">
                <a:latin typeface="標楷體" panose="03000509000000000000" pitchFamily="65" charset="-120"/>
                <a:ea typeface="標楷體" panose="03000509000000000000" pitchFamily="65" charset="-120"/>
              </a:rPr>
              <a:t>點，按月比例支付，由保險人於年度結束後計算支付給收案之特約醫事服務機構。</a:t>
            </a:r>
            <a:endParaRPr kumimoji="0" lang="zh-TW" altLang="en-US" sz="2000" b="1" dirty="0">
              <a:latin typeface="標楷體" panose="03000509000000000000" pitchFamily="65" charset="-120"/>
              <a:ea typeface="標楷體" panose="03000509000000000000" pitchFamily="65" charset="-120"/>
            </a:endParaRPr>
          </a:p>
        </p:txBody>
      </p:sp>
      <p:sp>
        <p:nvSpPr>
          <p:cNvPr id="37928" name="投影片編號版面配置區 3"/>
          <p:cNvSpPr>
            <a:spLocks noGrp="1"/>
          </p:cNvSpPr>
          <p:nvPr>
            <p:ph type="sldNum" sz="quarter" idx="12"/>
          </p:nvPr>
        </p:nvSpPr>
        <p:spPr>
          <a:noFill/>
        </p:spPr>
        <p:txBody>
          <a:bodyPr/>
          <a:lstStyle/>
          <a:p>
            <a:fld id="{6C019778-B1A7-4239-ACD8-E735A137C21B}" type="slidenum">
              <a:rPr lang="en-US" altLang="zh-TW" smtClean="0"/>
              <a:pPr/>
              <a:t>19</a:t>
            </a:fld>
            <a:endParaRPr lang="en-US" altLang="zh-TW"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Grp="1" noChangeArrowheads="1"/>
          </p:cNvSpPr>
          <p:nvPr>
            <p:ph type="title"/>
          </p:nvPr>
        </p:nvSpPr>
        <p:spPr>
          <a:xfrm>
            <a:off x="3563888" y="548680"/>
            <a:ext cx="2365226" cy="1008410"/>
          </a:xfrm>
        </p:spPr>
        <p:txBody>
          <a:bodyPr/>
          <a:lstStyle/>
          <a:p>
            <a:pPr>
              <a:defRPr/>
            </a:pPr>
            <a:r>
              <a:rPr lang="zh-TW" altLang="en-US" b="1" dirty="0" smtClean="0">
                <a:solidFill>
                  <a:srgbClr val="0D5224"/>
                </a:solidFill>
                <a:latin typeface="標楷體" panose="03000509000000000000" pitchFamily="65" charset="-120"/>
                <a:ea typeface="標楷體" panose="03000509000000000000" pitchFamily="65" charset="-120"/>
              </a:rPr>
              <a:t>報告大綱</a:t>
            </a:r>
            <a:endParaRPr lang="en-US" altLang="ko-KR" b="1" dirty="0" smtClean="0">
              <a:solidFill>
                <a:srgbClr val="0D5224"/>
              </a:solidFill>
              <a:latin typeface="標楷體" panose="03000509000000000000" pitchFamily="65" charset="-120"/>
              <a:ea typeface="標楷體" panose="03000509000000000000" pitchFamily="65" charset="-120"/>
            </a:endParaRPr>
          </a:p>
        </p:txBody>
      </p:sp>
      <p:sp>
        <p:nvSpPr>
          <p:cNvPr id="19464" name="投影片編號版面配置區 9"/>
          <p:cNvSpPr>
            <a:spLocks noGrp="1"/>
          </p:cNvSpPr>
          <p:nvPr>
            <p:ph type="sldNum" sz="quarter" idx="12"/>
          </p:nvPr>
        </p:nvSpPr>
        <p:spPr>
          <a:noFill/>
        </p:spPr>
        <p:txBody>
          <a:bodyPr/>
          <a:lstStyle/>
          <a:p>
            <a:fld id="{7B50DD76-CCDC-4D4E-B43A-A992091601F0}" type="slidenum">
              <a:rPr lang="en-US" altLang="zh-TW" smtClean="0">
                <a:latin typeface="Arial" charset="0"/>
              </a:rPr>
              <a:pPr/>
              <a:t>2</a:t>
            </a:fld>
            <a:endParaRPr lang="en-US" altLang="zh-TW" smtClean="0">
              <a:latin typeface="Arial" charset="0"/>
            </a:endParaRPr>
          </a:p>
        </p:txBody>
      </p:sp>
      <p:sp>
        <p:nvSpPr>
          <p:cNvPr id="19458" name="AutoShape 7"/>
          <p:cNvSpPr>
            <a:spLocks noChangeArrowheads="1"/>
          </p:cNvSpPr>
          <p:nvPr/>
        </p:nvSpPr>
        <p:spPr bwMode="gray">
          <a:xfrm>
            <a:off x="1979613" y="2238375"/>
            <a:ext cx="5095875" cy="466725"/>
          </a:xfrm>
          <a:prstGeom prst="roundRect">
            <a:avLst>
              <a:gd name="adj" fmla="val 16667"/>
            </a:avLst>
          </a:prstGeom>
          <a:noFill/>
          <a:ln w="9525">
            <a:noFill/>
            <a:round/>
            <a:headEnd/>
            <a:tailEnd/>
          </a:ln>
        </p:spPr>
        <p:txBody>
          <a:bodyPr wrap="none" anchor="ctr"/>
          <a:lstStyle/>
          <a:p>
            <a:pPr algn="ctr" eaLnBrk="0" hangingPunct="0"/>
            <a:endParaRPr kumimoji="0" lang="en-US" altLang="zh-TW" sz="3200" b="1">
              <a:solidFill>
                <a:schemeClr val="bg1"/>
              </a:solidFill>
              <a:ea typeface="標楷體" pitchFamily="65" charset="-120"/>
            </a:endParaRPr>
          </a:p>
        </p:txBody>
      </p:sp>
      <p:sp>
        <p:nvSpPr>
          <p:cNvPr id="19459" name="AutoShape 8"/>
          <p:cNvSpPr>
            <a:spLocks noChangeArrowheads="1"/>
          </p:cNvSpPr>
          <p:nvPr/>
        </p:nvSpPr>
        <p:spPr bwMode="gray">
          <a:xfrm>
            <a:off x="2143125" y="3054350"/>
            <a:ext cx="4932363" cy="466725"/>
          </a:xfrm>
          <a:prstGeom prst="roundRect">
            <a:avLst>
              <a:gd name="adj" fmla="val 16667"/>
            </a:avLst>
          </a:prstGeom>
          <a:noFill/>
          <a:ln w="9525">
            <a:noFill/>
            <a:round/>
            <a:headEnd/>
            <a:tailEnd/>
          </a:ln>
        </p:spPr>
        <p:txBody>
          <a:bodyPr wrap="none" anchor="ctr"/>
          <a:lstStyle/>
          <a:p>
            <a:pPr algn="ctr" eaLnBrk="0" hangingPunct="0"/>
            <a:endParaRPr kumimoji="0" lang="en-US" altLang="zh-TW" sz="3200" b="1">
              <a:solidFill>
                <a:schemeClr val="bg1"/>
              </a:solidFill>
              <a:ea typeface="標楷體" pitchFamily="65" charset="-120"/>
            </a:endParaRPr>
          </a:p>
        </p:txBody>
      </p:sp>
      <p:sp>
        <p:nvSpPr>
          <p:cNvPr id="19460" name="AutoShape 8"/>
          <p:cNvSpPr>
            <a:spLocks noChangeArrowheads="1"/>
          </p:cNvSpPr>
          <p:nvPr/>
        </p:nvSpPr>
        <p:spPr bwMode="gray">
          <a:xfrm>
            <a:off x="1979613" y="2143125"/>
            <a:ext cx="5095875" cy="528638"/>
          </a:xfrm>
          <a:prstGeom prst="roundRect">
            <a:avLst>
              <a:gd name="adj" fmla="val 16667"/>
            </a:avLst>
          </a:prstGeom>
          <a:noFill/>
          <a:ln w="9525">
            <a:noFill/>
            <a:round/>
            <a:headEnd/>
            <a:tailEnd/>
          </a:ln>
        </p:spPr>
        <p:txBody>
          <a:bodyPr wrap="none" anchor="ctr"/>
          <a:lstStyle/>
          <a:p>
            <a:pPr algn="ctr" eaLnBrk="0" hangingPunct="0"/>
            <a:endParaRPr kumimoji="0" lang="en-US" altLang="zh-TW" sz="3200">
              <a:solidFill>
                <a:schemeClr val="bg1"/>
              </a:solidFill>
              <a:ea typeface="標楷體" pitchFamily="65" charset="-120"/>
            </a:endParaRPr>
          </a:p>
        </p:txBody>
      </p:sp>
      <p:sp>
        <p:nvSpPr>
          <p:cNvPr id="19461" name="AutoShape 7"/>
          <p:cNvSpPr>
            <a:spLocks noChangeArrowheads="1"/>
          </p:cNvSpPr>
          <p:nvPr/>
        </p:nvSpPr>
        <p:spPr bwMode="gray">
          <a:xfrm>
            <a:off x="2011363" y="4714875"/>
            <a:ext cx="5095875" cy="633413"/>
          </a:xfrm>
          <a:prstGeom prst="roundRect">
            <a:avLst>
              <a:gd name="adj" fmla="val 16667"/>
            </a:avLst>
          </a:prstGeom>
          <a:noFill/>
          <a:ln w="9525">
            <a:noFill/>
            <a:round/>
            <a:headEnd/>
            <a:tailEnd/>
          </a:ln>
        </p:spPr>
        <p:txBody>
          <a:bodyPr wrap="none" anchor="ctr"/>
          <a:lstStyle/>
          <a:p>
            <a:pPr algn="ctr" eaLnBrk="0" hangingPunct="0"/>
            <a:endParaRPr kumimoji="0" lang="en-US" altLang="zh-TW" sz="3200" b="1">
              <a:solidFill>
                <a:schemeClr val="bg1"/>
              </a:solidFill>
              <a:ea typeface="標楷體" pitchFamily="65" charset="-120"/>
            </a:endParaRPr>
          </a:p>
        </p:txBody>
      </p:sp>
      <p:sp>
        <p:nvSpPr>
          <p:cNvPr id="19462" name="AutoShape 8"/>
          <p:cNvSpPr>
            <a:spLocks noChangeArrowheads="1"/>
          </p:cNvSpPr>
          <p:nvPr/>
        </p:nvSpPr>
        <p:spPr bwMode="gray">
          <a:xfrm>
            <a:off x="1857375" y="4786313"/>
            <a:ext cx="5249863" cy="528637"/>
          </a:xfrm>
          <a:prstGeom prst="roundRect">
            <a:avLst>
              <a:gd name="adj" fmla="val 16667"/>
            </a:avLst>
          </a:prstGeom>
          <a:noFill/>
          <a:ln w="9525">
            <a:noFill/>
            <a:round/>
            <a:headEnd/>
            <a:tailEnd/>
          </a:ln>
        </p:spPr>
        <p:txBody>
          <a:bodyPr wrap="none" anchor="ctr"/>
          <a:lstStyle/>
          <a:p>
            <a:pPr algn="ctr" eaLnBrk="0" hangingPunct="0"/>
            <a:endParaRPr kumimoji="0" lang="en-US" altLang="zh-TW" sz="3200">
              <a:solidFill>
                <a:schemeClr val="bg1"/>
              </a:solidFill>
              <a:ea typeface="標楷體" pitchFamily="65" charset="-120"/>
            </a:endParaRPr>
          </a:p>
        </p:txBody>
      </p:sp>
      <p:graphicFrame>
        <p:nvGraphicFramePr>
          <p:cNvPr id="21" name="資料庫圖表 20"/>
          <p:cNvGraphicFramePr/>
          <p:nvPr>
            <p:extLst>
              <p:ext uri="{D42A27DB-BD31-4B8C-83A1-F6EECF244321}">
                <p14:modId xmlns:p14="http://schemas.microsoft.com/office/powerpoint/2010/main" val="1533869658"/>
              </p:ext>
            </p:extLst>
          </p:nvPr>
        </p:nvGraphicFramePr>
        <p:xfrm>
          <a:off x="755576" y="1628800"/>
          <a:ext cx="7992888" cy="4032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xt Box 13"/>
          <p:cNvSpPr txBox="1">
            <a:spLocks noChangeArrowheads="1"/>
          </p:cNvSpPr>
          <p:nvPr/>
        </p:nvSpPr>
        <p:spPr bwMode="auto">
          <a:xfrm>
            <a:off x="1072113" y="1753572"/>
            <a:ext cx="396875" cy="457200"/>
          </a:xfrm>
          <a:prstGeom prst="rect">
            <a:avLst/>
          </a:prstGeom>
          <a:noFill/>
          <a:ln w="9525">
            <a:noFill/>
            <a:miter lim="800000"/>
            <a:headEnd/>
            <a:tailEnd/>
          </a:ln>
          <a:effectLst/>
        </p:spPr>
        <p:txBody>
          <a:bodyPr>
            <a:spAutoFit/>
          </a:bodyPr>
          <a:lstStyle/>
          <a:p>
            <a:pPr algn="ctr">
              <a:spcBef>
                <a:spcPct val="50000"/>
              </a:spcBef>
            </a:pPr>
            <a:endParaRPr lang="en-US" altLang="zh-TW" sz="2400" b="1" dirty="0">
              <a:solidFill>
                <a:srgbClr val="000000"/>
              </a:solidFill>
              <a:ea typeface="新細明體" pitchFamily="18" charset="-120"/>
            </a:endParaRPr>
          </a:p>
        </p:txBody>
      </p:sp>
      <p:grpSp>
        <p:nvGrpSpPr>
          <p:cNvPr id="3" name="Group 14"/>
          <p:cNvGrpSpPr>
            <a:grpSpLocks/>
          </p:cNvGrpSpPr>
          <p:nvPr/>
        </p:nvGrpSpPr>
        <p:grpSpPr bwMode="auto">
          <a:xfrm>
            <a:off x="770080" y="3855304"/>
            <a:ext cx="6984776" cy="792088"/>
            <a:chOff x="1118" y="1948"/>
            <a:chExt cx="3346" cy="288"/>
          </a:xfr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lin ang="2700000" scaled="1"/>
            <a:tileRect/>
          </a:gradFill>
        </p:grpSpPr>
        <p:sp>
          <p:nvSpPr>
            <p:cNvPr id="25" name="AutoShape 15"/>
            <p:cNvSpPr>
              <a:spLocks noChangeArrowheads="1"/>
            </p:cNvSpPr>
            <p:nvPr/>
          </p:nvSpPr>
          <p:spPr bwMode="gray">
            <a:xfrm>
              <a:off x="1118" y="1948"/>
              <a:ext cx="3346" cy="288"/>
            </a:xfrm>
            <a:prstGeom prst="roundRect">
              <a:avLst>
                <a:gd name="adj" fmla="val 7292"/>
              </a:avLst>
            </a:prstGeom>
            <a:grpFill/>
            <a:ln w="9525">
              <a:solidFill>
                <a:srgbClr val="FFFFFF">
                  <a:alpha val="70000"/>
                </a:srgbClr>
              </a:solidFill>
              <a:round/>
              <a:headEnd/>
              <a:tailEnd/>
            </a:ln>
            <a:effectLst/>
          </p:spPr>
          <p:txBody>
            <a:bodyPr wrap="none" anchor="ctr"/>
            <a:lstStyle/>
            <a:p>
              <a:endParaRPr lang="zh-TW" altLang="en-US" dirty="0"/>
            </a:p>
          </p:txBody>
        </p:sp>
        <p:sp>
          <p:nvSpPr>
            <p:cNvPr id="26" name="AutoShape 16"/>
            <p:cNvSpPr>
              <a:spLocks noChangeArrowheads="1"/>
            </p:cNvSpPr>
            <p:nvPr/>
          </p:nvSpPr>
          <p:spPr bwMode="gray">
            <a:xfrm>
              <a:off x="1118" y="1948"/>
              <a:ext cx="3346" cy="95"/>
            </a:xfrm>
            <a:prstGeom prst="roundRect">
              <a:avLst>
                <a:gd name="adj" fmla="val 26389"/>
              </a:avLst>
            </a:prstGeom>
            <a:grpFill/>
            <a:ln w="9525">
              <a:noFill/>
              <a:round/>
              <a:headEnd/>
              <a:tailEnd/>
            </a:ln>
            <a:effectLst/>
          </p:spPr>
          <p:txBody>
            <a:bodyPr wrap="none" anchor="ctr"/>
            <a:lstStyle/>
            <a:p>
              <a:endParaRPr lang="zh-TW" altLang="en-US"/>
            </a:p>
          </p:txBody>
        </p:sp>
      </p:grpSp>
      <p:grpSp>
        <p:nvGrpSpPr>
          <p:cNvPr id="4" name="Group 24"/>
          <p:cNvGrpSpPr>
            <a:grpSpLocks/>
          </p:cNvGrpSpPr>
          <p:nvPr/>
        </p:nvGrpSpPr>
        <p:grpSpPr bwMode="auto">
          <a:xfrm>
            <a:off x="755576" y="2708920"/>
            <a:ext cx="6984776" cy="864096"/>
            <a:chOff x="1098" y="2465"/>
            <a:chExt cx="3346" cy="288"/>
          </a:xfr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2700000" scaled="1"/>
            <a:tileRect/>
          </a:gradFill>
        </p:grpSpPr>
        <p:sp>
          <p:nvSpPr>
            <p:cNvPr id="34" name="AutoShape 25"/>
            <p:cNvSpPr>
              <a:spLocks noChangeArrowheads="1"/>
            </p:cNvSpPr>
            <p:nvPr/>
          </p:nvSpPr>
          <p:spPr bwMode="gray">
            <a:xfrm>
              <a:off x="1098" y="2465"/>
              <a:ext cx="3346" cy="288"/>
            </a:xfrm>
            <a:prstGeom prst="roundRect">
              <a:avLst>
                <a:gd name="adj" fmla="val 7292"/>
              </a:avLst>
            </a:prstGeom>
            <a:grpFill/>
            <a:ln w="9525">
              <a:solidFill>
                <a:srgbClr val="FFFFFF">
                  <a:alpha val="70000"/>
                </a:srgbClr>
              </a:solidFill>
              <a:round/>
              <a:headEnd/>
              <a:tailEnd/>
            </a:ln>
            <a:effectLst/>
          </p:spPr>
          <p:txBody>
            <a:bodyPr wrap="none" anchor="ctr"/>
            <a:lstStyle/>
            <a:p>
              <a:endParaRPr lang="zh-TW" altLang="en-US"/>
            </a:p>
          </p:txBody>
        </p:sp>
        <p:sp>
          <p:nvSpPr>
            <p:cNvPr id="35" name="AutoShape 26"/>
            <p:cNvSpPr>
              <a:spLocks noChangeArrowheads="1"/>
            </p:cNvSpPr>
            <p:nvPr/>
          </p:nvSpPr>
          <p:spPr bwMode="gray">
            <a:xfrm>
              <a:off x="1098" y="2465"/>
              <a:ext cx="3346" cy="95"/>
            </a:xfrm>
            <a:prstGeom prst="roundRect">
              <a:avLst>
                <a:gd name="adj" fmla="val 26389"/>
              </a:avLst>
            </a:prstGeom>
            <a:grpFill/>
            <a:ln w="9525">
              <a:noFill/>
              <a:round/>
              <a:headEnd/>
              <a:tailEnd/>
            </a:ln>
            <a:effectLst/>
          </p:spPr>
          <p:txBody>
            <a:bodyPr wrap="none" anchor="ctr"/>
            <a:lstStyle/>
            <a:p>
              <a:endParaRPr lang="zh-TW" altLang="en-US"/>
            </a:p>
          </p:txBody>
        </p:sp>
      </p:grpSp>
      <p:grpSp>
        <p:nvGrpSpPr>
          <p:cNvPr id="5" name="Group 24"/>
          <p:cNvGrpSpPr>
            <a:grpSpLocks/>
          </p:cNvGrpSpPr>
          <p:nvPr/>
        </p:nvGrpSpPr>
        <p:grpSpPr bwMode="auto">
          <a:xfrm>
            <a:off x="755576" y="4869160"/>
            <a:ext cx="6984776" cy="864096"/>
            <a:chOff x="1098" y="2465"/>
            <a:chExt cx="3346" cy="288"/>
          </a:xfrm>
          <a:gradFill flip="none" rotWithShape="1">
            <a:gsLst>
              <a:gs pos="0">
                <a:schemeClr val="accent2">
                  <a:lumMod val="50000"/>
                  <a:tint val="66000"/>
                  <a:satMod val="160000"/>
                </a:schemeClr>
              </a:gs>
              <a:gs pos="50000">
                <a:schemeClr val="accent2">
                  <a:lumMod val="50000"/>
                  <a:tint val="44500"/>
                  <a:satMod val="160000"/>
                </a:schemeClr>
              </a:gs>
              <a:gs pos="100000">
                <a:schemeClr val="accent2">
                  <a:lumMod val="50000"/>
                  <a:tint val="23500"/>
                  <a:satMod val="160000"/>
                </a:schemeClr>
              </a:gs>
            </a:gsLst>
            <a:lin ang="2700000" scaled="1"/>
            <a:tileRect/>
          </a:gradFill>
        </p:grpSpPr>
        <p:sp>
          <p:nvSpPr>
            <p:cNvPr id="37" name="AutoShape 25"/>
            <p:cNvSpPr>
              <a:spLocks noChangeArrowheads="1"/>
            </p:cNvSpPr>
            <p:nvPr/>
          </p:nvSpPr>
          <p:spPr bwMode="gray">
            <a:xfrm>
              <a:off x="1098" y="2465"/>
              <a:ext cx="3346" cy="288"/>
            </a:xfrm>
            <a:prstGeom prst="roundRect">
              <a:avLst>
                <a:gd name="adj" fmla="val 7292"/>
              </a:avLst>
            </a:prstGeom>
            <a:grpFill/>
            <a:ln w="9525">
              <a:solidFill>
                <a:srgbClr val="FFFFFF">
                  <a:alpha val="70000"/>
                </a:srgbClr>
              </a:solidFill>
              <a:round/>
              <a:headEnd/>
              <a:tailEnd/>
            </a:ln>
            <a:effectLst/>
          </p:spPr>
          <p:txBody>
            <a:bodyPr wrap="none" anchor="ctr"/>
            <a:lstStyle/>
            <a:p>
              <a:endParaRPr lang="zh-TW" altLang="en-US"/>
            </a:p>
          </p:txBody>
        </p:sp>
        <p:sp>
          <p:nvSpPr>
            <p:cNvPr id="38" name="AutoShape 26"/>
            <p:cNvSpPr>
              <a:spLocks noChangeArrowheads="1"/>
            </p:cNvSpPr>
            <p:nvPr/>
          </p:nvSpPr>
          <p:spPr bwMode="gray">
            <a:xfrm>
              <a:off x="1098" y="2465"/>
              <a:ext cx="3346" cy="95"/>
            </a:xfrm>
            <a:prstGeom prst="roundRect">
              <a:avLst>
                <a:gd name="adj" fmla="val 26389"/>
              </a:avLst>
            </a:prstGeom>
            <a:grpFill/>
            <a:ln w="9525">
              <a:noFill/>
              <a:round/>
              <a:headEnd/>
              <a:tailEnd/>
            </a:ln>
            <a:effectLst/>
          </p:spPr>
          <p:txBody>
            <a:bodyPr wrap="none" anchor="ctr"/>
            <a:lstStyle/>
            <a:p>
              <a:endParaRPr lang="zh-TW" altLang="en-US"/>
            </a:p>
          </p:txBody>
        </p:sp>
      </p:grpSp>
      <p:sp>
        <p:nvSpPr>
          <p:cNvPr id="6" name="矩形 5"/>
          <p:cNvSpPr/>
          <p:nvPr/>
        </p:nvSpPr>
        <p:spPr>
          <a:xfrm>
            <a:off x="1181099" y="2817702"/>
            <a:ext cx="5836688" cy="584775"/>
          </a:xfrm>
          <a:prstGeom prst="rect">
            <a:avLst/>
          </a:prstGeom>
        </p:spPr>
        <p:txBody>
          <a:bodyPr wrap="square">
            <a:spAutoFit/>
          </a:bodyPr>
          <a:lstStyle/>
          <a:p>
            <a:pPr marL="0" marR="0" indent="0" defTabSz="914400" eaLnBrk="1" latinLnBrk="0" hangingPunct="1">
              <a:lnSpc>
                <a:spcPct val="100000"/>
              </a:lnSpc>
              <a:buClrTx/>
              <a:buSzTx/>
              <a:buFontTx/>
              <a:buNone/>
              <a:tabLst/>
              <a:defRPr/>
            </a:pPr>
            <a:r>
              <a:rPr lang="en-US" altLang="zh-TW" sz="3200" b="1" kern="0" dirty="0">
                <a:latin typeface="標楷體" panose="03000509000000000000" pitchFamily="65" charset="-120"/>
                <a:ea typeface="標楷體" panose="03000509000000000000" pitchFamily="65" charset="-120"/>
              </a:rPr>
              <a:t>2.</a:t>
            </a:r>
            <a:r>
              <a:rPr lang="zh-TW" altLang="zh-TW" sz="3200" b="1" kern="0" dirty="0">
                <a:latin typeface="標楷體" panose="03000509000000000000" pitchFamily="65" charset="-120"/>
                <a:ea typeface="標楷體" panose="03000509000000000000" pitchFamily="65" charset="-120"/>
              </a:rPr>
              <a:t>居家醫療照護整合計畫</a:t>
            </a:r>
            <a:r>
              <a:rPr lang="zh-TW" altLang="en-US" sz="3200" b="1" kern="0" dirty="0">
                <a:latin typeface="標楷體" panose="03000509000000000000" pitchFamily="65" charset="-120"/>
                <a:ea typeface="標楷體" panose="03000509000000000000" pitchFamily="65" charset="-120"/>
              </a:rPr>
              <a:t>簡介</a:t>
            </a:r>
          </a:p>
        </p:txBody>
      </p:sp>
      <p:sp>
        <p:nvSpPr>
          <p:cNvPr id="7" name="矩形 6"/>
          <p:cNvSpPr/>
          <p:nvPr/>
        </p:nvSpPr>
        <p:spPr>
          <a:xfrm>
            <a:off x="1195381" y="3958960"/>
            <a:ext cx="3473708" cy="584775"/>
          </a:xfrm>
          <a:prstGeom prst="rect">
            <a:avLst/>
          </a:prstGeom>
        </p:spPr>
        <p:txBody>
          <a:bodyPr wrap="square">
            <a:spAutoFit/>
          </a:bodyPr>
          <a:lstStyle/>
          <a:p>
            <a:r>
              <a:rPr lang="en-US" altLang="zh-TW" sz="3200" b="1" kern="0" dirty="0">
                <a:latin typeface="標楷體" panose="03000509000000000000" pitchFamily="65" charset="-120"/>
                <a:ea typeface="標楷體" panose="03000509000000000000" pitchFamily="65" charset="-120"/>
              </a:rPr>
              <a:t>3.</a:t>
            </a:r>
            <a:r>
              <a:rPr lang="zh-TW" altLang="en-US" sz="3200" b="1" kern="0" dirty="0">
                <a:latin typeface="標楷體" panose="03000509000000000000" pitchFamily="65" charset="-120"/>
                <a:ea typeface="標楷體" panose="03000509000000000000" pitchFamily="65" charset="-120"/>
              </a:rPr>
              <a:t>申請表單</a:t>
            </a:r>
          </a:p>
        </p:txBody>
      </p:sp>
      <p:sp>
        <p:nvSpPr>
          <p:cNvPr id="8" name="矩形 7"/>
          <p:cNvSpPr/>
          <p:nvPr/>
        </p:nvSpPr>
        <p:spPr>
          <a:xfrm>
            <a:off x="1164863" y="5022562"/>
            <a:ext cx="1826141" cy="584775"/>
          </a:xfrm>
          <a:prstGeom prst="rect">
            <a:avLst/>
          </a:prstGeom>
        </p:spPr>
        <p:txBody>
          <a:bodyPr wrap="none">
            <a:spAutoFit/>
          </a:bodyPr>
          <a:lstStyle/>
          <a:p>
            <a:r>
              <a:rPr lang="en-US" altLang="zh-TW" sz="3200" b="1" kern="0" dirty="0">
                <a:latin typeface="標楷體" panose="03000509000000000000" pitchFamily="65" charset="-120"/>
                <a:ea typeface="標楷體" panose="03000509000000000000" pitchFamily="65" charset="-120"/>
              </a:rPr>
              <a:t>4.</a:t>
            </a:r>
            <a:r>
              <a:rPr lang="zh-TW" altLang="en-US" sz="3200" b="1" kern="0" dirty="0">
                <a:latin typeface="標楷體" panose="03000509000000000000" pitchFamily="65" charset="-120"/>
                <a:ea typeface="標楷體" panose="03000509000000000000" pitchFamily="65" charset="-120"/>
              </a:rPr>
              <a:t>問答集</a:t>
            </a:r>
          </a:p>
        </p:txBody>
      </p:sp>
      <p:grpSp>
        <p:nvGrpSpPr>
          <p:cNvPr id="27" name="Group 14"/>
          <p:cNvGrpSpPr>
            <a:grpSpLocks/>
          </p:cNvGrpSpPr>
          <p:nvPr/>
        </p:nvGrpSpPr>
        <p:grpSpPr bwMode="auto">
          <a:xfrm>
            <a:off x="755576" y="1628800"/>
            <a:ext cx="6984776" cy="792088"/>
            <a:chOff x="1118" y="1948"/>
            <a:chExt cx="3346" cy="288"/>
          </a:xfrm>
          <a:gradFill flip="none" rotWithShape="1">
            <a:gsLst>
              <a:gs pos="0">
                <a:schemeClr val="accent2">
                  <a:lumMod val="40000"/>
                  <a:lumOff val="60000"/>
                  <a:tint val="66000"/>
                  <a:satMod val="160000"/>
                </a:schemeClr>
              </a:gs>
              <a:gs pos="50000">
                <a:schemeClr val="accent2">
                  <a:lumMod val="40000"/>
                  <a:lumOff val="60000"/>
                  <a:tint val="44500"/>
                  <a:satMod val="160000"/>
                </a:schemeClr>
              </a:gs>
              <a:gs pos="100000">
                <a:schemeClr val="accent2">
                  <a:lumMod val="40000"/>
                  <a:lumOff val="60000"/>
                  <a:tint val="23500"/>
                  <a:satMod val="160000"/>
                </a:schemeClr>
              </a:gs>
            </a:gsLst>
            <a:lin ang="2700000" scaled="1"/>
            <a:tileRect/>
          </a:gradFill>
        </p:grpSpPr>
        <p:sp>
          <p:nvSpPr>
            <p:cNvPr id="28" name="AutoShape 15"/>
            <p:cNvSpPr>
              <a:spLocks noChangeArrowheads="1"/>
            </p:cNvSpPr>
            <p:nvPr/>
          </p:nvSpPr>
          <p:spPr bwMode="gray">
            <a:xfrm>
              <a:off x="1118" y="1948"/>
              <a:ext cx="3346" cy="288"/>
            </a:xfrm>
            <a:prstGeom prst="roundRect">
              <a:avLst>
                <a:gd name="adj" fmla="val 7292"/>
              </a:avLst>
            </a:prstGeom>
            <a:grpFill/>
            <a:ln w="9525">
              <a:solidFill>
                <a:srgbClr val="FFFFFF">
                  <a:alpha val="70000"/>
                </a:srgbClr>
              </a:solidFill>
              <a:round/>
              <a:headEnd/>
              <a:tailEnd/>
            </a:ln>
            <a:effectLst/>
          </p:spPr>
          <p:txBody>
            <a:bodyPr wrap="none" anchor="ctr"/>
            <a:lstStyle/>
            <a:p>
              <a:endParaRPr lang="zh-TW" altLang="en-US" dirty="0"/>
            </a:p>
          </p:txBody>
        </p:sp>
        <p:sp>
          <p:nvSpPr>
            <p:cNvPr id="29" name="AutoShape 16"/>
            <p:cNvSpPr>
              <a:spLocks noChangeArrowheads="1"/>
            </p:cNvSpPr>
            <p:nvPr/>
          </p:nvSpPr>
          <p:spPr bwMode="gray">
            <a:xfrm>
              <a:off x="1118" y="1948"/>
              <a:ext cx="3346" cy="95"/>
            </a:xfrm>
            <a:prstGeom prst="roundRect">
              <a:avLst>
                <a:gd name="adj" fmla="val 26389"/>
              </a:avLst>
            </a:prstGeom>
            <a:grpFill/>
            <a:ln w="9525">
              <a:noFill/>
              <a:round/>
              <a:headEnd/>
              <a:tailEnd/>
            </a:ln>
            <a:effectLst/>
          </p:spPr>
          <p:txBody>
            <a:bodyPr wrap="none" anchor="ctr"/>
            <a:lstStyle/>
            <a:p>
              <a:endParaRPr lang="zh-TW" altLang="en-US"/>
            </a:p>
          </p:txBody>
        </p:sp>
      </p:grpSp>
      <p:sp>
        <p:nvSpPr>
          <p:cNvPr id="9" name="矩形 8"/>
          <p:cNvSpPr/>
          <p:nvPr/>
        </p:nvSpPr>
        <p:spPr>
          <a:xfrm>
            <a:off x="1187624" y="1700808"/>
            <a:ext cx="6819658" cy="584775"/>
          </a:xfrm>
          <a:prstGeom prst="rect">
            <a:avLst/>
          </a:prstGeom>
        </p:spPr>
        <p:txBody>
          <a:bodyPr wrap="square">
            <a:spAutoFit/>
          </a:bodyPr>
          <a:lstStyle/>
          <a:p>
            <a:pPr lvl="0"/>
            <a:r>
              <a:rPr kumimoji="0" lang="en-US" altLang="zh-TW" sz="3200" b="1" kern="0" dirty="0" smtClean="0">
                <a:latin typeface="標楷體" panose="03000509000000000000" pitchFamily="65" charset="-120"/>
                <a:ea typeface="標楷體" panose="03000509000000000000" pitchFamily="65" charset="-120"/>
              </a:rPr>
              <a:t>1.</a:t>
            </a:r>
            <a:r>
              <a:rPr kumimoji="0" lang="zh-TW" altLang="en-US" sz="3200" b="1" dirty="0">
                <a:latin typeface="標楷體" panose="03000509000000000000" pitchFamily="65" charset="-120"/>
                <a:ea typeface="標楷體" panose="03000509000000000000" pitchFamily="65" charset="-120"/>
              </a:rPr>
              <a:t>居家醫療推動</a:t>
            </a:r>
            <a:r>
              <a:rPr kumimoji="0" lang="zh-TW" altLang="en-US" sz="3200" b="1" dirty="0" smtClean="0">
                <a:latin typeface="標楷體" panose="03000509000000000000" pitchFamily="65" charset="-120"/>
                <a:ea typeface="標楷體" panose="03000509000000000000" pitchFamily="65" charset="-120"/>
              </a:rPr>
              <a:t>歷程</a:t>
            </a:r>
            <a:endParaRPr kumimoji="0" lang="zh-TW" altLang="en-US" kern="0" dirty="0">
              <a:solidFill>
                <a:sysClr val="windowText" lastClr="000000"/>
              </a:solidFill>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548680"/>
            <a:ext cx="8401050" cy="674687"/>
          </a:xfrm>
        </p:spPr>
        <p:txBody>
          <a:bodyPr/>
          <a:lstStyle/>
          <a:p>
            <a:pPr algn="ctr"/>
            <a:r>
              <a:rPr lang="zh-TW" altLang="en-US" b="1" dirty="0">
                <a:solidFill>
                  <a:srgbClr val="0D5224"/>
                </a:solidFill>
                <a:latin typeface="標楷體" panose="03000509000000000000" pitchFamily="65" charset="-120"/>
                <a:ea typeface="標楷體" panose="03000509000000000000" pitchFamily="65" charset="-120"/>
              </a:rPr>
              <a:t>每月訪視次數上限</a:t>
            </a:r>
            <a:endParaRPr lang="zh-TW" altLang="en-US" b="1" dirty="0"/>
          </a:p>
        </p:txBody>
      </p:sp>
      <p:graphicFrame>
        <p:nvGraphicFramePr>
          <p:cNvPr id="5" name="內容版面配置區 5"/>
          <p:cNvGraphicFramePr>
            <a:graphicFrameLocks noGrp="1"/>
          </p:cNvGraphicFramePr>
          <p:nvPr>
            <p:ph idx="1"/>
            <p:extLst>
              <p:ext uri="{D42A27DB-BD31-4B8C-83A1-F6EECF244321}">
                <p14:modId xmlns:p14="http://schemas.microsoft.com/office/powerpoint/2010/main" val="3202352814"/>
              </p:ext>
            </p:extLst>
          </p:nvPr>
        </p:nvGraphicFramePr>
        <p:xfrm>
          <a:off x="395536" y="1196752"/>
          <a:ext cx="8569325" cy="4358640"/>
        </p:xfrm>
        <a:graphic>
          <a:graphicData uri="http://schemas.openxmlformats.org/drawingml/2006/table">
            <a:tbl>
              <a:tblPr/>
              <a:tblGrid>
                <a:gridCol w="1494847"/>
                <a:gridCol w="1414045"/>
                <a:gridCol w="1415109"/>
                <a:gridCol w="1415108"/>
                <a:gridCol w="1415108"/>
                <a:gridCol w="1415108"/>
              </a:tblGrid>
              <a:tr h="6334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rgbClr val="FFFFFF"/>
                          </a:solidFill>
                          <a:effectLst/>
                          <a:latin typeface="標楷體" panose="03000509000000000000" pitchFamily="65" charset="-120"/>
                          <a:ea typeface="標楷體" panose="03000509000000000000" pitchFamily="65" charset="-120"/>
                        </a:rPr>
                        <a:t>計畫別</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1A7E9"/>
                    </a:solidFill>
                  </a:tcPr>
                </a:tc>
                <a:tc>
                  <a:txBody>
                    <a:bodyPr/>
                    <a:lstStyle/>
                    <a:p>
                      <a:pPr algn="ctr"/>
                      <a:r>
                        <a:rPr lang="zh-TW" altLang="en-US" b="1" dirty="0" smtClean="0">
                          <a:latin typeface="標楷體" panose="03000509000000000000" pitchFamily="65" charset="-120"/>
                          <a:ea typeface="標楷體" panose="03000509000000000000" pitchFamily="65" charset="-120"/>
                        </a:rPr>
                        <a:t>醫師</a:t>
                      </a:r>
                      <a:endParaRPr lang="zh-TW" altLang="en-US" b="1" dirty="0">
                        <a:latin typeface="標楷體" panose="03000509000000000000" pitchFamily="65" charset="-120"/>
                        <a:ea typeface="標楷體" panose="03000509000000000000" pitchFamily="65" charset="-12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1A7E9"/>
                    </a:solidFill>
                  </a:tcPr>
                </a:tc>
                <a:tc>
                  <a:txBody>
                    <a:bodyPr/>
                    <a:lstStyle/>
                    <a:p>
                      <a:pPr algn="ctr"/>
                      <a:r>
                        <a:rPr lang="zh-TW" altLang="en-US" b="1" dirty="0" smtClean="0">
                          <a:latin typeface="標楷體" panose="03000509000000000000" pitchFamily="65" charset="-120"/>
                          <a:ea typeface="標楷體" panose="03000509000000000000" pitchFamily="65" charset="-120"/>
                        </a:rPr>
                        <a:t>護理人員</a:t>
                      </a:r>
                      <a:endParaRPr lang="zh-TW" altLang="en-US" b="1" dirty="0">
                        <a:latin typeface="標楷體" panose="03000509000000000000" pitchFamily="65" charset="-120"/>
                        <a:ea typeface="標楷體" panose="03000509000000000000" pitchFamily="65" charset="-12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1A7E9"/>
                    </a:solidFill>
                  </a:tcPr>
                </a:tc>
                <a:tc>
                  <a:txBody>
                    <a:bodyPr/>
                    <a:lstStyle/>
                    <a:p>
                      <a:pPr algn="ctr"/>
                      <a:r>
                        <a:rPr lang="zh-TW" altLang="en-US" b="1" dirty="0" smtClean="0">
                          <a:latin typeface="標楷體" panose="03000509000000000000" pitchFamily="65" charset="-120"/>
                          <a:ea typeface="標楷體" panose="03000509000000000000" pitchFamily="65" charset="-120"/>
                        </a:rPr>
                        <a:t>呼吸治療師</a:t>
                      </a:r>
                      <a:endParaRPr lang="zh-TW" altLang="en-US" b="1" dirty="0">
                        <a:latin typeface="標楷體" panose="03000509000000000000" pitchFamily="65" charset="-120"/>
                        <a:ea typeface="標楷體" panose="03000509000000000000" pitchFamily="65" charset="-12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1A7E9"/>
                    </a:solidFill>
                  </a:tcPr>
                </a:tc>
                <a:tc>
                  <a:txBody>
                    <a:bodyPr/>
                    <a:lstStyle/>
                    <a:p>
                      <a:pPr algn="ctr"/>
                      <a:r>
                        <a:rPr lang="zh-TW" altLang="en-US" b="1" dirty="0" smtClean="0">
                          <a:latin typeface="標楷體" panose="03000509000000000000" pitchFamily="65" charset="-120"/>
                          <a:ea typeface="標楷體" panose="03000509000000000000" pitchFamily="65" charset="-120"/>
                        </a:rPr>
                        <a:t>其他專業</a:t>
                      </a:r>
                      <a:endParaRPr lang="en-US" altLang="zh-TW" b="1" dirty="0" smtClean="0">
                        <a:latin typeface="標楷體" panose="03000509000000000000" pitchFamily="65" charset="-120"/>
                        <a:ea typeface="標楷體" panose="03000509000000000000" pitchFamily="65" charset="-120"/>
                      </a:endParaRPr>
                    </a:p>
                    <a:p>
                      <a:pPr algn="ctr"/>
                      <a:r>
                        <a:rPr lang="zh-TW" altLang="en-US" b="1" dirty="0" smtClean="0">
                          <a:latin typeface="標楷體" panose="03000509000000000000" pitchFamily="65" charset="-120"/>
                          <a:ea typeface="標楷體" panose="03000509000000000000" pitchFamily="65" charset="-120"/>
                        </a:rPr>
                        <a:t>人員</a:t>
                      </a:r>
                      <a:endParaRPr lang="zh-TW" altLang="en-US" b="1" dirty="0">
                        <a:latin typeface="標楷體" panose="03000509000000000000" pitchFamily="65" charset="-120"/>
                        <a:ea typeface="標楷體" panose="03000509000000000000" pitchFamily="65" charset="-12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1A7E9"/>
                    </a:solidFill>
                  </a:tcPr>
                </a:tc>
                <a:tc>
                  <a:txBody>
                    <a:bodyPr/>
                    <a:lstStyle/>
                    <a:p>
                      <a:pPr algn="ctr"/>
                      <a:r>
                        <a:rPr lang="zh-TW" altLang="en-US" b="1" dirty="0" smtClean="0">
                          <a:latin typeface="標楷體" panose="03000509000000000000" pitchFamily="65" charset="-120"/>
                          <a:ea typeface="標楷體" panose="03000509000000000000" pitchFamily="65" charset="-120"/>
                        </a:rPr>
                        <a:t>超出上限時</a:t>
                      </a:r>
                      <a:endParaRPr lang="zh-TW" altLang="en-US" b="1" dirty="0">
                        <a:latin typeface="標楷體" panose="03000509000000000000" pitchFamily="65" charset="-120"/>
                        <a:ea typeface="標楷體" panose="03000509000000000000" pitchFamily="65" charset="-12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1A7E9"/>
                    </a:solidFill>
                  </a:tcPr>
                </a:tc>
              </a:tr>
              <a:tr h="6334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居家醫療試辦計畫</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1F7"/>
                    </a:solidFill>
                  </a:tcPr>
                </a:tc>
                <a:tc>
                  <a:txBody>
                    <a:bodyPr/>
                    <a:lstStyle/>
                    <a:p>
                      <a:pPr algn="ctr"/>
                      <a:r>
                        <a:rPr lang="en-US" altLang="zh-TW" b="1" dirty="0" smtClean="0">
                          <a:latin typeface="標楷體" panose="03000509000000000000" pitchFamily="65" charset="-120"/>
                          <a:ea typeface="標楷體" panose="03000509000000000000" pitchFamily="65" charset="-120"/>
                        </a:rPr>
                        <a:t>180</a:t>
                      </a:r>
                    </a:p>
                    <a:p>
                      <a:pPr algn="ctr"/>
                      <a:r>
                        <a:rPr lang="en-US" altLang="zh-TW" b="1" dirty="0" smtClean="0">
                          <a:latin typeface="標楷體" panose="03000509000000000000" pitchFamily="65" charset="-120"/>
                          <a:ea typeface="標楷體" panose="03000509000000000000" pitchFamily="65" charset="-120"/>
                        </a:rPr>
                        <a:t>(</a:t>
                      </a:r>
                      <a:r>
                        <a:rPr lang="zh-TW" altLang="en-US" b="1" dirty="0" smtClean="0">
                          <a:latin typeface="標楷體" panose="03000509000000000000" pitchFamily="65" charset="-120"/>
                          <a:ea typeface="標楷體" panose="03000509000000000000" pitchFamily="65" charset="-120"/>
                        </a:rPr>
                        <a:t>每日</a:t>
                      </a:r>
                      <a:r>
                        <a:rPr lang="en-US" altLang="zh-TW" b="1" dirty="0" smtClean="0">
                          <a:latin typeface="標楷體" panose="03000509000000000000" pitchFamily="65" charset="-120"/>
                          <a:ea typeface="標楷體" panose="03000509000000000000" pitchFamily="65" charset="-120"/>
                        </a:rPr>
                        <a:t>8)</a:t>
                      </a:r>
                      <a:endParaRPr lang="zh-TW" altLang="en-US" b="1" dirty="0">
                        <a:latin typeface="標楷體" panose="03000509000000000000" pitchFamily="65" charset="-120"/>
                        <a:ea typeface="標楷體" panose="03000509000000000000" pitchFamily="65" charset="-12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1F7"/>
                    </a:solidFill>
                  </a:tcPr>
                </a:tc>
                <a:tc>
                  <a:txBody>
                    <a:bodyPr/>
                    <a:lstStyle/>
                    <a:p>
                      <a:pPr algn="ctr"/>
                      <a:r>
                        <a:rPr lang="en-US" altLang="zh-TW" b="1" dirty="0" smtClean="0">
                          <a:latin typeface="標楷體" panose="03000509000000000000" pitchFamily="65" charset="-120"/>
                          <a:ea typeface="標楷體" panose="03000509000000000000" pitchFamily="65" charset="-120"/>
                        </a:rPr>
                        <a:t>X</a:t>
                      </a:r>
                      <a:endParaRPr lang="zh-TW" altLang="en-US" b="1" dirty="0">
                        <a:latin typeface="標楷體" panose="03000509000000000000" pitchFamily="65" charset="-120"/>
                        <a:ea typeface="標楷體" panose="03000509000000000000" pitchFamily="65" charset="-12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1F7"/>
                    </a:solidFill>
                  </a:tcPr>
                </a:tc>
                <a:tc>
                  <a:txBody>
                    <a:bodyPr/>
                    <a:lstStyle/>
                    <a:p>
                      <a:pPr algn="ctr"/>
                      <a:r>
                        <a:rPr lang="en-US" altLang="zh-TW" b="1" dirty="0" smtClean="0">
                          <a:latin typeface="標楷體" panose="03000509000000000000" pitchFamily="65" charset="-120"/>
                          <a:ea typeface="標楷體" panose="03000509000000000000" pitchFamily="65" charset="-120"/>
                        </a:rPr>
                        <a:t>X</a:t>
                      </a:r>
                      <a:endParaRPr lang="zh-TW" altLang="en-US" b="1" dirty="0">
                        <a:latin typeface="標楷體" panose="03000509000000000000" pitchFamily="65" charset="-120"/>
                        <a:ea typeface="標楷體" panose="03000509000000000000" pitchFamily="65" charset="-12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1F7"/>
                    </a:solidFill>
                  </a:tcPr>
                </a:tc>
                <a:tc>
                  <a:txBody>
                    <a:bodyPr/>
                    <a:lstStyle/>
                    <a:p>
                      <a:pPr algn="ctr"/>
                      <a:r>
                        <a:rPr lang="en-US" altLang="zh-TW" b="1" dirty="0" smtClean="0">
                          <a:latin typeface="標楷體" panose="03000509000000000000" pitchFamily="65" charset="-120"/>
                          <a:ea typeface="標楷體" panose="03000509000000000000" pitchFamily="65" charset="-120"/>
                        </a:rPr>
                        <a:t>X</a:t>
                      </a:r>
                      <a:endParaRPr lang="zh-TW" altLang="en-US" b="1" dirty="0">
                        <a:latin typeface="標楷體" panose="03000509000000000000" pitchFamily="65" charset="-120"/>
                        <a:ea typeface="標楷體" panose="03000509000000000000" pitchFamily="65" charset="-12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1F7"/>
                    </a:solidFill>
                  </a:tcPr>
                </a:tc>
                <a:tc>
                  <a:txBody>
                    <a:bodyPr/>
                    <a:lstStyle/>
                    <a:p>
                      <a:pPr algn="ctr"/>
                      <a:r>
                        <a:rPr lang="zh-TW" altLang="en-US" b="1" dirty="0" smtClean="0">
                          <a:latin typeface="標楷體" panose="03000509000000000000" pitchFamily="65" charset="-120"/>
                          <a:ea typeface="標楷體" panose="03000509000000000000" pitchFamily="65" charset="-120"/>
                        </a:rPr>
                        <a:t>不付</a:t>
                      </a:r>
                      <a:endParaRPr lang="zh-TW" altLang="en-US" b="1" dirty="0">
                        <a:latin typeface="標楷體" panose="03000509000000000000" pitchFamily="65" charset="-120"/>
                        <a:ea typeface="標楷體" panose="03000509000000000000" pitchFamily="65" charset="-12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1F7"/>
                    </a:solidFill>
                  </a:tcPr>
                </a:tc>
              </a:tr>
              <a:tr h="6334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一般居家照護</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FB"/>
                    </a:solidFill>
                  </a:tcPr>
                </a:tc>
                <a:tc>
                  <a:txBody>
                    <a:bodyPr/>
                    <a:lstStyle/>
                    <a:p>
                      <a:pPr algn="ctr"/>
                      <a:r>
                        <a:rPr lang="en-US" altLang="zh-TW" b="1" dirty="0" smtClean="0">
                          <a:latin typeface="標楷體" panose="03000509000000000000" pitchFamily="65" charset="-120"/>
                          <a:ea typeface="標楷體" panose="03000509000000000000" pitchFamily="65" charset="-120"/>
                        </a:rPr>
                        <a:t>180</a:t>
                      </a:r>
                    </a:p>
                    <a:p>
                      <a:pPr algn="ctr"/>
                      <a:r>
                        <a:rPr lang="en-US" altLang="zh-TW" b="1" dirty="0" smtClean="0">
                          <a:latin typeface="標楷體" panose="03000509000000000000" pitchFamily="65" charset="-120"/>
                          <a:ea typeface="標楷體" panose="03000509000000000000" pitchFamily="65" charset="-120"/>
                        </a:rPr>
                        <a:t>(</a:t>
                      </a:r>
                      <a:r>
                        <a:rPr lang="zh-TW" altLang="en-US" b="1" dirty="0" smtClean="0">
                          <a:latin typeface="標楷體" panose="03000509000000000000" pitchFamily="65" charset="-120"/>
                          <a:ea typeface="標楷體" panose="03000509000000000000" pitchFamily="65" charset="-120"/>
                        </a:rPr>
                        <a:t>每日</a:t>
                      </a:r>
                      <a:r>
                        <a:rPr lang="en-US" altLang="zh-TW" b="1" dirty="0" smtClean="0">
                          <a:latin typeface="標楷體" panose="03000509000000000000" pitchFamily="65" charset="-120"/>
                          <a:ea typeface="標楷體" panose="03000509000000000000" pitchFamily="65" charset="-120"/>
                        </a:rPr>
                        <a:t>8</a:t>
                      </a:r>
                      <a:r>
                        <a:rPr lang="zh-TW" altLang="en-US" b="1" dirty="0" smtClean="0">
                          <a:latin typeface="標楷體" panose="03000509000000000000" pitchFamily="65" charset="-120"/>
                          <a:ea typeface="標楷體" panose="03000509000000000000" pitchFamily="65" charset="-120"/>
                        </a:rPr>
                        <a:t>，</a:t>
                      </a:r>
                      <a:endParaRPr lang="en-US" altLang="zh-TW" b="1" dirty="0" smtClean="0">
                        <a:latin typeface="標楷體" panose="03000509000000000000" pitchFamily="65" charset="-120"/>
                        <a:ea typeface="標楷體" panose="03000509000000000000" pitchFamily="65" charset="-120"/>
                      </a:endParaRPr>
                    </a:p>
                    <a:p>
                      <a:pPr algn="ctr"/>
                      <a:r>
                        <a:rPr lang="zh-TW" altLang="en-US" b="1" dirty="0" smtClean="0">
                          <a:latin typeface="標楷體" panose="03000509000000000000" pitchFamily="65" charset="-120"/>
                          <a:ea typeface="標楷體" panose="03000509000000000000" pitchFamily="65" charset="-120"/>
                        </a:rPr>
                        <a:t>同機構</a:t>
                      </a:r>
                      <a:r>
                        <a:rPr lang="en-US" altLang="zh-TW" b="1" dirty="0" smtClean="0">
                          <a:latin typeface="標楷體" panose="03000509000000000000" pitchFamily="65" charset="-120"/>
                          <a:ea typeface="標楷體" panose="03000509000000000000" pitchFamily="65" charset="-120"/>
                        </a:rPr>
                        <a:t>5)</a:t>
                      </a:r>
                      <a:endParaRPr lang="zh-TW" altLang="en-US" b="1" dirty="0">
                        <a:latin typeface="標楷體" panose="03000509000000000000" pitchFamily="65" charset="-120"/>
                        <a:ea typeface="標楷體" panose="03000509000000000000" pitchFamily="65" charset="-12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FB"/>
                    </a:solidFill>
                  </a:tcPr>
                </a:tc>
                <a:tc>
                  <a:txBody>
                    <a:bodyPr/>
                    <a:lstStyle/>
                    <a:p>
                      <a:pPr algn="ctr"/>
                      <a:r>
                        <a:rPr lang="en-US" altLang="zh-TW" b="1" dirty="0" smtClean="0">
                          <a:latin typeface="標楷體" panose="03000509000000000000" pitchFamily="65" charset="-120"/>
                          <a:ea typeface="標楷體" panose="03000509000000000000" pitchFamily="65" charset="-120"/>
                        </a:rPr>
                        <a:t>100</a:t>
                      </a:r>
                    </a:p>
                    <a:p>
                      <a:pPr algn="ctr"/>
                      <a:r>
                        <a:rPr lang="zh-TW" altLang="en-US" b="1" dirty="0" smtClean="0">
                          <a:latin typeface="標楷體" panose="03000509000000000000" pitchFamily="65" charset="-120"/>
                          <a:ea typeface="標楷體" panose="03000509000000000000" pitchFamily="65" charset="-120"/>
                        </a:rPr>
                        <a:t>混合</a:t>
                      </a:r>
                      <a:r>
                        <a:rPr lang="en-US" altLang="zh-TW" b="1" dirty="0" smtClean="0">
                          <a:latin typeface="標楷體" panose="03000509000000000000" pitchFamily="65" charset="-120"/>
                          <a:ea typeface="標楷體" panose="03000509000000000000" pitchFamily="65" charset="-120"/>
                        </a:rPr>
                        <a:t>75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FB"/>
                    </a:solidFill>
                  </a:tcPr>
                </a:tc>
                <a:tc>
                  <a:txBody>
                    <a:bodyPr/>
                    <a:lstStyle/>
                    <a:p>
                      <a:pPr algn="ctr"/>
                      <a:r>
                        <a:rPr lang="en-US" altLang="zh-TW" b="1" dirty="0" smtClean="0">
                          <a:latin typeface="標楷體" panose="03000509000000000000" pitchFamily="65" charset="-120"/>
                          <a:ea typeface="標楷體" panose="03000509000000000000" pitchFamily="65" charset="-120"/>
                        </a:rPr>
                        <a:t>X</a:t>
                      </a:r>
                      <a:endParaRPr lang="zh-TW" altLang="en-US" b="1" dirty="0">
                        <a:latin typeface="標楷體" panose="03000509000000000000" pitchFamily="65" charset="-120"/>
                        <a:ea typeface="標楷體" panose="03000509000000000000" pitchFamily="65" charset="-12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FB"/>
                    </a:solidFill>
                  </a:tcPr>
                </a:tc>
                <a:tc>
                  <a:txBody>
                    <a:bodyPr/>
                    <a:lstStyle/>
                    <a:p>
                      <a:pPr algn="ctr"/>
                      <a:r>
                        <a:rPr lang="en-US" altLang="zh-TW" b="1" dirty="0" smtClean="0">
                          <a:latin typeface="標楷體" panose="03000509000000000000" pitchFamily="65" charset="-120"/>
                          <a:ea typeface="標楷體" panose="03000509000000000000" pitchFamily="65" charset="-120"/>
                        </a:rPr>
                        <a:t>X</a:t>
                      </a:r>
                      <a:endParaRPr lang="zh-TW" altLang="en-US" b="1" dirty="0">
                        <a:latin typeface="標楷體" panose="03000509000000000000" pitchFamily="65" charset="-120"/>
                        <a:ea typeface="標楷體" panose="03000509000000000000" pitchFamily="65" charset="-12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FB"/>
                    </a:solidFill>
                  </a:tcPr>
                </a:tc>
                <a:tc>
                  <a:txBody>
                    <a:bodyPr/>
                    <a:lstStyle/>
                    <a:p>
                      <a:pPr algn="ctr"/>
                      <a:r>
                        <a:rPr lang="zh-TW" altLang="en-US" b="1" dirty="0" smtClean="0">
                          <a:latin typeface="標楷體" panose="03000509000000000000" pitchFamily="65" charset="-120"/>
                          <a:ea typeface="標楷體" panose="03000509000000000000" pitchFamily="65" charset="-120"/>
                        </a:rPr>
                        <a:t>折付</a:t>
                      </a:r>
                      <a:endParaRPr lang="zh-TW" altLang="en-US" b="1" dirty="0">
                        <a:latin typeface="標楷體" panose="03000509000000000000" pitchFamily="65" charset="-120"/>
                        <a:ea typeface="標楷體" panose="03000509000000000000" pitchFamily="65" charset="-12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FB"/>
                    </a:solidFill>
                  </a:tcPr>
                </a:tc>
              </a:tr>
              <a:tr h="6334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呼吸器居家照護</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1F7"/>
                    </a:solidFill>
                  </a:tcPr>
                </a:tc>
                <a:tc>
                  <a:txBody>
                    <a:bodyPr/>
                    <a:lstStyle/>
                    <a:p>
                      <a:pPr algn="ctr"/>
                      <a:r>
                        <a:rPr lang="en-US" altLang="zh-TW" b="1" dirty="0" smtClean="0">
                          <a:latin typeface="標楷體" panose="03000509000000000000" pitchFamily="65" charset="-120"/>
                          <a:ea typeface="標楷體" panose="03000509000000000000" pitchFamily="65" charset="-120"/>
                        </a:rPr>
                        <a:t>-</a:t>
                      </a:r>
                      <a:endParaRPr lang="zh-TW" altLang="en-US" b="1" dirty="0">
                        <a:latin typeface="標楷體" panose="03000509000000000000" pitchFamily="65" charset="-120"/>
                        <a:ea typeface="標楷體" panose="03000509000000000000" pitchFamily="65" charset="-12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1F7"/>
                    </a:solidFill>
                  </a:tcPr>
                </a:tc>
                <a:tc>
                  <a:txBody>
                    <a:bodyPr/>
                    <a:lstStyle/>
                    <a:p>
                      <a:pPr algn="ctr"/>
                      <a:r>
                        <a:rPr lang="en-US" altLang="zh-TW" b="1" dirty="0" smtClean="0">
                          <a:latin typeface="標楷體" panose="03000509000000000000" pitchFamily="65" charset="-120"/>
                          <a:ea typeface="標楷體" panose="03000509000000000000" pitchFamily="65" charset="-120"/>
                        </a:rPr>
                        <a:t>45</a:t>
                      </a:r>
                      <a:endParaRPr lang="zh-TW" altLang="en-US" b="1" dirty="0">
                        <a:latin typeface="標楷體" panose="03000509000000000000" pitchFamily="65" charset="-120"/>
                        <a:ea typeface="標楷體" panose="03000509000000000000" pitchFamily="65" charset="-12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1F7"/>
                    </a:solidFill>
                  </a:tcPr>
                </a:tc>
                <a:tc>
                  <a:txBody>
                    <a:bodyPr/>
                    <a:lstStyle/>
                    <a:p>
                      <a:pPr algn="ctr"/>
                      <a:r>
                        <a:rPr lang="en-US" altLang="zh-TW" b="1" dirty="0" smtClean="0">
                          <a:latin typeface="標楷體" panose="03000509000000000000" pitchFamily="65" charset="-120"/>
                          <a:ea typeface="標楷體" panose="03000509000000000000" pitchFamily="65" charset="-120"/>
                        </a:rPr>
                        <a:t>30</a:t>
                      </a:r>
                      <a:r>
                        <a:rPr lang="zh-TW" altLang="en-US" b="1" dirty="0" smtClean="0">
                          <a:latin typeface="標楷體" panose="03000509000000000000" pitchFamily="65" charset="-120"/>
                          <a:ea typeface="標楷體" panose="03000509000000000000" pitchFamily="65" charset="-120"/>
                        </a:rPr>
                        <a:t>*</a:t>
                      </a:r>
                      <a:r>
                        <a:rPr lang="en-US" altLang="zh-TW" b="1" dirty="0" smtClean="0">
                          <a:latin typeface="標楷體" panose="03000509000000000000" pitchFamily="65" charset="-120"/>
                          <a:ea typeface="標楷體" panose="03000509000000000000" pitchFamily="65" charset="-120"/>
                        </a:rPr>
                        <a:t>2</a:t>
                      </a:r>
                      <a:endParaRPr lang="zh-TW" altLang="en-US" b="1" dirty="0">
                        <a:latin typeface="標楷體" panose="03000509000000000000" pitchFamily="65" charset="-120"/>
                        <a:ea typeface="標楷體" panose="03000509000000000000" pitchFamily="65" charset="-12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1F7"/>
                    </a:solidFill>
                  </a:tcPr>
                </a:tc>
                <a:tc>
                  <a:txBody>
                    <a:bodyPr/>
                    <a:lstStyle/>
                    <a:p>
                      <a:pPr algn="ctr"/>
                      <a:r>
                        <a:rPr lang="en-US" altLang="zh-TW" b="1" dirty="0" smtClean="0">
                          <a:latin typeface="標楷體" panose="03000509000000000000" pitchFamily="65" charset="-120"/>
                          <a:ea typeface="標楷體" panose="03000509000000000000" pitchFamily="65" charset="-120"/>
                        </a:rPr>
                        <a:t>-</a:t>
                      </a:r>
                      <a:endParaRPr lang="zh-TW" altLang="en-US" b="1" dirty="0">
                        <a:latin typeface="標楷體" panose="03000509000000000000" pitchFamily="65" charset="-120"/>
                        <a:ea typeface="標楷體" panose="03000509000000000000" pitchFamily="65" charset="-12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1F7"/>
                    </a:solidFill>
                  </a:tcPr>
                </a:tc>
                <a:tc>
                  <a:txBody>
                    <a:bodyPr/>
                    <a:lstStyle/>
                    <a:p>
                      <a:pPr algn="ctr"/>
                      <a:r>
                        <a:rPr lang="en-US" altLang="zh-TW" b="1" dirty="0" smtClean="0">
                          <a:latin typeface="標楷體" panose="03000509000000000000" pitchFamily="65" charset="-120"/>
                          <a:ea typeface="標楷體" panose="03000509000000000000" pitchFamily="65" charset="-120"/>
                        </a:rPr>
                        <a:t>-</a:t>
                      </a:r>
                      <a:endParaRPr lang="zh-TW" altLang="en-US" b="1" dirty="0">
                        <a:latin typeface="標楷體" panose="03000509000000000000" pitchFamily="65" charset="-120"/>
                        <a:ea typeface="標楷體" panose="03000509000000000000" pitchFamily="65" charset="-12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1F7"/>
                    </a:solidFill>
                  </a:tcPr>
                </a:tc>
              </a:tr>
              <a:tr h="6334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rPr>
                        <a:t>安寧居家療護</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FB"/>
                    </a:solidFill>
                  </a:tcPr>
                </a:tc>
                <a:tc>
                  <a:txBody>
                    <a:bodyPr/>
                    <a:lstStyle/>
                    <a:p>
                      <a:pPr lvl="0" algn="ctr"/>
                      <a:r>
                        <a:rPr lang="en-US" altLang="zh-TW" b="1" dirty="0" smtClean="0">
                          <a:latin typeface="標楷體" panose="03000509000000000000" pitchFamily="65" charset="-120"/>
                          <a:ea typeface="標楷體" panose="03000509000000000000" pitchFamily="65" charset="-120"/>
                        </a:rPr>
                        <a:t>45</a:t>
                      </a:r>
                      <a:endParaRPr lang="zh-TW" altLang="en-US" b="1" dirty="0">
                        <a:latin typeface="標楷體" panose="03000509000000000000" pitchFamily="65" charset="-120"/>
                        <a:ea typeface="標楷體" panose="03000509000000000000" pitchFamily="65" charset="-12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FB"/>
                    </a:solidFill>
                  </a:tcPr>
                </a:tc>
                <a:tc>
                  <a:txBody>
                    <a:bodyPr/>
                    <a:lstStyle/>
                    <a:p>
                      <a:pPr algn="ctr"/>
                      <a:r>
                        <a:rPr lang="en-US" altLang="zh-TW" b="1" dirty="0" smtClean="0">
                          <a:latin typeface="標楷體" panose="03000509000000000000" pitchFamily="65" charset="-120"/>
                          <a:ea typeface="標楷體" panose="03000509000000000000" pitchFamily="65" charset="-120"/>
                        </a:rPr>
                        <a:t>45</a:t>
                      </a:r>
                      <a:endParaRPr lang="zh-TW" altLang="en-US" b="1" dirty="0">
                        <a:latin typeface="標楷體" panose="03000509000000000000" pitchFamily="65" charset="-120"/>
                        <a:ea typeface="標楷體" panose="03000509000000000000" pitchFamily="65" charset="-12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FB"/>
                    </a:solidFill>
                  </a:tcPr>
                </a:tc>
                <a:tc>
                  <a:txBody>
                    <a:bodyPr/>
                    <a:lstStyle/>
                    <a:p>
                      <a:pPr algn="ctr"/>
                      <a:r>
                        <a:rPr lang="en-US" altLang="zh-TW" b="1" dirty="0" smtClean="0">
                          <a:latin typeface="標楷體" panose="03000509000000000000" pitchFamily="65" charset="-120"/>
                          <a:ea typeface="標楷體" panose="03000509000000000000" pitchFamily="65" charset="-120"/>
                        </a:rPr>
                        <a:t>X</a:t>
                      </a:r>
                      <a:endParaRPr lang="zh-TW" altLang="en-US" b="1" dirty="0">
                        <a:latin typeface="標楷體" panose="03000509000000000000" pitchFamily="65" charset="-120"/>
                        <a:ea typeface="標楷體" panose="03000509000000000000" pitchFamily="65" charset="-12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F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b="1" dirty="0" smtClean="0">
                          <a:latin typeface="標楷體" panose="03000509000000000000" pitchFamily="65" charset="-120"/>
                          <a:ea typeface="標楷體" panose="03000509000000000000" pitchFamily="65" charset="-120"/>
                        </a:rPr>
                        <a:t>45</a:t>
                      </a:r>
                      <a:endParaRPr lang="zh-TW" altLang="en-US" b="1" dirty="0" smtClean="0">
                        <a:latin typeface="標楷體" panose="03000509000000000000" pitchFamily="65" charset="-120"/>
                        <a:ea typeface="標楷體" panose="03000509000000000000" pitchFamily="65" charset="-12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F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b="1" dirty="0" smtClean="0">
                          <a:latin typeface="標楷體" panose="03000509000000000000" pitchFamily="65" charset="-120"/>
                          <a:ea typeface="標楷體" panose="03000509000000000000" pitchFamily="65" charset="-120"/>
                        </a:rPr>
                        <a:t>不付</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FB"/>
                    </a:solidFill>
                  </a:tcPr>
                </a:tc>
              </a:tr>
              <a:tr h="6334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rgbClr val="C00000"/>
                          </a:solidFill>
                          <a:effectLst/>
                          <a:latin typeface="標楷體" panose="03000509000000000000" pitchFamily="65" charset="-120"/>
                          <a:ea typeface="標楷體" panose="03000509000000000000" pitchFamily="65" charset="-120"/>
                        </a:rPr>
                        <a:t>居家醫療整合計畫</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1F7"/>
                    </a:solidFill>
                  </a:tcPr>
                </a:tc>
                <a:tc>
                  <a:txBody>
                    <a:bodyPr/>
                    <a:lstStyle/>
                    <a:p>
                      <a:pPr lvl="0" algn="ctr"/>
                      <a:r>
                        <a:rPr lang="en-US" altLang="zh-TW" b="1" dirty="0" smtClean="0">
                          <a:solidFill>
                            <a:srgbClr val="C00000"/>
                          </a:solidFill>
                          <a:latin typeface="標楷體" panose="03000509000000000000" pitchFamily="65" charset="-120"/>
                          <a:ea typeface="標楷體" panose="03000509000000000000" pitchFamily="65" charset="-120"/>
                        </a:rPr>
                        <a:t>180</a:t>
                      </a:r>
                      <a:endParaRPr lang="zh-TW" altLang="en-US" b="1" dirty="0">
                        <a:solidFill>
                          <a:srgbClr val="C00000"/>
                        </a:solidFill>
                        <a:latin typeface="標楷體" panose="03000509000000000000" pitchFamily="65" charset="-120"/>
                        <a:ea typeface="標楷體" panose="03000509000000000000" pitchFamily="65" charset="-12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1F7"/>
                    </a:solidFill>
                  </a:tcPr>
                </a:tc>
                <a:tc>
                  <a:txBody>
                    <a:bodyPr/>
                    <a:lstStyle/>
                    <a:p>
                      <a:pPr algn="ctr"/>
                      <a:r>
                        <a:rPr lang="en-US" altLang="zh-TW" b="1" dirty="0" smtClean="0">
                          <a:solidFill>
                            <a:srgbClr val="C00000"/>
                          </a:solidFill>
                          <a:latin typeface="標楷體" panose="03000509000000000000" pitchFamily="65" charset="-120"/>
                          <a:ea typeface="標楷體" panose="03000509000000000000" pitchFamily="65" charset="-120"/>
                        </a:rPr>
                        <a:t>100</a:t>
                      </a:r>
                      <a:endParaRPr lang="zh-TW" altLang="en-US" b="1" dirty="0">
                        <a:solidFill>
                          <a:srgbClr val="C00000"/>
                        </a:solidFill>
                        <a:latin typeface="標楷體" panose="03000509000000000000" pitchFamily="65" charset="-120"/>
                        <a:ea typeface="標楷體" panose="03000509000000000000" pitchFamily="65" charset="-12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1F7"/>
                    </a:solidFill>
                  </a:tcPr>
                </a:tc>
                <a:tc>
                  <a:txBody>
                    <a:bodyPr/>
                    <a:lstStyle/>
                    <a:p>
                      <a:pPr algn="ctr"/>
                      <a:r>
                        <a:rPr lang="en-US" altLang="zh-TW" b="1" dirty="0" smtClean="0">
                          <a:solidFill>
                            <a:srgbClr val="C00000"/>
                          </a:solidFill>
                          <a:latin typeface="標楷體" panose="03000509000000000000" pitchFamily="65" charset="-120"/>
                          <a:ea typeface="標楷體" panose="03000509000000000000" pitchFamily="65" charset="-120"/>
                        </a:rPr>
                        <a:t>60</a:t>
                      </a:r>
                      <a:endParaRPr lang="zh-TW" altLang="en-US" b="1" dirty="0">
                        <a:solidFill>
                          <a:srgbClr val="C00000"/>
                        </a:solidFill>
                        <a:latin typeface="標楷體" panose="03000509000000000000" pitchFamily="65" charset="-120"/>
                        <a:ea typeface="標楷體" panose="03000509000000000000" pitchFamily="65" charset="-12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1F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b="1" dirty="0" smtClean="0">
                          <a:solidFill>
                            <a:srgbClr val="C00000"/>
                          </a:solidFill>
                          <a:latin typeface="標楷體" panose="03000509000000000000" pitchFamily="65" charset="-120"/>
                          <a:ea typeface="標楷體" panose="03000509000000000000" pitchFamily="65" charset="-120"/>
                        </a:rPr>
                        <a:t>45</a:t>
                      </a:r>
                      <a:endParaRPr lang="zh-TW" altLang="en-US" b="1" dirty="0" smtClean="0">
                        <a:solidFill>
                          <a:srgbClr val="C00000"/>
                        </a:solidFill>
                        <a:latin typeface="標楷體" panose="03000509000000000000" pitchFamily="65" charset="-120"/>
                        <a:ea typeface="標楷體" panose="03000509000000000000" pitchFamily="65" charset="-12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1F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b="1" dirty="0" smtClean="0">
                          <a:solidFill>
                            <a:srgbClr val="C00000"/>
                          </a:solidFill>
                          <a:latin typeface="標楷體" panose="03000509000000000000" pitchFamily="65" charset="-120"/>
                          <a:ea typeface="標楷體" panose="03000509000000000000" pitchFamily="65" charset="-120"/>
                        </a:rPr>
                        <a:t>不付</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E1F7"/>
                    </a:solidFill>
                  </a:tcPr>
                </a:tc>
              </a:tr>
            </a:tbl>
          </a:graphicData>
        </a:graphic>
      </p:graphicFrame>
      <p:sp>
        <p:nvSpPr>
          <p:cNvPr id="6" name="矩形 4"/>
          <p:cNvSpPr>
            <a:spLocks noChangeArrowheads="1"/>
          </p:cNvSpPr>
          <p:nvPr/>
        </p:nvSpPr>
        <p:spPr bwMode="auto">
          <a:xfrm>
            <a:off x="323850" y="5661025"/>
            <a:ext cx="8280400" cy="923925"/>
          </a:xfrm>
          <a:prstGeom prst="rect">
            <a:avLst/>
          </a:prstGeom>
          <a:noFill/>
          <a:ln w="9525">
            <a:noFill/>
            <a:miter lim="800000"/>
            <a:headEnd/>
            <a:tailEnd/>
          </a:ln>
        </p:spPr>
        <p:txBody>
          <a:bodyPr>
            <a:spAutoFit/>
          </a:bodyPr>
          <a:lstStyle/>
          <a:p>
            <a:pPr marL="182563" indent="-182563">
              <a:buFont typeface="Arial" charset="0"/>
              <a:buChar char="•"/>
            </a:pPr>
            <a:r>
              <a:rPr kumimoji="0" lang="zh-TW" altLang="zh-TW" b="1" dirty="0">
                <a:latin typeface="標楷體" panose="03000509000000000000" pitchFamily="65" charset="-120"/>
                <a:ea typeface="標楷體" panose="03000509000000000000" pitchFamily="65" charset="-120"/>
              </a:rPr>
              <a:t>以現制合理量</a:t>
            </a:r>
            <a:r>
              <a:rPr kumimoji="0" lang="zh-TW" altLang="zh-TW" b="1" u="sng" dirty="0">
                <a:latin typeface="標楷體" panose="03000509000000000000" pitchFamily="65" charset="-120"/>
                <a:ea typeface="標楷體" panose="03000509000000000000" pitchFamily="65" charset="-120"/>
              </a:rPr>
              <a:t>換算成權重</a:t>
            </a:r>
            <a:r>
              <a:rPr kumimoji="0" lang="zh-TW" altLang="zh-TW" b="1" dirty="0">
                <a:latin typeface="標楷體" panose="03000509000000000000" pitchFamily="65" charset="-120"/>
                <a:ea typeface="標楷體" panose="03000509000000000000" pitchFamily="65" charset="-120"/>
              </a:rPr>
              <a:t>計算</a:t>
            </a:r>
            <a:r>
              <a:rPr kumimoji="0" lang="en-US" altLang="zh-TW" b="1" dirty="0">
                <a:latin typeface="標楷體" panose="03000509000000000000" pitchFamily="65" charset="-120"/>
                <a:ea typeface="標楷體" panose="03000509000000000000" pitchFamily="65" charset="-120"/>
              </a:rPr>
              <a:t>(</a:t>
            </a:r>
            <a:r>
              <a:rPr kumimoji="0" lang="zh-TW" altLang="zh-TW" b="1" dirty="0">
                <a:latin typeface="標楷體" panose="03000509000000000000" pitchFamily="65" charset="-120"/>
                <a:ea typeface="標楷體" panose="03000509000000000000" pitchFamily="65" charset="-120"/>
              </a:rPr>
              <a:t>換算後安寧療護階段之醫師訪視權值為</a:t>
            </a:r>
            <a:r>
              <a:rPr kumimoji="0" lang="en-US" altLang="zh-TW" b="1" dirty="0">
                <a:latin typeface="標楷體" panose="03000509000000000000" pitchFamily="65" charset="-120"/>
                <a:ea typeface="標楷體" panose="03000509000000000000" pitchFamily="65" charset="-120"/>
              </a:rPr>
              <a:t>4</a:t>
            </a:r>
            <a:r>
              <a:rPr kumimoji="0" lang="zh-TW" altLang="zh-TW" b="1" dirty="0">
                <a:latin typeface="標楷體" panose="03000509000000000000" pitchFamily="65" charset="-120"/>
                <a:ea typeface="標楷體" panose="03000509000000000000" pitchFamily="65" charset="-120"/>
              </a:rPr>
              <a:t>、護理訪視權值為</a:t>
            </a:r>
            <a:r>
              <a:rPr kumimoji="0" lang="en-US" altLang="zh-TW" b="1" dirty="0">
                <a:latin typeface="標楷體" panose="03000509000000000000" pitchFamily="65" charset="-120"/>
                <a:ea typeface="標楷體" panose="03000509000000000000" pitchFamily="65" charset="-120"/>
              </a:rPr>
              <a:t>2.2)</a:t>
            </a:r>
            <a:r>
              <a:rPr kumimoji="0" lang="zh-TW" altLang="zh-TW" b="1" dirty="0">
                <a:latin typeface="標楷體" panose="03000509000000000000" pitchFamily="65" charset="-120"/>
                <a:ea typeface="標楷體" panose="03000509000000000000" pitchFamily="65" charset="-120"/>
              </a:rPr>
              <a:t> 。</a:t>
            </a:r>
            <a:endParaRPr kumimoji="0" lang="en-US" altLang="zh-TW" b="1" dirty="0">
              <a:latin typeface="標楷體" panose="03000509000000000000" pitchFamily="65" charset="-120"/>
              <a:ea typeface="標楷體" panose="03000509000000000000" pitchFamily="65" charset="-120"/>
            </a:endParaRPr>
          </a:p>
          <a:p>
            <a:pPr marL="182563" indent="-182563">
              <a:buFont typeface="Arial" charset="0"/>
              <a:buChar char="•"/>
            </a:pPr>
            <a:r>
              <a:rPr kumimoji="0" lang="zh-TW" altLang="zh-TW" b="1" dirty="0">
                <a:latin typeface="標楷體" panose="03000509000000000000" pitchFamily="65" charset="-120"/>
                <a:ea typeface="標楷體" panose="03000509000000000000" pitchFamily="65" charset="-120"/>
              </a:rPr>
              <a:t>為確保照護品質，本計畫與現制之專業人員訪視次數人次歸戶合併計算。</a:t>
            </a:r>
          </a:p>
        </p:txBody>
      </p:sp>
    </p:spTree>
    <p:extLst>
      <p:ext uri="{BB962C8B-B14F-4D97-AF65-F5344CB8AC3E}">
        <p14:creationId xmlns:p14="http://schemas.microsoft.com/office/powerpoint/2010/main" val="1132665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87624" y="764704"/>
            <a:ext cx="7575376" cy="674687"/>
          </a:xfrm>
        </p:spPr>
        <p:txBody>
          <a:bodyPr/>
          <a:lstStyle/>
          <a:p>
            <a:r>
              <a:rPr lang="zh-TW" altLang="en-US" b="1" dirty="0">
                <a:solidFill>
                  <a:srgbClr val="0D5224"/>
                </a:solidFill>
                <a:latin typeface="標楷體" panose="03000509000000000000" pitchFamily="65" charset="-120"/>
                <a:ea typeface="標楷體" panose="03000509000000000000" pitchFamily="65" charset="-120"/>
              </a:rPr>
              <a:t>醫事人員合理量權重計算案例</a:t>
            </a:r>
          </a:p>
        </p:txBody>
      </p:sp>
      <p:sp>
        <p:nvSpPr>
          <p:cNvPr id="3" name="內容版面配置區 2"/>
          <p:cNvSpPr>
            <a:spLocks noGrp="1"/>
          </p:cNvSpPr>
          <p:nvPr>
            <p:ph idx="1"/>
          </p:nvPr>
        </p:nvSpPr>
        <p:spPr/>
        <p:txBody>
          <a:bodyPr/>
          <a:lstStyle/>
          <a:p>
            <a:pPr lvl="0">
              <a:buClr>
                <a:srgbClr val="2F2F2F"/>
              </a:buClr>
              <a:buSzPct val="50000"/>
              <a:buFont typeface="Wingdings 2" pitchFamily="18" charset="2"/>
              <a:buChar char="ß"/>
            </a:pPr>
            <a:r>
              <a:rPr lang="zh-TW" altLang="zh-TW" sz="2800" b="1" kern="1200" dirty="0">
                <a:solidFill>
                  <a:prstClr val="black"/>
                </a:solidFill>
                <a:latin typeface="標楷體" panose="03000509000000000000" pitchFamily="65" charset="-120"/>
                <a:ea typeface="標楷體" panose="03000509000000000000" pitchFamily="65" charset="-120"/>
              </a:rPr>
              <a:t>例如：</a:t>
            </a:r>
            <a:r>
              <a:rPr lang="zh-TW" altLang="zh-TW" sz="2800" b="1" kern="1200" dirty="0">
                <a:solidFill>
                  <a:srgbClr val="0000FF"/>
                </a:solidFill>
                <a:latin typeface="標楷體" panose="03000509000000000000" pitchFamily="65" charset="-120"/>
                <a:ea typeface="標楷體" panose="03000509000000000000" pitchFamily="65" charset="-120"/>
              </a:rPr>
              <a:t>甲醫師</a:t>
            </a:r>
            <a:r>
              <a:rPr lang="zh-TW" altLang="zh-TW" sz="2800" b="1" kern="1200" dirty="0">
                <a:solidFill>
                  <a:prstClr val="black"/>
                </a:solidFill>
                <a:latin typeface="標楷體" panose="03000509000000000000" pitchFamily="65" charset="-120"/>
                <a:ea typeface="標楷體" panose="03000509000000000000" pitchFamily="65" charset="-120"/>
              </a:rPr>
              <a:t>訪視居家照護階段個案</a:t>
            </a:r>
            <a:r>
              <a:rPr lang="en-US" altLang="zh-TW" sz="2800" b="1" kern="1200" dirty="0">
                <a:solidFill>
                  <a:prstClr val="black"/>
                </a:solidFill>
                <a:latin typeface="標楷體" panose="03000509000000000000" pitchFamily="65" charset="-120"/>
                <a:ea typeface="標楷體" panose="03000509000000000000" pitchFamily="65" charset="-120"/>
              </a:rPr>
              <a:t>70</a:t>
            </a:r>
            <a:r>
              <a:rPr lang="zh-TW" altLang="zh-TW" sz="2800" b="1" kern="1200" dirty="0">
                <a:solidFill>
                  <a:prstClr val="black"/>
                </a:solidFill>
                <a:latin typeface="標楷體" panose="03000509000000000000" pitchFamily="65" charset="-120"/>
                <a:ea typeface="標楷體" panose="03000509000000000000" pitchFamily="65" charset="-120"/>
              </a:rPr>
              <a:t>次、安寧療護階段個案</a:t>
            </a:r>
            <a:r>
              <a:rPr lang="en-US" altLang="zh-TW" sz="2800" b="1" kern="1200" dirty="0">
                <a:solidFill>
                  <a:prstClr val="black"/>
                </a:solidFill>
                <a:latin typeface="標楷體" panose="03000509000000000000" pitchFamily="65" charset="-120"/>
                <a:ea typeface="標楷體" panose="03000509000000000000" pitchFamily="65" charset="-120"/>
              </a:rPr>
              <a:t>3</a:t>
            </a:r>
            <a:r>
              <a:rPr lang="zh-TW" altLang="zh-TW" sz="2800" b="1" kern="1200" dirty="0">
                <a:solidFill>
                  <a:prstClr val="black"/>
                </a:solidFill>
                <a:latin typeface="標楷體" panose="03000509000000000000" pitchFamily="65" charset="-120"/>
                <a:ea typeface="標楷體" panose="03000509000000000000" pitchFamily="65" charset="-120"/>
              </a:rPr>
              <a:t>次，當月服務人次為</a:t>
            </a:r>
            <a:r>
              <a:rPr lang="en-US" altLang="zh-TW" sz="2800" b="1" kern="1200" dirty="0">
                <a:solidFill>
                  <a:prstClr val="black"/>
                </a:solidFill>
                <a:latin typeface="標楷體" panose="03000509000000000000" pitchFamily="65" charset="-120"/>
                <a:ea typeface="標楷體" panose="03000509000000000000" pitchFamily="65" charset="-120"/>
              </a:rPr>
              <a:t>82</a:t>
            </a:r>
            <a:r>
              <a:rPr lang="zh-TW" altLang="zh-TW" sz="2800" b="1" kern="1200" dirty="0">
                <a:solidFill>
                  <a:prstClr val="black"/>
                </a:solidFill>
                <a:latin typeface="標楷體" panose="03000509000000000000" pitchFamily="65" charset="-120"/>
                <a:ea typeface="標楷體" panose="03000509000000000000" pitchFamily="65" charset="-120"/>
              </a:rPr>
              <a:t>人次</a:t>
            </a:r>
            <a:r>
              <a:rPr lang="en-US" altLang="zh-TW" sz="2800" b="1" kern="1200" dirty="0">
                <a:solidFill>
                  <a:prstClr val="black"/>
                </a:solidFill>
                <a:latin typeface="標楷體" panose="03000509000000000000" pitchFamily="65" charset="-120"/>
                <a:ea typeface="標楷體" panose="03000509000000000000" pitchFamily="65" charset="-120"/>
              </a:rPr>
              <a:t>(70*1+3*4)</a:t>
            </a:r>
            <a:r>
              <a:rPr lang="zh-TW" altLang="zh-TW" sz="2800" b="1" kern="1200" dirty="0">
                <a:solidFill>
                  <a:prstClr val="black"/>
                </a:solidFill>
                <a:latin typeface="標楷體" panose="03000509000000000000" pitchFamily="65" charset="-120"/>
                <a:ea typeface="標楷體" panose="03000509000000000000" pitchFamily="65" charset="-120"/>
              </a:rPr>
              <a:t>；</a:t>
            </a:r>
            <a:r>
              <a:rPr lang="zh-TW" altLang="zh-TW" sz="2800" b="1" kern="1200" dirty="0">
                <a:solidFill>
                  <a:srgbClr val="0000FF"/>
                </a:solidFill>
                <a:latin typeface="標楷體" panose="03000509000000000000" pitchFamily="65" charset="-120"/>
                <a:ea typeface="標楷體" panose="03000509000000000000" pitchFamily="65" charset="-120"/>
              </a:rPr>
              <a:t>乙護理師</a:t>
            </a:r>
            <a:r>
              <a:rPr lang="zh-TW" altLang="zh-TW" sz="2800" b="1" kern="1200" dirty="0">
                <a:solidFill>
                  <a:prstClr val="black"/>
                </a:solidFill>
                <a:latin typeface="標楷體" panose="03000509000000000000" pitchFamily="65" charset="-120"/>
                <a:ea typeface="標楷體" panose="03000509000000000000" pitchFamily="65" charset="-120"/>
              </a:rPr>
              <a:t>訪視重度居家醫療個案</a:t>
            </a:r>
            <a:r>
              <a:rPr lang="en-US" altLang="zh-TW" sz="2800" b="1" kern="1200" dirty="0">
                <a:solidFill>
                  <a:prstClr val="black"/>
                </a:solidFill>
                <a:latin typeface="標楷體" panose="03000509000000000000" pitchFamily="65" charset="-120"/>
                <a:ea typeface="標楷體" panose="03000509000000000000" pitchFamily="65" charset="-120"/>
              </a:rPr>
              <a:t>60</a:t>
            </a:r>
            <a:r>
              <a:rPr lang="zh-TW" altLang="zh-TW" sz="2800" b="1" kern="1200" dirty="0">
                <a:solidFill>
                  <a:prstClr val="black"/>
                </a:solidFill>
                <a:latin typeface="標楷體" panose="03000509000000000000" pitchFamily="65" charset="-120"/>
                <a:ea typeface="標楷體" panose="03000509000000000000" pitchFamily="65" charset="-120"/>
              </a:rPr>
              <a:t>次，安寧療護階段個案</a:t>
            </a:r>
            <a:r>
              <a:rPr lang="en-US" altLang="zh-TW" sz="2800" b="1" kern="1200" dirty="0">
                <a:solidFill>
                  <a:prstClr val="black"/>
                </a:solidFill>
                <a:latin typeface="標楷體" panose="03000509000000000000" pitchFamily="65" charset="-120"/>
                <a:ea typeface="標楷體" panose="03000509000000000000" pitchFamily="65" charset="-120"/>
              </a:rPr>
              <a:t>10</a:t>
            </a:r>
            <a:r>
              <a:rPr lang="zh-TW" altLang="zh-TW" sz="2800" b="1" kern="1200" dirty="0">
                <a:solidFill>
                  <a:prstClr val="black"/>
                </a:solidFill>
                <a:latin typeface="標楷體" panose="03000509000000000000" pitchFamily="65" charset="-120"/>
                <a:ea typeface="標楷體" panose="03000509000000000000" pitchFamily="65" charset="-120"/>
              </a:rPr>
              <a:t>次，當月服務人次為</a:t>
            </a:r>
            <a:r>
              <a:rPr lang="en-US" altLang="zh-TW" sz="2800" b="1" kern="1200" dirty="0">
                <a:solidFill>
                  <a:prstClr val="black"/>
                </a:solidFill>
                <a:latin typeface="標楷體" panose="03000509000000000000" pitchFamily="65" charset="-120"/>
                <a:ea typeface="標楷體" panose="03000509000000000000" pitchFamily="65" charset="-120"/>
              </a:rPr>
              <a:t>82</a:t>
            </a:r>
            <a:r>
              <a:rPr lang="zh-TW" altLang="zh-TW" sz="2800" b="1" kern="1200" dirty="0">
                <a:solidFill>
                  <a:prstClr val="black"/>
                </a:solidFill>
                <a:latin typeface="標楷體" panose="03000509000000000000" pitchFamily="65" charset="-120"/>
                <a:ea typeface="標楷體" panose="03000509000000000000" pitchFamily="65" charset="-120"/>
              </a:rPr>
              <a:t>人次</a:t>
            </a:r>
            <a:r>
              <a:rPr lang="en-US" altLang="zh-TW" sz="2800" b="1" kern="1200" dirty="0">
                <a:solidFill>
                  <a:prstClr val="black"/>
                </a:solidFill>
                <a:latin typeface="標楷體" panose="03000509000000000000" pitchFamily="65" charset="-120"/>
                <a:ea typeface="標楷體" panose="03000509000000000000" pitchFamily="65" charset="-120"/>
              </a:rPr>
              <a:t>(60*1+10*2.2)</a:t>
            </a:r>
            <a:r>
              <a:rPr lang="zh-TW" altLang="zh-TW" sz="2800" b="1" kern="1200" dirty="0" smtClean="0">
                <a:solidFill>
                  <a:prstClr val="black"/>
                </a:solidFill>
                <a:latin typeface="標楷體" panose="03000509000000000000" pitchFamily="65" charset="-120"/>
                <a:ea typeface="標楷體" panose="03000509000000000000" pitchFamily="65" charset="-120"/>
              </a:rPr>
              <a:t>。</a:t>
            </a:r>
            <a:endParaRPr lang="en-US" altLang="zh-TW" sz="2800" b="1" kern="1200" dirty="0">
              <a:solidFill>
                <a:prstClr val="black"/>
              </a:solidFill>
              <a:latin typeface="標楷體" panose="03000509000000000000" pitchFamily="65" charset="-120"/>
              <a:ea typeface="標楷體" panose="03000509000000000000" pitchFamily="65" charset="-120"/>
            </a:endParaRPr>
          </a:p>
          <a:p>
            <a:pPr lvl="0">
              <a:buClr>
                <a:srgbClr val="2F2F2F"/>
              </a:buClr>
              <a:buSzPct val="50000"/>
              <a:buFont typeface="Wingdings 2" pitchFamily="18" charset="2"/>
              <a:buChar char="ß"/>
            </a:pPr>
            <a:r>
              <a:rPr lang="zh-TW" altLang="zh-TW" sz="2800" b="1" kern="1200" dirty="0">
                <a:solidFill>
                  <a:prstClr val="black"/>
                </a:solidFill>
                <a:latin typeface="標楷體" panose="03000509000000000000" pitchFamily="65" charset="-120"/>
                <a:ea typeface="標楷體" panose="03000509000000000000" pitchFamily="65" charset="-120"/>
              </a:rPr>
              <a:t>依各照護階段權重計算，</a:t>
            </a:r>
            <a:r>
              <a:rPr lang="zh-TW" altLang="zh-TW" sz="2800" b="1" kern="1200" dirty="0">
                <a:solidFill>
                  <a:srgbClr val="0000FF"/>
                </a:solidFill>
                <a:latin typeface="標楷體" panose="03000509000000000000" pitchFamily="65" charset="-120"/>
                <a:ea typeface="標楷體" panose="03000509000000000000" pitchFamily="65" charset="-120"/>
              </a:rPr>
              <a:t>超過</a:t>
            </a:r>
            <a:r>
              <a:rPr lang="zh-TW" altLang="zh-TW" sz="2800" b="1" kern="1200" dirty="0">
                <a:solidFill>
                  <a:prstClr val="black"/>
                </a:solidFill>
                <a:latin typeface="標楷體" panose="03000509000000000000" pitchFamily="65" charset="-120"/>
                <a:ea typeface="標楷體" panose="03000509000000000000" pitchFamily="65" charset="-120"/>
              </a:rPr>
              <a:t>的部分</a:t>
            </a:r>
            <a:r>
              <a:rPr lang="zh-TW" altLang="zh-TW" sz="2800" b="1" kern="1200" dirty="0">
                <a:solidFill>
                  <a:srgbClr val="0000FF"/>
                </a:solidFill>
                <a:latin typeface="標楷體" panose="03000509000000000000" pitchFamily="65" charset="-120"/>
                <a:ea typeface="標楷體" panose="03000509000000000000" pitchFamily="65" charset="-120"/>
              </a:rPr>
              <a:t>不予支付</a:t>
            </a:r>
            <a:r>
              <a:rPr lang="zh-TW" altLang="zh-TW" sz="2800" b="1" kern="1200" dirty="0">
                <a:solidFill>
                  <a:prstClr val="black"/>
                </a:solidFill>
                <a:latin typeface="標楷體" panose="03000509000000000000" pitchFamily="65" charset="-120"/>
                <a:ea typeface="標楷體" panose="03000509000000000000" pitchFamily="65" charset="-120"/>
              </a:rPr>
              <a:t>訪視費用</a:t>
            </a:r>
            <a:r>
              <a:rPr lang="zh-TW" altLang="zh-TW" sz="2800" b="1" kern="1200" dirty="0" smtClean="0">
                <a:solidFill>
                  <a:prstClr val="black"/>
                </a:solidFill>
                <a:latin typeface="標楷體" panose="03000509000000000000" pitchFamily="65" charset="-120"/>
                <a:ea typeface="標楷體" panose="03000509000000000000" pitchFamily="65" charset="-120"/>
              </a:rPr>
              <a:t>。</a:t>
            </a:r>
            <a:endParaRPr lang="en-US" altLang="zh-TW" sz="2800" b="1" kern="1200" dirty="0">
              <a:solidFill>
                <a:prstClr val="black"/>
              </a:solidFill>
              <a:latin typeface="標楷體" panose="03000509000000000000" pitchFamily="65" charset="-120"/>
              <a:ea typeface="標楷體" panose="03000509000000000000" pitchFamily="65" charset="-120"/>
            </a:endParaRPr>
          </a:p>
          <a:p>
            <a:pPr lvl="0">
              <a:buClr>
                <a:srgbClr val="2F2F2F"/>
              </a:buClr>
              <a:buSzPct val="50000"/>
              <a:buFont typeface="Wingdings 2" pitchFamily="18" charset="2"/>
              <a:buChar char="ß"/>
            </a:pPr>
            <a:r>
              <a:rPr lang="zh-TW" altLang="zh-TW" sz="2800" b="1" kern="1200" dirty="0">
                <a:solidFill>
                  <a:prstClr val="black"/>
                </a:solidFill>
                <a:latin typeface="標楷體" panose="03000509000000000000" pitchFamily="65" charset="-120"/>
                <a:ea typeface="標楷體" panose="03000509000000000000" pitchFamily="65" charset="-120"/>
              </a:rPr>
              <a:t>為確保照護品質，各類人員執行本計畫之每月服務人次上限，與執行醫療服務支付標準第五部第一章居家照護及第三章安寧居家療護，以及呼吸器依賴患者整合性照護計畫之服務人次</a:t>
            </a:r>
            <a:r>
              <a:rPr lang="zh-TW" altLang="zh-TW" sz="2800" b="1" kern="1200" dirty="0">
                <a:solidFill>
                  <a:srgbClr val="0000FF"/>
                </a:solidFill>
                <a:latin typeface="標楷體" panose="03000509000000000000" pitchFamily="65" charset="-120"/>
                <a:ea typeface="標楷體" panose="03000509000000000000" pitchFamily="65" charset="-120"/>
              </a:rPr>
              <a:t>歸戶合併</a:t>
            </a:r>
            <a:r>
              <a:rPr lang="zh-TW" altLang="zh-TW" sz="2800" b="1" kern="1200" dirty="0">
                <a:solidFill>
                  <a:prstClr val="black"/>
                </a:solidFill>
                <a:latin typeface="標楷體" panose="03000509000000000000" pitchFamily="65" charset="-120"/>
                <a:ea typeface="標楷體" panose="03000509000000000000" pitchFamily="65" charset="-120"/>
              </a:rPr>
              <a:t>計算。</a:t>
            </a:r>
          </a:p>
        </p:txBody>
      </p:sp>
    </p:spTree>
    <p:extLst>
      <p:ext uri="{BB962C8B-B14F-4D97-AF65-F5344CB8AC3E}">
        <p14:creationId xmlns:p14="http://schemas.microsoft.com/office/powerpoint/2010/main" val="23382220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548680"/>
            <a:ext cx="8401050" cy="674687"/>
          </a:xfrm>
        </p:spPr>
        <p:txBody>
          <a:bodyPr/>
          <a:lstStyle/>
          <a:p>
            <a:pPr algn="ctr"/>
            <a:r>
              <a:rPr lang="zh-TW" altLang="en-US" b="1" dirty="0">
                <a:solidFill>
                  <a:srgbClr val="0D5224"/>
                </a:solidFill>
                <a:latin typeface="標楷體" panose="03000509000000000000" pitchFamily="65" charset="-120"/>
                <a:ea typeface="標楷體" panose="03000509000000000000" pitchFamily="65" charset="-120"/>
              </a:rPr>
              <a:t>費用</a:t>
            </a:r>
            <a:r>
              <a:rPr lang="zh-TW" altLang="en-US" b="1" dirty="0" smtClean="0">
                <a:solidFill>
                  <a:srgbClr val="0D5224"/>
                </a:solidFill>
                <a:latin typeface="標楷體" panose="03000509000000000000" pitchFamily="65" charset="-120"/>
                <a:ea typeface="標楷體" panose="03000509000000000000" pitchFamily="65" charset="-120"/>
              </a:rPr>
              <a:t>申報</a:t>
            </a:r>
            <a:r>
              <a:rPr lang="en-US" altLang="zh-TW" sz="1800" b="1" dirty="0" smtClean="0">
                <a:solidFill>
                  <a:srgbClr val="0D5224"/>
                </a:solidFill>
                <a:latin typeface="標楷體" panose="03000509000000000000" pitchFamily="65" charset="-120"/>
                <a:ea typeface="標楷體" panose="03000509000000000000" pitchFamily="65" charset="-120"/>
              </a:rPr>
              <a:t>1/2</a:t>
            </a:r>
            <a:endParaRPr lang="zh-TW" altLang="en-US" b="1"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2773934421"/>
              </p:ext>
            </p:extLst>
          </p:nvPr>
        </p:nvGraphicFramePr>
        <p:xfrm>
          <a:off x="107504" y="1268760"/>
          <a:ext cx="8856985" cy="5425400"/>
        </p:xfrm>
        <a:graphic>
          <a:graphicData uri="http://schemas.openxmlformats.org/drawingml/2006/table">
            <a:tbl>
              <a:tblPr firstRow="1" bandRow="1">
                <a:tableStyleId>{5C22544A-7EE6-4342-B048-85BDC9FD1C3A}</a:tableStyleId>
              </a:tblPr>
              <a:tblGrid>
                <a:gridCol w="651620"/>
                <a:gridCol w="907050"/>
                <a:gridCol w="1249643"/>
                <a:gridCol w="3312368"/>
                <a:gridCol w="2736304"/>
              </a:tblGrid>
              <a:tr h="370840">
                <a:tc>
                  <a:txBody>
                    <a:bodyPr/>
                    <a:lstStyle/>
                    <a:p>
                      <a:r>
                        <a:rPr lang="zh-TW" altLang="en-US" dirty="0" smtClean="0">
                          <a:latin typeface="標楷體" panose="03000509000000000000" pitchFamily="65" charset="-120"/>
                          <a:ea typeface="標楷體" panose="03000509000000000000" pitchFamily="65" charset="-120"/>
                        </a:rPr>
                        <a:t>類別</a:t>
                      </a:r>
                      <a:endParaRPr lang="zh-TW" altLang="en-US" dirty="0">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1800" dirty="0" smtClean="0">
                          <a:solidFill>
                            <a:schemeClr val="bg1"/>
                          </a:solidFill>
                          <a:latin typeface="標楷體" panose="03000509000000000000" pitchFamily="65" charset="-120"/>
                          <a:ea typeface="標楷體" panose="03000509000000000000" pitchFamily="65" charset="-120"/>
                        </a:rPr>
                        <a:t>欄位</a:t>
                      </a:r>
                      <a:endParaRPr lang="zh-TW" altLang="en-US" sz="1800" dirty="0">
                        <a:solidFill>
                          <a:schemeClr val="bg1"/>
                        </a:solidFill>
                        <a:latin typeface="標楷體" panose="03000509000000000000" pitchFamily="65" charset="-120"/>
                        <a:ea typeface="標楷體" panose="03000509000000000000" pitchFamily="65" charset="-120"/>
                      </a:endParaRPr>
                    </a:p>
                  </a:txBody>
                  <a:tcPr marL="91443" marR="91443"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1800" b="1" dirty="0" smtClean="0">
                          <a:solidFill>
                            <a:schemeClr val="bg1"/>
                          </a:solidFill>
                          <a:latin typeface="標楷體" panose="03000509000000000000" pitchFamily="65" charset="-120"/>
                          <a:ea typeface="標楷體" panose="03000509000000000000" pitchFamily="65" charset="-120"/>
                        </a:rPr>
                        <a:t>資料名稱</a:t>
                      </a:r>
                      <a:endParaRPr lang="zh-TW" altLang="en-US" sz="1800" b="1" dirty="0">
                        <a:solidFill>
                          <a:schemeClr val="bg1"/>
                        </a:solidFill>
                        <a:latin typeface="標楷體" panose="03000509000000000000" pitchFamily="65" charset="-120"/>
                        <a:ea typeface="標楷體" panose="03000509000000000000" pitchFamily="65" charset="-120"/>
                      </a:endParaRPr>
                    </a:p>
                  </a:txBody>
                  <a:tcPr marL="91443" marR="91443"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1800" b="1" dirty="0" smtClean="0">
                          <a:solidFill>
                            <a:schemeClr val="bg1"/>
                          </a:solidFill>
                          <a:latin typeface="標楷體" panose="03000509000000000000" pitchFamily="65" charset="-120"/>
                          <a:ea typeface="標楷體" panose="03000509000000000000" pitchFamily="65" charset="-120"/>
                        </a:rPr>
                        <a:t>資料說明</a:t>
                      </a:r>
                      <a:endParaRPr lang="zh-TW" altLang="en-US" sz="1800" b="1" dirty="0">
                        <a:solidFill>
                          <a:schemeClr val="bg1"/>
                        </a:solidFill>
                        <a:latin typeface="標楷體" panose="03000509000000000000" pitchFamily="65" charset="-120"/>
                        <a:ea typeface="標楷體" panose="03000509000000000000" pitchFamily="65" charset="-120"/>
                      </a:endParaRPr>
                    </a:p>
                  </a:txBody>
                  <a:tcPr marL="91443" marR="91443"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1800" b="1" dirty="0" smtClean="0">
                          <a:solidFill>
                            <a:schemeClr val="bg1"/>
                          </a:solidFill>
                          <a:latin typeface="標楷體" panose="03000509000000000000" pitchFamily="65" charset="-120"/>
                          <a:ea typeface="標楷體" panose="03000509000000000000" pitchFamily="65" charset="-120"/>
                        </a:rPr>
                        <a:t>備註</a:t>
                      </a:r>
                      <a:endParaRPr lang="zh-TW" altLang="en-US" sz="1800" b="1" dirty="0">
                        <a:solidFill>
                          <a:schemeClr val="bg1"/>
                        </a:solidFill>
                        <a:latin typeface="標楷體" panose="03000509000000000000" pitchFamily="65" charset="-120"/>
                        <a:ea typeface="標楷體" panose="03000509000000000000" pitchFamily="65" charset="-120"/>
                      </a:endParaRPr>
                    </a:p>
                  </a:txBody>
                  <a:tcPr marL="91443" marR="91443"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rowSpan="4">
                  <a:txBody>
                    <a:bodyPr/>
                    <a:lstStyle/>
                    <a:p>
                      <a:r>
                        <a:rPr lang="zh-TW" altLang="en-US" dirty="0" smtClean="0">
                          <a:latin typeface="標楷體" panose="03000509000000000000" pitchFamily="65" charset="-120"/>
                          <a:ea typeface="標楷體" panose="03000509000000000000" pitchFamily="65" charset="-120"/>
                        </a:rPr>
                        <a:t>醫令</a:t>
                      </a:r>
                      <a:endParaRPr lang="zh-TW" altLang="en-US"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altLang="zh-TW" sz="1800" dirty="0" smtClean="0">
                          <a:latin typeface="標楷體" panose="03000509000000000000" pitchFamily="65" charset="-120"/>
                          <a:ea typeface="標楷體" panose="03000509000000000000" pitchFamily="65" charset="-120"/>
                        </a:rPr>
                        <a:t>p4</a:t>
                      </a:r>
                      <a:endParaRPr lang="zh-TW" altLang="en-US" sz="1800" dirty="0">
                        <a:latin typeface="標楷體" panose="03000509000000000000" pitchFamily="65" charset="-120"/>
                        <a:ea typeface="標楷體" panose="03000509000000000000" pitchFamily="65" charset="-120"/>
                      </a:endParaRPr>
                    </a:p>
                  </a:txBody>
                  <a:tcPr marL="91443" marR="91443"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zh-TW" altLang="en-US" sz="1800" dirty="0" smtClean="0">
                          <a:latin typeface="標楷體" panose="03000509000000000000" pitchFamily="65" charset="-120"/>
                          <a:ea typeface="標楷體" panose="03000509000000000000" pitchFamily="65" charset="-120"/>
                        </a:rPr>
                        <a:t>給付項目</a:t>
                      </a:r>
                      <a:endParaRPr lang="zh-TW" altLang="en-US" sz="1800" dirty="0">
                        <a:latin typeface="標楷體" panose="03000509000000000000" pitchFamily="65" charset="-120"/>
                        <a:ea typeface="標楷體" panose="03000509000000000000" pitchFamily="65" charset="-120"/>
                      </a:endParaRPr>
                    </a:p>
                  </a:txBody>
                  <a:tcPr marL="91443" marR="91443"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標楷體" panose="03000509000000000000" pitchFamily="65" charset="-120"/>
                          <a:ea typeface="標楷體" panose="03000509000000000000" pitchFamily="65" charset="-120"/>
                        </a:rPr>
                        <a:t>醫令代碼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zh-TW" altLang="zh-TW" sz="1800" b="1" kern="1200" dirty="0" smtClean="0">
                          <a:solidFill>
                            <a:srgbClr val="FF0000"/>
                          </a:solidFill>
                          <a:effectLst/>
                          <a:latin typeface="標楷體" panose="03000509000000000000" pitchFamily="65" charset="-120"/>
                          <a:ea typeface="標楷體" panose="03000509000000000000" pitchFamily="65" charset="-120"/>
                          <a:cs typeface="+mn-cs"/>
                        </a:rPr>
                        <a:t>逐筆填報</a:t>
                      </a:r>
                      <a:r>
                        <a:rPr lang="en-US" altLang="zh-TW" sz="1800" b="1" dirty="0" smtClean="0">
                          <a:latin typeface="標楷體" panose="03000509000000000000" pitchFamily="65" charset="-120"/>
                          <a:ea typeface="標楷體" panose="03000509000000000000" pitchFamily="65" charset="-120"/>
                        </a:rPr>
                        <a:t>(</a:t>
                      </a:r>
                      <a:r>
                        <a:rPr lang="zh-TW" altLang="en-US" sz="1800" b="1" dirty="0" smtClean="0">
                          <a:latin typeface="標楷體" panose="03000509000000000000" pitchFamily="65" charset="-120"/>
                          <a:ea typeface="標楷體" panose="03000509000000000000" pitchFamily="65" charset="-120"/>
                        </a:rPr>
                        <a:t>過卡不取號</a:t>
                      </a:r>
                      <a:r>
                        <a:rPr lang="en-US" altLang="zh-TW" sz="1800" b="1" dirty="0" smtClean="0">
                          <a:latin typeface="標楷體" panose="03000509000000000000" pitchFamily="65" charset="-120"/>
                          <a:ea typeface="標楷體" panose="03000509000000000000" pitchFamily="65" charset="-120"/>
                        </a:rPr>
                        <a:t>)</a:t>
                      </a:r>
                    </a:p>
                    <a:p>
                      <a:r>
                        <a:rPr kumimoji="0" lang="zh-TW" altLang="zh-TW" sz="1800" b="1" kern="1200" dirty="0" smtClean="0">
                          <a:solidFill>
                            <a:schemeClr val="dk1"/>
                          </a:solidFill>
                          <a:effectLst/>
                          <a:latin typeface="標楷體" panose="03000509000000000000" pitchFamily="65" charset="-120"/>
                          <a:ea typeface="標楷體" panose="03000509000000000000" pitchFamily="65" charset="-120"/>
                          <a:cs typeface="+mn-cs"/>
                        </a:rPr>
                        <a:t>醫事人員各次訪視費應逐筆填報</a:t>
                      </a:r>
                      <a:r>
                        <a:rPr kumimoji="0" lang="en-US" altLang="zh-TW" sz="1800" kern="1200" dirty="0" smtClean="0">
                          <a:solidFill>
                            <a:schemeClr val="dk1"/>
                          </a:solidFill>
                          <a:effectLst/>
                          <a:latin typeface="標楷體" panose="03000509000000000000" pitchFamily="65" charset="-120"/>
                          <a:ea typeface="標楷體" panose="03000509000000000000" pitchFamily="65" charset="-120"/>
                          <a:cs typeface="+mn-cs"/>
                        </a:rPr>
                        <a:t>1.</a:t>
                      </a:r>
                      <a:r>
                        <a:rPr kumimoji="0" lang="zh-TW" altLang="zh-TW" sz="1800" kern="1200" dirty="0" smtClean="0">
                          <a:solidFill>
                            <a:schemeClr val="dk1"/>
                          </a:solidFill>
                          <a:effectLst/>
                          <a:latin typeface="標楷體" panose="03000509000000000000" pitchFamily="65" charset="-120"/>
                          <a:ea typeface="標楷體" panose="03000509000000000000" pitchFamily="65" charset="-120"/>
                          <a:cs typeface="+mn-cs"/>
                        </a:rPr>
                        <a:t>醫令代碼</a:t>
                      </a:r>
                      <a:r>
                        <a:rPr kumimoji="0" lang="zh-TW" altLang="en-US" sz="1800" kern="1200" baseline="0" dirty="0" smtClean="0">
                          <a:solidFill>
                            <a:schemeClr val="dk1"/>
                          </a:solidFill>
                          <a:effectLst/>
                          <a:latin typeface="標楷體" panose="03000509000000000000" pitchFamily="65" charset="-120"/>
                          <a:ea typeface="標楷體" panose="03000509000000000000" pitchFamily="65" charset="-120"/>
                          <a:cs typeface="+mn-cs"/>
                        </a:rPr>
                        <a:t> </a:t>
                      </a:r>
                      <a:endParaRPr kumimoji="0" lang="en-US" altLang="zh-TW" sz="1800" kern="1200" baseline="0" dirty="0" smtClean="0">
                        <a:solidFill>
                          <a:schemeClr val="dk1"/>
                        </a:solidFill>
                        <a:effectLst/>
                        <a:latin typeface="標楷體" panose="03000509000000000000" pitchFamily="65" charset="-120"/>
                        <a:ea typeface="標楷體" panose="03000509000000000000" pitchFamily="65" charset="-120"/>
                        <a:cs typeface="+mn-cs"/>
                      </a:endParaRPr>
                    </a:p>
                    <a:p>
                      <a:r>
                        <a:rPr kumimoji="0" lang="en-US" altLang="zh-TW" sz="1800" kern="1200" dirty="0" smtClean="0">
                          <a:solidFill>
                            <a:schemeClr val="dk1"/>
                          </a:solidFill>
                          <a:effectLst/>
                          <a:latin typeface="標楷體" panose="03000509000000000000" pitchFamily="65" charset="-120"/>
                          <a:ea typeface="標楷體" panose="03000509000000000000" pitchFamily="65" charset="-120"/>
                          <a:cs typeface="+mn-cs"/>
                        </a:rPr>
                        <a:t>2.</a:t>
                      </a:r>
                      <a:r>
                        <a:rPr kumimoji="0" lang="zh-TW" altLang="zh-TW" sz="1800" kern="1200" dirty="0" smtClean="0">
                          <a:solidFill>
                            <a:schemeClr val="dk1"/>
                          </a:solidFill>
                          <a:effectLst/>
                          <a:latin typeface="標楷體" panose="03000509000000000000" pitchFamily="65" charset="-120"/>
                          <a:ea typeface="標楷體" panose="03000509000000000000" pitchFamily="65" charset="-120"/>
                          <a:cs typeface="+mn-cs"/>
                        </a:rPr>
                        <a:t>執行時間</a:t>
                      </a:r>
                      <a:r>
                        <a:rPr kumimoji="0" lang="en-US" altLang="zh-TW" sz="1800" kern="1200" dirty="0" smtClean="0">
                          <a:solidFill>
                            <a:schemeClr val="dk1"/>
                          </a:solidFill>
                          <a:effectLst/>
                          <a:latin typeface="標楷體" panose="03000509000000000000" pitchFamily="65" charset="-120"/>
                          <a:ea typeface="標楷體" panose="03000509000000000000" pitchFamily="65" charset="-120"/>
                          <a:cs typeface="+mn-cs"/>
                        </a:rPr>
                        <a:t>-</a:t>
                      </a:r>
                      <a:r>
                        <a:rPr kumimoji="0" lang="zh-TW" altLang="zh-TW" sz="1800" kern="1200" dirty="0" smtClean="0">
                          <a:solidFill>
                            <a:schemeClr val="dk1"/>
                          </a:solidFill>
                          <a:effectLst/>
                          <a:latin typeface="標楷體" panose="03000509000000000000" pitchFamily="65" charset="-120"/>
                          <a:ea typeface="標楷體" panose="03000509000000000000" pitchFamily="65" charset="-120"/>
                          <a:cs typeface="+mn-cs"/>
                        </a:rPr>
                        <a:t>起</a:t>
                      </a:r>
                      <a:r>
                        <a:rPr kumimoji="0" lang="en-US" altLang="zh-TW" sz="1800" kern="1200" dirty="0" smtClean="0">
                          <a:solidFill>
                            <a:schemeClr val="dk1"/>
                          </a:solidFill>
                          <a:effectLst/>
                          <a:latin typeface="標楷體" panose="03000509000000000000" pitchFamily="65" charset="-120"/>
                          <a:ea typeface="標楷體" panose="03000509000000000000" pitchFamily="65" charset="-120"/>
                          <a:cs typeface="+mn-cs"/>
                        </a:rPr>
                        <a:t>/</a:t>
                      </a:r>
                      <a:r>
                        <a:rPr kumimoji="0" lang="zh-TW" altLang="zh-TW" sz="1800" kern="1200" dirty="0" smtClean="0">
                          <a:solidFill>
                            <a:schemeClr val="dk1"/>
                          </a:solidFill>
                          <a:effectLst/>
                          <a:latin typeface="標楷體" panose="03000509000000000000" pitchFamily="65" charset="-120"/>
                          <a:ea typeface="標楷體" panose="03000509000000000000" pitchFamily="65" charset="-120"/>
                          <a:cs typeface="+mn-cs"/>
                        </a:rPr>
                        <a:t>迄</a:t>
                      </a:r>
                      <a:endParaRPr kumimoji="0" lang="en-US" altLang="zh-TW" sz="1800" kern="1200" dirty="0" smtClean="0">
                        <a:solidFill>
                          <a:schemeClr val="dk1"/>
                        </a:solidFill>
                        <a:effectLst/>
                        <a:latin typeface="標楷體" panose="03000509000000000000" pitchFamily="65" charset="-120"/>
                        <a:ea typeface="標楷體" panose="03000509000000000000" pitchFamily="65" charset="-120"/>
                        <a:cs typeface="+mn-cs"/>
                      </a:endParaRPr>
                    </a:p>
                    <a:p>
                      <a:r>
                        <a:rPr kumimoji="0" lang="en-US" altLang="zh-TW" sz="1800" kern="1200" dirty="0" smtClean="0">
                          <a:solidFill>
                            <a:schemeClr val="dk1"/>
                          </a:solidFill>
                          <a:effectLst/>
                          <a:latin typeface="標楷體" panose="03000509000000000000" pitchFamily="65" charset="-120"/>
                          <a:ea typeface="標楷體" panose="03000509000000000000" pitchFamily="65" charset="-120"/>
                          <a:cs typeface="+mn-cs"/>
                        </a:rPr>
                        <a:t>3.</a:t>
                      </a:r>
                      <a:r>
                        <a:rPr kumimoji="0" lang="zh-TW" altLang="zh-TW" sz="1800" kern="1200" dirty="0" smtClean="0">
                          <a:solidFill>
                            <a:schemeClr val="dk1"/>
                          </a:solidFill>
                          <a:effectLst/>
                          <a:latin typeface="標楷體" panose="03000509000000000000" pitchFamily="65" charset="-120"/>
                          <a:ea typeface="標楷體" panose="03000509000000000000" pitchFamily="65" charset="-120"/>
                          <a:cs typeface="+mn-cs"/>
                        </a:rPr>
                        <a:t>執行醫事人員代號</a:t>
                      </a:r>
                      <a:endParaRPr kumimoji="0" lang="en-US" altLang="zh-TW" sz="1800" kern="1200" dirty="0" smtClean="0">
                        <a:solidFill>
                          <a:schemeClr val="dk1"/>
                        </a:solidFill>
                        <a:effectLst/>
                        <a:latin typeface="標楷體" panose="03000509000000000000" pitchFamily="65" charset="-120"/>
                        <a:ea typeface="標楷體" panose="03000509000000000000" pitchFamily="65" charset="-120"/>
                        <a:cs typeface="+mn-cs"/>
                      </a:endParaRPr>
                    </a:p>
                    <a:p>
                      <a:r>
                        <a:rPr kumimoji="0" lang="en-US" altLang="zh-TW" sz="1800" kern="1200" dirty="0" smtClean="0">
                          <a:solidFill>
                            <a:schemeClr val="dk1"/>
                          </a:solidFill>
                          <a:effectLst/>
                          <a:latin typeface="標楷體" panose="03000509000000000000" pitchFamily="65" charset="-120"/>
                          <a:ea typeface="標楷體" panose="03000509000000000000" pitchFamily="65" charset="-120"/>
                          <a:cs typeface="+mn-cs"/>
                        </a:rPr>
                        <a:t>4.</a:t>
                      </a:r>
                      <a:r>
                        <a:rPr kumimoji="0" lang="zh-TW" altLang="zh-TW" sz="1800" kern="1200" dirty="0" smtClean="0">
                          <a:solidFill>
                            <a:schemeClr val="dk1"/>
                          </a:solidFill>
                          <a:effectLst/>
                          <a:latin typeface="標楷體" panose="03000509000000000000" pitchFamily="65" charset="-120"/>
                          <a:ea typeface="標楷體" panose="03000509000000000000" pitchFamily="65" charset="-120"/>
                          <a:cs typeface="+mn-cs"/>
                        </a:rPr>
                        <a:t>就醫科別</a:t>
                      </a:r>
                      <a:endParaRPr lang="zh-TW" altLang="en-US" sz="1800" dirty="0" smtClean="0">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370840">
                <a:tc vMerge="1">
                  <a:txBody>
                    <a:bodyPr/>
                    <a:lstStyle/>
                    <a:p>
                      <a:endParaRPr lang="zh-TW" altLang="en-US" dirty="0"/>
                    </a:p>
                  </a:txBody>
                  <a:tcPr/>
                </a:tc>
                <a:tc>
                  <a:txBody>
                    <a:bodyPr/>
                    <a:lstStyle/>
                    <a:p>
                      <a:pPr algn="ctr"/>
                      <a:r>
                        <a:rPr lang="en-US" altLang="zh-TW" sz="1800" dirty="0" smtClean="0">
                          <a:latin typeface="標楷體" panose="03000509000000000000" pitchFamily="65" charset="-120"/>
                          <a:ea typeface="標楷體" panose="03000509000000000000" pitchFamily="65" charset="-120"/>
                        </a:rPr>
                        <a:t>p14</a:t>
                      </a:r>
                      <a:endParaRPr lang="zh-TW" altLang="en-US" sz="1800" dirty="0">
                        <a:latin typeface="標楷體" panose="03000509000000000000" pitchFamily="65" charset="-120"/>
                        <a:ea typeface="標楷體" panose="03000509000000000000" pitchFamily="65" charset="-120"/>
                      </a:endParaRPr>
                    </a:p>
                  </a:txBody>
                  <a:tcPr marL="91443" marR="91443"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kumimoji="0" lang="zh-TW" altLang="zh-TW" sz="1400" kern="1200" dirty="0" smtClean="0">
                          <a:solidFill>
                            <a:schemeClr val="dk1"/>
                          </a:solidFill>
                          <a:effectLst/>
                          <a:latin typeface="標楷體" panose="03000509000000000000" pitchFamily="65" charset="-120"/>
                          <a:ea typeface="標楷體" panose="03000509000000000000" pitchFamily="65" charset="-120"/>
                          <a:cs typeface="+mn-cs"/>
                        </a:rPr>
                        <a:t>執行時間</a:t>
                      </a:r>
                      <a:r>
                        <a:rPr kumimoji="0" lang="en-US" altLang="zh-TW" sz="1400" kern="1200" dirty="0" smtClean="0">
                          <a:solidFill>
                            <a:schemeClr val="dk1"/>
                          </a:solidFill>
                          <a:effectLst/>
                          <a:latin typeface="標楷體" panose="03000509000000000000" pitchFamily="65" charset="-120"/>
                          <a:ea typeface="標楷體" panose="03000509000000000000" pitchFamily="65" charset="-120"/>
                          <a:cs typeface="+mn-cs"/>
                        </a:rPr>
                        <a:t>-</a:t>
                      </a:r>
                      <a:r>
                        <a:rPr kumimoji="0" lang="zh-TW" altLang="zh-TW" sz="1400" kern="1200" dirty="0" smtClean="0">
                          <a:solidFill>
                            <a:schemeClr val="dk1"/>
                          </a:solidFill>
                          <a:effectLst/>
                          <a:latin typeface="標楷體" panose="03000509000000000000" pitchFamily="65" charset="-120"/>
                          <a:ea typeface="標楷體" panose="03000509000000000000" pitchFamily="65" charset="-120"/>
                          <a:cs typeface="+mn-cs"/>
                        </a:rPr>
                        <a:t>起</a:t>
                      </a:r>
                      <a:endParaRPr lang="zh-TW" altLang="en-US" sz="1400" dirty="0">
                        <a:latin typeface="標楷體" panose="03000509000000000000" pitchFamily="65" charset="-120"/>
                        <a:ea typeface="標楷體" panose="03000509000000000000" pitchFamily="65" charset="-120"/>
                      </a:endParaRPr>
                    </a:p>
                  </a:txBody>
                  <a:tcPr marL="91443" marR="91443"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rowSpan="2">
                  <a:txBody>
                    <a:bodyPr/>
                    <a:lstStyle/>
                    <a:p>
                      <a:r>
                        <a:rPr lang="zh-TW" altLang="en-US" sz="1800" dirty="0" smtClean="0">
                          <a:latin typeface="標楷體" panose="03000509000000000000" pitchFamily="65" charset="-120"/>
                          <a:ea typeface="標楷體" panose="03000509000000000000" pitchFamily="65" charset="-120"/>
                        </a:rPr>
                        <a:t>年</a:t>
                      </a:r>
                      <a:r>
                        <a:rPr lang="en-US" altLang="zh-TW" sz="1800" dirty="0" smtClean="0">
                          <a:latin typeface="標楷體" panose="03000509000000000000" pitchFamily="65" charset="-120"/>
                          <a:ea typeface="標楷體" panose="03000509000000000000" pitchFamily="65" charset="-120"/>
                        </a:rPr>
                        <a:t>/</a:t>
                      </a:r>
                      <a:r>
                        <a:rPr lang="zh-TW" altLang="en-US" sz="1800" dirty="0" smtClean="0">
                          <a:latin typeface="標楷體" panose="03000509000000000000" pitchFamily="65" charset="-120"/>
                          <a:ea typeface="標楷體" panose="03000509000000000000" pitchFamily="65" charset="-120"/>
                        </a:rPr>
                        <a:t>月</a:t>
                      </a:r>
                      <a:r>
                        <a:rPr lang="en-US" altLang="zh-TW" sz="1800" dirty="0" smtClean="0">
                          <a:latin typeface="標楷體" panose="03000509000000000000" pitchFamily="65" charset="-120"/>
                          <a:ea typeface="標楷體" panose="03000509000000000000" pitchFamily="65" charset="-120"/>
                        </a:rPr>
                        <a:t>/</a:t>
                      </a:r>
                      <a:r>
                        <a:rPr lang="zh-TW" altLang="en-US" sz="1800" dirty="0" smtClean="0">
                          <a:latin typeface="標楷體" panose="03000509000000000000" pitchFamily="65" charset="-120"/>
                          <a:ea typeface="標楷體" panose="03000509000000000000" pitchFamily="65" charset="-120"/>
                        </a:rPr>
                        <a:t>日</a:t>
                      </a:r>
                      <a:endParaRPr lang="en-US" altLang="zh-TW" sz="1800" dirty="0" smtClean="0">
                        <a:latin typeface="標楷體" panose="03000509000000000000" pitchFamily="65" charset="-120"/>
                        <a:ea typeface="標楷體" panose="03000509000000000000" pitchFamily="65" charset="-120"/>
                      </a:endParaRPr>
                    </a:p>
                    <a:p>
                      <a:r>
                        <a:rPr lang="en-US" altLang="zh-TW" sz="1800" dirty="0" smtClean="0">
                          <a:latin typeface="標楷體" panose="03000509000000000000" pitchFamily="65" charset="-120"/>
                          <a:ea typeface="標楷體" panose="03000509000000000000" pitchFamily="65" charset="-120"/>
                        </a:rPr>
                        <a:t>(</a:t>
                      </a:r>
                      <a:r>
                        <a:rPr lang="zh-TW" altLang="en-US" sz="1800" dirty="0" smtClean="0">
                          <a:latin typeface="標楷體" panose="03000509000000000000" pitchFamily="65" charset="-120"/>
                          <a:ea typeface="標楷體" panose="03000509000000000000" pitchFamily="65" charset="-120"/>
                        </a:rPr>
                        <a:t>時分補</a:t>
                      </a:r>
                      <a:r>
                        <a:rPr lang="en-US" altLang="zh-TW" sz="1800" dirty="0" smtClean="0">
                          <a:latin typeface="標楷體" panose="03000509000000000000" pitchFamily="65" charset="-120"/>
                          <a:ea typeface="標楷體" panose="03000509000000000000" pitchFamily="65" charset="-120"/>
                        </a:rPr>
                        <a:t>0)</a:t>
                      </a:r>
                      <a:endParaRPr lang="zh-TW" altLang="en-US" sz="1800" dirty="0" smtClean="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vMerge="1">
                  <a:txBody>
                    <a:bodyPr/>
                    <a:lstStyle/>
                    <a:p>
                      <a:endParaRPr lang="zh-TW" altLang="en-US" dirty="0"/>
                    </a:p>
                  </a:txBody>
                  <a:tcPr/>
                </a:tc>
              </a:tr>
              <a:tr h="370840">
                <a:tc vMerge="1">
                  <a:txBody>
                    <a:bodyPr/>
                    <a:lstStyle/>
                    <a:p>
                      <a:endParaRPr lang="zh-TW" altLang="en-US" dirty="0"/>
                    </a:p>
                  </a:txBody>
                  <a:tcPr/>
                </a:tc>
                <a:tc>
                  <a:txBody>
                    <a:bodyPr/>
                    <a:lstStyle/>
                    <a:p>
                      <a:pPr algn="ctr"/>
                      <a:r>
                        <a:rPr lang="en-US" altLang="zh-TW" sz="1800" dirty="0" smtClean="0">
                          <a:latin typeface="標楷體" panose="03000509000000000000" pitchFamily="65" charset="-120"/>
                          <a:ea typeface="標楷體" panose="03000509000000000000" pitchFamily="65" charset="-120"/>
                        </a:rPr>
                        <a:t>p15</a:t>
                      </a:r>
                      <a:endParaRPr lang="zh-TW" altLang="en-US" sz="1800" dirty="0">
                        <a:latin typeface="標楷體" panose="03000509000000000000" pitchFamily="65" charset="-120"/>
                        <a:ea typeface="標楷體" panose="03000509000000000000" pitchFamily="65" charset="-120"/>
                      </a:endParaRPr>
                    </a:p>
                  </a:txBody>
                  <a:tcPr marL="91443" marR="91443"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kumimoji="0" lang="zh-TW" altLang="zh-TW" sz="1400" kern="1200" dirty="0" smtClean="0">
                          <a:solidFill>
                            <a:schemeClr val="dk1"/>
                          </a:solidFill>
                          <a:effectLst/>
                          <a:latin typeface="標楷體" panose="03000509000000000000" pitchFamily="65" charset="-120"/>
                          <a:ea typeface="標楷體" panose="03000509000000000000" pitchFamily="65" charset="-120"/>
                          <a:cs typeface="+mn-cs"/>
                        </a:rPr>
                        <a:t>執行時間</a:t>
                      </a:r>
                      <a:r>
                        <a:rPr kumimoji="0" lang="en-US" altLang="zh-TW" sz="1400" kern="1200" dirty="0" smtClean="0">
                          <a:solidFill>
                            <a:schemeClr val="dk1"/>
                          </a:solidFill>
                          <a:effectLst/>
                          <a:latin typeface="標楷體" panose="03000509000000000000" pitchFamily="65" charset="-120"/>
                          <a:ea typeface="標楷體" panose="03000509000000000000" pitchFamily="65" charset="-120"/>
                          <a:cs typeface="+mn-cs"/>
                        </a:rPr>
                        <a:t>-</a:t>
                      </a:r>
                      <a:r>
                        <a:rPr kumimoji="0" lang="zh-TW" altLang="zh-TW" sz="1400" kern="1200" dirty="0" smtClean="0">
                          <a:solidFill>
                            <a:schemeClr val="dk1"/>
                          </a:solidFill>
                          <a:effectLst/>
                          <a:latin typeface="標楷體" panose="03000509000000000000" pitchFamily="65" charset="-120"/>
                          <a:ea typeface="標楷體" panose="03000509000000000000" pitchFamily="65" charset="-120"/>
                          <a:cs typeface="+mn-cs"/>
                        </a:rPr>
                        <a:t>迄</a:t>
                      </a:r>
                      <a:endParaRPr lang="zh-TW" altLang="en-US" sz="1400" dirty="0">
                        <a:latin typeface="標楷體" panose="03000509000000000000" pitchFamily="65" charset="-120"/>
                        <a:ea typeface="標楷體" panose="03000509000000000000" pitchFamily="65" charset="-120"/>
                      </a:endParaRPr>
                    </a:p>
                  </a:txBody>
                  <a:tcPr marL="91443" marR="91443"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vMerge="1">
                  <a:txBody>
                    <a:bodyPr/>
                    <a:lstStyle/>
                    <a:p>
                      <a:endParaRPr lang="zh-TW" altLang="en-US" dirty="0"/>
                    </a:p>
                  </a:txBody>
                  <a:tcPr/>
                </a:tc>
                <a:tc vMerge="1">
                  <a:txBody>
                    <a:bodyPr/>
                    <a:lstStyle/>
                    <a:p>
                      <a:endParaRPr lang="zh-TW" altLang="en-US" dirty="0"/>
                    </a:p>
                  </a:txBody>
                  <a:tcPr/>
                </a:tc>
              </a:tr>
              <a:tr h="370840">
                <a:tc vMerge="1">
                  <a:txBody>
                    <a:bodyPr/>
                    <a:lstStyle/>
                    <a:p>
                      <a:endParaRPr lang="zh-TW" altLang="en-US" dirty="0"/>
                    </a:p>
                  </a:txBody>
                  <a:tcPr/>
                </a:tc>
                <a:tc>
                  <a:txBody>
                    <a:bodyPr/>
                    <a:lstStyle/>
                    <a:p>
                      <a:pPr algn="ctr"/>
                      <a:r>
                        <a:rPr lang="en-US" altLang="zh-TW" sz="1800" dirty="0" smtClean="0">
                          <a:latin typeface="標楷體" panose="03000509000000000000" pitchFamily="65" charset="-120"/>
                          <a:ea typeface="標楷體" panose="03000509000000000000" pitchFamily="65" charset="-120"/>
                        </a:rPr>
                        <a:t>p16</a:t>
                      </a:r>
                      <a:endParaRPr lang="zh-TW" altLang="en-US" sz="1800" dirty="0">
                        <a:latin typeface="標楷體" panose="03000509000000000000" pitchFamily="65" charset="-120"/>
                        <a:ea typeface="標楷體" panose="03000509000000000000" pitchFamily="65" charset="-120"/>
                      </a:endParaRPr>
                    </a:p>
                  </a:txBody>
                  <a:tcPr marL="91443" marR="91443"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kumimoji="0" lang="zh-TW" altLang="zh-TW" sz="1800" kern="1200" dirty="0" smtClean="0">
                          <a:solidFill>
                            <a:schemeClr val="dk1"/>
                          </a:solidFill>
                          <a:effectLst/>
                          <a:latin typeface="標楷體" panose="03000509000000000000" pitchFamily="65" charset="-120"/>
                          <a:ea typeface="標楷體" panose="03000509000000000000" pitchFamily="65" charset="-120"/>
                          <a:cs typeface="+mn-cs"/>
                        </a:rPr>
                        <a:t>執行醫事人員代號</a:t>
                      </a:r>
                      <a:endParaRPr lang="zh-TW" altLang="en-US" sz="1800" dirty="0">
                        <a:latin typeface="標楷體" panose="03000509000000000000" pitchFamily="65" charset="-120"/>
                        <a:ea typeface="標楷體" panose="03000509000000000000" pitchFamily="65" charset="-120"/>
                      </a:endParaRPr>
                    </a:p>
                  </a:txBody>
                  <a:tcPr marL="91443" marR="91443"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zh-TW" altLang="en-US" sz="1800" b="1" kern="1200" dirty="0" smtClean="0">
                          <a:solidFill>
                            <a:schemeClr val="dk1"/>
                          </a:solidFill>
                          <a:effectLst/>
                          <a:latin typeface="標楷體" panose="03000509000000000000" pitchFamily="65" charset="-120"/>
                          <a:ea typeface="標楷體" panose="03000509000000000000" pitchFamily="65" charset="-120"/>
                          <a:cs typeface="+mn-cs"/>
                        </a:rPr>
                        <a:t>當次</a:t>
                      </a:r>
                      <a:r>
                        <a:rPr kumimoji="0" lang="zh-TW" altLang="zh-TW" sz="1800" kern="1200" dirty="0" smtClean="0">
                          <a:solidFill>
                            <a:schemeClr val="dk1"/>
                          </a:solidFill>
                          <a:effectLst/>
                          <a:latin typeface="標楷體" panose="03000509000000000000" pitchFamily="65" charset="-120"/>
                          <a:ea typeface="標楷體" panose="03000509000000000000" pitchFamily="65" charset="-120"/>
                          <a:cs typeface="+mn-cs"/>
                        </a:rPr>
                        <a:t>訪視</a:t>
                      </a:r>
                      <a:r>
                        <a:rPr kumimoji="0" lang="zh-TW" altLang="en-US" sz="1800" kern="1200" dirty="0" smtClean="0">
                          <a:solidFill>
                            <a:schemeClr val="dk1"/>
                          </a:solidFill>
                          <a:effectLst/>
                          <a:latin typeface="標楷體" panose="03000509000000000000" pitchFamily="65" charset="-120"/>
                          <a:ea typeface="標楷體" panose="03000509000000000000" pitchFamily="65" charset="-120"/>
                          <a:cs typeface="+mn-cs"/>
                        </a:rPr>
                        <a:t>人員身分證</a:t>
                      </a:r>
                      <a:endParaRPr lang="zh-TW" altLang="en-US" sz="1800" dirty="0" smtClean="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vMerge="1">
                  <a:txBody>
                    <a:bodyPr/>
                    <a:lstStyle/>
                    <a:p>
                      <a:endParaRPr lang="zh-TW" altLang="en-US" dirty="0"/>
                    </a:p>
                  </a:txBody>
                  <a:tcPr/>
                </a:tc>
              </a:tr>
              <a:tr h="370840">
                <a:tc rowSpan="6">
                  <a:txBody>
                    <a:bodyPr/>
                    <a:lstStyle/>
                    <a:p>
                      <a:r>
                        <a:rPr lang="zh-TW" altLang="en-US" dirty="0" smtClean="0">
                          <a:latin typeface="標楷體" panose="03000509000000000000" pitchFamily="65" charset="-120"/>
                          <a:ea typeface="標楷體" panose="03000509000000000000" pitchFamily="65" charset="-120"/>
                        </a:rPr>
                        <a:t>明細</a:t>
                      </a:r>
                      <a:endParaRPr lang="zh-TW" altLang="en-US"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ltLang="zh-TW" sz="1800" dirty="0" smtClean="0">
                          <a:latin typeface="標楷體" panose="03000509000000000000" pitchFamily="65" charset="-120"/>
                          <a:ea typeface="標楷體" panose="03000509000000000000" pitchFamily="65" charset="-120"/>
                        </a:rPr>
                        <a:t>d1</a:t>
                      </a:r>
                      <a:endParaRPr lang="zh-TW" altLang="en-US" sz="1800" dirty="0">
                        <a:latin typeface="標楷體" panose="03000509000000000000" pitchFamily="65" charset="-120"/>
                        <a:ea typeface="標楷體" panose="03000509000000000000" pitchFamily="65" charset="-120"/>
                      </a:endParaRPr>
                    </a:p>
                  </a:txBody>
                  <a:tcPr marL="91443" marR="91443"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zh-TW" altLang="en-US" sz="1800" b="0" dirty="0" smtClean="0">
                          <a:latin typeface="標楷體" panose="03000509000000000000" pitchFamily="65" charset="-120"/>
                          <a:ea typeface="標楷體" panose="03000509000000000000" pitchFamily="65" charset="-120"/>
                        </a:rPr>
                        <a:t>案件分類</a:t>
                      </a:r>
                      <a:endParaRPr lang="zh-TW" altLang="en-US" sz="1800" b="0" dirty="0">
                        <a:latin typeface="標楷體" panose="03000509000000000000" pitchFamily="65" charset="-120"/>
                        <a:ea typeface="標楷體" panose="03000509000000000000" pitchFamily="65" charset="-120"/>
                      </a:endParaRPr>
                    </a:p>
                  </a:txBody>
                  <a:tcPr marL="91443" marR="91443"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zh-TW" altLang="zh-TW" sz="1800" b="0" kern="100" dirty="0" smtClean="0">
                          <a:effectLst/>
                          <a:latin typeface="標楷體" panose="03000509000000000000" pitchFamily="65" charset="-120"/>
                          <a:ea typeface="標楷體" panose="03000509000000000000" pitchFamily="65" charset="-120"/>
                        </a:rPr>
                        <a:t>居家</a:t>
                      </a:r>
                      <a:r>
                        <a:rPr lang="en-US" altLang="zh-TW" sz="1800" b="0" kern="100" dirty="0" smtClean="0">
                          <a:effectLst/>
                          <a:latin typeface="標楷體" panose="03000509000000000000" pitchFamily="65" charset="-120"/>
                          <a:ea typeface="標楷體" panose="03000509000000000000" pitchFamily="65" charset="-120"/>
                        </a:rPr>
                        <a:t>(E1)</a:t>
                      </a:r>
                      <a:r>
                        <a:rPr lang="zh-TW" altLang="en-US" sz="1800" b="0" kern="100" dirty="0" smtClean="0">
                          <a:effectLst/>
                          <a:latin typeface="標楷體" panose="03000509000000000000" pitchFamily="65" charset="-120"/>
                          <a:ea typeface="標楷體" panose="03000509000000000000" pitchFamily="65" charset="-120"/>
                        </a:rPr>
                        <a:t>、重度居家</a:t>
                      </a:r>
                      <a:r>
                        <a:rPr lang="en-US" altLang="zh-TW" sz="1800" b="0" kern="100" dirty="0" smtClean="0">
                          <a:effectLst/>
                          <a:latin typeface="標楷體" panose="03000509000000000000" pitchFamily="65" charset="-120"/>
                          <a:ea typeface="標楷體" panose="03000509000000000000" pitchFamily="65" charset="-120"/>
                        </a:rPr>
                        <a:t>(A1)</a:t>
                      </a:r>
                      <a:r>
                        <a:rPr lang="zh-TW" altLang="en-US" sz="1800" b="0" kern="100" dirty="0" smtClean="0">
                          <a:effectLst/>
                          <a:latin typeface="標楷體" panose="03000509000000000000" pitchFamily="65" charset="-120"/>
                          <a:ea typeface="標楷體" panose="03000509000000000000" pitchFamily="65" charset="-120"/>
                        </a:rPr>
                        <a:t>、安寧</a:t>
                      </a:r>
                      <a:r>
                        <a:rPr lang="en-US" altLang="zh-TW" sz="1800" b="0" kern="100" dirty="0" smtClean="0">
                          <a:effectLst/>
                          <a:latin typeface="標楷體" panose="03000509000000000000" pitchFamily="65" charset="-120"/>
                          <a:ea typeface="標楷體" panose="03000509000000000000" pitchFamily="65" charset="-120"/>
                        </a:rPr>
                        <a:t>(A5)</a:t>
                      </a:r>
                    </a:p>
                  </a:txBody>
                  <a:tcPr marL="91443" marR="91443"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rowSpan="6">
                  <a:txBody>
                    <a:bodyPr/>
                    <a:lstStyle/>
                    <a:p>
                      <a:r>
                        <a:rPr lang="zh-TW" altLang="en-US" sz="1800" b="1" dirty="0" smtClean="0">
                          <a:solidFill>
                            <a:srgbClr val="FF0000"/>
                          </a:solidFill>
                          <a:latin typeface="標楷體" panose="03000509000000000000" pitchFamily="65" charset="-120"/>
                          <a:ea typeface="標楷體" panose="03000509000000000000" pitchFamily="65" charset="-120"/>
                        </a:rPr>
                        <a:t>同一療程申報</a:t>
                      </a:r>
                      <a:r>
                        <a:rPr lang="zh-TW" altLang="en-US" sz="1800" b="1" dirty="0" smtClean="0">
                          <a:latin typeface="標楷體" panose="03000509000000000000" pitchFamily="65" charset="-120"/>
                          <a:ea typeface="標楷體" panose="03000509000000000000" pitchFamily="65" charset="-120"/>
                        </a:rPr>
                        <a:t>，每月申報一次。</a:t>
                      </a:r>
                      <a:endParaRPr lang="en-US" altLang="zh-TW" sz="1800" b="1" dirty="0" smtClean="0">
                        <a:latin typeface="標楷體" panose="03000509000000000000" pitchFamily="65" charset="-120"/>
                        <a:ea typeface="標楷體" panose="03000509000000000000" pitchFamily="65" charset="-120"/>
                      </a:endParaRPr>
                    </a:p>
                    <a:p>
                      <a:endParaRPr lang="en-US" altLang="zh-TW" sz="1800" b="1" dirty="0" smtClean="0">
                        <a:latin typeface="標楷體" panose="03000509000000000000" pitchFamily="65" charset="-120"/>
                        <a:ea typeface="標楷體" panose="03000509000000000000" pitchFamily="65" charset="-120"/>
                      </a:endParaRPr>
                    </a:p>
                    <a:p>
                      <a:r>
                        <a:rPr lang="en-US" altLang="zh-TW" sz="1800" b="1" dirty="0" smtClean="0">
                          <a:latin typeface="標楷體" panose="03000509000000000000" pitchFamily="65" charset="-120"/>
                          <a:ea typeface="標楷體" panose="03000509000000000000" pitchFamily="65" charset="-120"/>
                        </a:rPr>
                        <a:t>※</a:t>
                      </a:r>
                      <a:r>
                        <a:rPr lang="zh-TW" altLang="en-US" sz="1800" b="1" dirty="0" smtClean="0">
                          <a:latin typeface="標楷體" panose="03000509000000000000" pitchFamily="65" charset="-120"/>
                          <a:ea typeface="標楷體" panose="03000509000000000000" pitchFamily="65" charset="-120"/>
                        </a:rPr>
                        <a:t>同病患不同院所</a:t>
                      </a:r>
                      <a:r>
                        <a:rPr lang="en-US" altLang="zh-TW" sz="1800" b="1" dirty="0" smtClean="0">
                          <a:latin typeface="標楷體" panose="03000509000000000000" pitchFamily="65" charset="-120"/>
                          <a:ea typeface="標楷體" panose="03000509000000000000" pitchFamily="65" charset="-120"/>
                        </a:rPr>
                        <a:t>(</a:t>
                      </a:r>
                      <a:r>
                        <a:rPr lang="zh-TW" altLang="en-US" sz="1800" b="1" dirty="0" smtClean="0">
                          <a:latin typeface="標楷體" panose="03000509000000000000" pitchFamily="65" charset="-120"/>
                          <a:ea typeface="標楷體" panose="03000509000000000000" pitchFamily="65" charset="-120"/>
                        </a:rPr>
                        <a:t>代碼</a:t>
                      </a:r>
                      <a:r>
                        <a:rPr lang="en-US" altLang="zh-TW" sz="1800" b="1" dirty="0" smtClean="0">
                          <a:latin typeface="標楷體" panose="03000509000000000000" pitchFamily="65" charset="-120"/>
                          <a:ea typeface="標楷體" panose="03000509000000000000" pitchFamily="65" charset="-120"/>
                        </a:rPr>
                        <a:t>)</a:t>
                      </a:r>
                      <a:r>
                        <a:rPr lang="zh-TW" altLang="en-US" sz="1800" dirty="0" smtClean="0">
                          <a:latin typeface="標楷體" panose="03000509000000000000" pitchFamily="65" charset="-120"/>
                          <a:ea typeface="標楷體" panose="03000509000000000000" pitchFamily="65" charset="-120"/>
                        </a:rPr>
                        <a:t>申報：</a:t>
                      </a:r>
                      <a:endParaRPr lang="en-US" altLang="zh-TW" sz="1800" dirty="0" smtClean="0">
                        <a:latin typeface="標楷體" panose="03000509000000000000" pitchFamily="65" charset="-120"/>
                        <a:ea typeface="標楷體" panose="03000509000000000000" pitchFamily="65" charset="-120"/>
                      </a:endParaRPr>
                    </a:p>
                    <a:p>
                      <a:pPr marL="144000" indent="-144000">
                        <a:buFont typeface="Arial" panose="020B0604020202020204" pitchFamily="34" charset="0"/>
                        <a:buChar char="•"/>
                      </a:pPr>
                      <a:r>
                        <a:rPr kumimoji="0" lang="zh-TW" altLang="zh-TW" sz="1800" b="1" kern="1200" dirty="0" smtClean="0">
                          <a:solidFill>
                            <a:schemeClr val="dk1"/>
                          </a:solidFill>
                          <a:effectLst/>
                          <a:latin typeface="標楷體" panose="03000509000000000000" pitchFamily="65" charset="-120"/>
                          <a:ea typeface="標楷體" panose="03000509000000000000" pitchFamily="65" charset="-120"/>
                          <a:cs typeface="+mn-cs"/>
                        </a:rPr>
                        <a:t>請</a:t>
                      </a:r>
                      <a:r>
                        <a:rPr kumimoji="0" lang="zh-TW" altLang="zh-TW" sz="1800" b="1" kern="1200" dirty="0" smtClean="0">
                          <a:solidFill>
                            <a:srgbClr val="FF0000"/>
                          </a:solidFill>
                          <a:effectLst/>
                          <a:latin typeface="標楷體" panose="03000509000000000000" pitchFamily="65" charset="-120"/>
                          <a:ea typeface="標楷體" panose="03000509000000000000" pitchFamily="65" charset="-120"/>
                          <a:cs typeface="+mn-cs"/>
                        </a:rPr>
                        <a:t>實際提供服務</a:t>
                      </a:r>
                      <a:r>
                        <a:rPr kumimoji="0" lang="zh-TW" altLang="zh-TW" sz="1800" b="1" kern="1200" dirty="0" smtClean="0">
                          <a:solidFill>
                            <a:schemeClr val="dk1"/>
                          </a:solidFill>
                          <a:effectLst/>
                          <a:latin typeface="標楷體" panose="03000509000000000000" pitchFamily="65" charset="-120"/>
                          <a:ea typeface="標楷體" panose="03000509000000000000" pitchFamily="65" charset="-120"/>
                          <a:cs typeface="+mn-cs"/>
                        </a:rPr>
                        <a:t>之機構</a:t>
                      </a:r>
                      <a:r>
                        <a:rPr lang="zh-TW" altLang="en-US" sz="1800" dirty="0" smtClean="0">
                          <a:latin typeface="標楷體" panose="03000509000000000000" pitchFamily="65" charset="-120"/>
                          <a:ea typeface="標楷體" panose="03000509000000000000" pitchFamily="65" charset="-120"/>
                        </a:rPr>
                        <a:t>，</a:t>
                      </a:r>
                      <a:endParaRPr lang="en-US" altLang="zh-TW" sz="1800" dirty="0" smtClean="0">
                        <a:latin typeface="標楷體" panose="03000509000000000000" pitchFamily="65" charset="-120"/>
                        <a:ea typeface="標楷體" panose="03000509000000000000" pitchFamily="65" charset="-120"/>
                      </a:endParaRPr>
                    </a:p>
                    <a:p>
                      <a:pPr marL="0" indent="0">
                        <a:buFont typeface="Arial" panose="020B0604020202020204" pitchFamily="34" charset="0"/>
                        <a:buNone/>
                      </a:pPr>
                      <a:r>
                        <a:rPr lang="zh-TW" altLang="en-US" sz="1800" b="1" dirty="0" smtClean="0">
                          <a:solidFill>
                            <a:srgbClr val="0070C0"/>
                          </a:solidFill>
                          <a:latin typeface="標楷體" panose="03000509000000000000" pitchFamily="65" charset="-120"/>
                          <a:ea typeface="標楷體" panose="03000509000000000000" pitchFamily="65" charset="-120"/>
                        </a:rPr>
                        <a:t>   每月</a:t>
                      </a:r>
                      <a:r>
                        <a:rPr lang="zh-TW" altLang="en-US" sz="1800" b="1" dirty="0" smtClean="0">
                          <a:solidFill>
                            <a:srgbClr val="FF0000"/>
                          </a:solidFill>
                          <a:latin typeface="標楷體" panose="03000509000000000000" pitchFamily="65" charset="-120"/>
                          <a:ea typeface="標楷體" panose="03000509000000000000" pitchFamily="65" charset="-120"/>
                        </a:rPr>
                        <a:t>各取</a:t>
                      </a:r>
                      <a:r>
                        <a:rPr lang="zh-TW" altLang="en-US" sz="1800" b="1" dirty="0" smtClean="0">
                          <a:solidFill>
                            <a:srgbClr val="0070C0"/>
                          </a:solidFill>
                          <a:latin typeface="標楷體" panose="03000509000000000000" pitchFamily="65" charset="-120"/>
                          <a:ea typeface="標楷體" panose="03000509000000000000" pitchFamily="65" charset="-120"/>
                        </a:rPr>
                        <a:t>一次卡號</a:t>
                      </a:r>
                      <a:r>
                        <a:rPr lang="zh-TW" altLang="en-US" sz="1800" dirty="0" smtClean="0">
                          <a:latin typeface="標楷體" panose="03000509000000000000" pitchFamily="65" charset="-120"/>
                          <a:ea typeface="標楷體" panose="03000509000000000000" pitchFamily="65" charset="-120"/>
                        </a:rPr>
                        <a:t>。</a:t>
                      </a:r>
                      <a:endParaRPr lang="en-US" altLang="zh-TW" sz="1800" dirty="0" smtClean="0">
                        <a:latin typeface="標楷體" panose="03000509000000000000" pitchFamily="65" charset="-120"/>
                        <a:ea typeface="標楷體" panose="03000509000000000000" pitchFamily="65" charset="-120"/>
                      </a:endParaRPr>
                    </a:p>
                    <a:p>
                      <a:pPr marL="182563" indent="-182563"/>
                      <a:r>
                        <a:rPr lang="zh-TW" altLang="en-US" sz="1800" dirty="0" smtClean="0">
                          <a:latin typeface="標楷體" panose="03000509000000000000" pitchFamily="65" charset="-120"/>
                          <a:ea typeface="標楷體" panose="03000509000000000000" pitchFamily="65" charset="-120"/>
                        </a:rPr>
                        <a:t>   後續訪視</a:t>
                      </a:r>
                      <a:r>
                        <a:rPr lang="en-US" altLang="zh-TW" sz="1800" dirty="0" smtClean="0">
                          <a:latin typeface="標楷體" panose="03000509000000000000" pitchFamily="65" charset="-120"/>
                          <a:ea typeface="標楷體" panose="03000509000000000000" pitchFamily="65" charset="-120"/>
                        </a:rPr>
                        <a:t>(</a:t>
                      </a:r>
                      <a:r>
                        <a:rPr lang="zh-TW" altLang="en-US" sz="1800" dirty="0" smtClean="0">
                          <a:latin typeface="標楷體" panose="03000509000000000000" pitchFamily="65" charset="-120"/>
                          <a:ea typeface="標楷體" panose="03000509000000000000" pitchFamily="65" charset="-120"/>
                        </a:rPr>
                        <a:t>不論是否同  一醫事人員</a:t>
                      </a:r>
                      <a:r>
                        <a:rPr lang="en-US" altLang="zh-TW" sz="1800" dirty="0" smtClean="0">
                          <a:latin typeface="標楷體" panose="03000509000000000000" pitchFamily="65" charset="-120"/>
                          <a:ea typeface="標楷體" panose="03000509000000000000" pitchFamily="65" charset="-120"/>
                        </a:rPr>
                        <a:t>)</a:t>
                      </a:r>
                      <a:r>
                        <a:rPr lang="zh-TW" altLang="en-US" sz="1800" dirty="0" smtClean="0">
                          <a:latin typeface="標楷體" panose="03000509000000000000" pitchFamily="65" charset="-120"/>
                          <a:ea typeface="標楷體" panose="03000509000000000000" pitchFamily="65" charset="-120"/>
                        </a:rPr>
                        <a:t>，依同療程申報。</a:t>
                      </a:r>
                      <a:endParaRPr lang="en-US" altLang="zh-TW" sz="1800" dirty="0" smtClean="0">
                        <a:latin typeface="標楷體" panose="03000509000000000000" pitchFamily="65" charset="-120"/>
                        <a:ea typeface="標楷體" panose="03000509000000000000" pitchFamily="65" charset="-120"/>
                      </a:endParaRPr>
                    </a:p>
                    <a:p>
                      <a:endParaRPr lang="zh-TW" altLang="en-US" dirty="0">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370840">
                <a:tc vMerge="1">
                  <a:txBody>
                    <a:bodyPr/>
                    <a:lstStyle/>
                    <a:p>
                      <a:endParaRPr lang="zh-TW" altLang="en-US" dirty="0"/>
                    </a:p>
                  </a:txBody>
                  <a:tcPr/>
                </a:tc>
                <a:tc>
                  <a:txBody>
                    <a:bodyPr/>
                    <a:lstStyle/>
                    <a:p>
                      <a:pPr algn="ctr"/>
                      <a:r>
                        <a:rPr lang="en-US" altLang="zh-TW" sz="1800" dirty="0" smtClean="0">
                          <a:latin typeface="標楷體" panose="03000509000000000000" pitchFamily="65" charset="-120"/>
                          <a:ea typeface="標楷體" panose="03000509000000000000" pitchFamily="65" charset="-120"/>
                        </a:rPr>
                        <a:t>D4-d7</a:t>
                      </a:r>
                      <a:endParaRPr lang="zh-TW" altLang="en-US" sz="1800" dirty="0">
                        <a:latin typeface="標楷體" panose="03000509000000000000" pitchFamily="65" charset="-120"/>
                        <a:ea typeface="標楷體" panose="03000509000000000000" pitchFamily="65" charset="-120"/>
                      </a:endParaRPr>
                    </a:p>
                  </a:txBody>
                  <a:tcPr marL="91443" marR="91443"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800" b="0" kern="100" dirty="0" smtClean="0">
                          <a:effectLst/>
                          <a:latin typeface="標楷體" panose="03000509000000000000" pitchFamily="65" charset="-120"/>
                          <a:ea typeface="標楷體" panose="03000509000000000000" pitchFamily="65" charset="-120"/>
                        </a:rPr>
                        <a:t>特定治療項目代號</a:t>
                      </a:r>
                      <a:endParaRPr lang="zh-TW" altLang="en-US" sz="1800" b="0" dirty="0">
                        <a:latin typeface="標楷體" panose="03000509000000000000" pitchFamily="65" charset="-120"/>
                        <a:ea typeface="標楷體" panose="03000509000000000000" pitchFamily="65" charset="-120"/>
                      </a:endParaRPr>
                    </a:p>
                  </a:txBody>
                  <a:tcPr marL="91443" marR="91443"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en-US" altLang="zh-TW" sz="1800" dirty="0" smtClean="0">
                          <a:latin typeface="標楷體" panose="03000509000000000000" pitchFamily="65" charset="-120"/>
                          <a:ea typeface="標楷體" panose="03000509000000000000" pitchFamily="65" charset="-120"/>
                        </a:rPr>
                        <a:t>EC</a:t>
                      </a:r>
                      <a:endParaRPr lang="zh-TW" altLang="en-US" sz="1800" dirty="0">
                        <a:latin typeface="標楷體" panose="03000509000000000000" pitchFamily="65" charset="-120"/>
                        <a:ea typeface="標楷體" panose="03000509000000000000" pitchFamily="65" charset="-120"/>
                      </a:endParaRPr>
                    </a:p>
                  </a:txBody>
                  <a:tcPr marL="91443" marR="91443"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vMerge="1">
                  <a:txBody>
                    <a:bodyPr/>
                    <a:lstStyle/>
                    <a:p>
                      <a:endParaRPr lang="zh-TW" altLang="en-US" dirty="0"/>
                    </a:p>
                  </a:txBody>
                  <a:tcPr/>
                </a:tc>
              </a:tr>
              <a:tr h="370840">
                <a:tc vMerge="1">
                  <a:txBody>
                    <a:bodyPr/>
                    <a:lstStyle/>
                    <a:p>
                      <a:endParaRPr lang="zh-TW" altLang="en-US" dirty="0"/>
                    </a:p>
                  </a:txBody>
                  <a:tcPr/>
                </a:tc>
                <a:tc>
                  <a:txBody>
                    <a:bodyPr/>
                    <a:lstStyle/>
                    <a:p>
                      <a:pPr algn="ctr"/>
                      <a:r>
                        <a:rPr lang="en-US" altLang="zh-TW" sz="1800" b="0" kern="100" dirty="0" smtClean="0">
                          <a:solidFill>
                            <a:schemeClr val="dk1"/>
                          </a:solidFill>
                          <a:effectLst/>
                          <a:latin typeface="標楷體" panose="03000509000000000000" pitchFamily="65" charset="-120"/>
                          <a:ea typeface="標楷體" panose="03000509000000000000" pitchFamily="65" charset="-120"/>
                          <a:cs typeface="+mn-cs"/>
                        </a:rPr>
                        <a:t>d8</a:t>
                      </a:r>
                      <a:endParaRPr lang="zh-TW" altLang="en-US" sz="1800" b="0" kern="100" dirty="0">
                        <a:solidFill>
                          <a:schemeClr val="dk1"/>
                        </a:solidFill>
                        <a:effectLst/>
                        <a:latin typeface="標楷體" panose="03000509000000000000" pitchFamily="65" charset="-120"/>
                        <a:ea typeface="標楷體" panose="03000509000000000000" pitchFamily="65" charset="-120"/>
                        <a:cs typeface="+mn-cs"/>
                      </a:endParaRPr>
                    </a:p>
                  </a:txBody>
                  <a:tcPr marL="91443" marR="91443"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zh-TW" altLang="en-US" sz="1800" b="0" kern="100" dirty="0" smtClean="0">
                          <a:solidFill>
                            <a:schemeClr val="dk1"/>
                          </a:solidFill>
                          <a:effectLst/>
                          <a:latin typeface="標楷體" panose="03000509000000000000" pitchFamily="65" charset="-120"/>
                          <a:ea typeface="標楷體" panose="03000509000000000000" pitchFamily="65" charset="-120"/>
                          <a:cs typeface="+mn-cs"/>
                        </a:rPr>
                        <a:t>就醫科別</a:t>
                      </a:r>
                      <a:endParaRPr lang="zh-TW" altLang="en-US" sz="1800" b="0" kern="100" dirty="0">
                        <a:solidFill>
                          <a:schemeClr val="dk1"/>
                        </a:solidFill>
                        <a:effectLst/>
                        <a:latin typeface="標楷體" panose="03000509000000000000" pitchFamily="65" charset="-120"/>
                        <a:ea typeface="標楷體" panose="03000509000000000000" pitchFamily="65" charset="-120"/>
                        <a:cs typeface="+mn-cs"/>
                      </a:endParaRPr>
                    </a:p>
                  </a:txBody>
                  <a:tcPr marL="91443" marR="91443"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0" kern="100" dirty="0" smtClean="0">
                          <a:solidFill>
                            <a:schemeClr val="dk1"/>
                          </a:solidFill>
                          <a:effectLst/>
                          <a:latin typeface="標楷體" panose="03000509000000000000" pitchFamily="65" charset="-120"/>
                          <a:ea typeface="標楷體" panose="03000509000000000000" pitchFamily="65" charset="-120"/>
                          <a:cs typeface="+mn-cs"/>
                        </a:rPr>
                        <a:t>依現行規定</a:t>
                      </a:r>
                      <a:endParaRPr lang="zh-TW" altLang="en-US" sz="1800" b="0" kern="100" dirty="0">
                        <a:solidFill>
                          <a:schemeClr val="dk1"/>
                        </a:solidFill>
                        <a:effectLst/>
                        <a:latin typeface="標楷體" panose="03000509000000000000" pitchFamily="65" charset="-120"/>
                        <a:ea typeface="標楷體" panose="03000509000000000000" pitchFamily="65" charset="-120"/>
                        <a:cs typeface="+mn-cs"/>
                      </a:endParaRPr>
                    </a:p>
                  </a:txBody>
                  <a:tcPr marL="91443" marR="91443"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vMerge="1">
                  <a:txBody>
                    <a:bodyPr/>
                    <a:lstStyle/>
                    <a:p>
                      <a:endParaRPr lang="zh-TW" altLang="en-US" dirty="0"/>
                    </a:p>
                  </a:txBody>
                  <a:tcPr/>
                </a:tc>
              </a:tr>
              <a:tr h="370840">
                <a:tc vMerge="1">
                  <a:txBody>
                    <a:bodyPr/>
                    <a:lstStyle/>
                    <a:p>
                      <a:endParaRPr lang="zh-TW" altLang="en-US" dirty="0"/>
                    </a:p>
                  </a:txBody>
                  <a:tcPr/>
                </a:tc>
                <a:tc>
                  <a:txBody>
                    <a:bodyPr/>
                    <a:lstStyle/>
                    <a:p>
                      <a:pPr algn="ctr"/>
                      <a:r>
                        <a:rPr lang="en-US" altLang="zh-TW" sz="1800" dirty="0" smtClean="0">
                          <a:latin typeface="標楷體" panose="03000509000000000000" pitchFamily="65" charset="-120"/>
                          <a:ea typeface="標楷體" panose="03000509000000000000" pitchFamily="65" charset="-120"/>
                        </a:rPr>
                        <a:t>d9</a:t>
                      </a:r>
                      <a:endParaRPr lang="zh-TW" altLang="en-US" sz="1800" dirty="0">
                        <a:latin typeface="標楷體" panose="03000509000000000000" pitchFamily="65" charset="-120"/>
                        <a:ea typeface="標楷體" panose="03000509000000000000" pitchFamily="65" charset="-120"/>
                      </a:endParaRPr>
                    </a:p>
                  </a:txBody>
                  <a:tcPr marL="91443" marR="91443"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zh-TW" altLang="en-US" sz="1800" dirty="0" smtClean="0">
                          <a:latin typeface="標楷體" panose="03000509000000000000" pitchFamily="65" charset="-120"/>
                          <a:ea typeface="標楷體" panose="03000509000000000000" pitchFamily="65" charset="-120"/>
                        </a:rPr>
                        <a:t>就醫日期</a:t>
                      </a:r>
                      <a:endParaRPr lang="zh-TW" altLang="en-US" sz="1800" dirty="0">
                        <a:latin typeface="標楷體" panose="03000509000000000000" pitchFamily="65" charset="-120"/>
                        <a:ea typeface="標楷體" panose="03000509000000000000" pitchFamily="65" charset="-120"/>
                      </a:endParaRPr>
                    </a:p>
                  </a:txBody>
                  <a:tcPr marL="91443" marR="91443"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kumimoji="0" lang="zh-TW" altLang="zh-TW" sz="1800" kern="1200" dirty="0" smtClean="0">
                          <a:solidFill>
                            <a:schemeClr val="dk1"/>
                          </a:solidFill>
                          <a:effectLst/>
                          <a:latin typeface="標楷體" panose="03000509000000000000" pitchFamily="65" charset="-120"/>
                          <a:ea typeface="標楷體" panose="03000509000000000000" pitchFamily="65" charset="-120"/>
                          <a:cs typeface="+mn-cs"/>
                        </a:rPr>
                        <a:t>該月</a:t>
                      </a:r>
                      <a:r>
                        <a:rPr kumimoji="0" lang="zh-TW" altLang="zh-TW" sz="1800" b="1" kern="1200" dirty="0" smtClean="0">
                          <a:solidFill>
                            <a:schemeClr val="dk1"/>
                          </a:solidFill>
                          <a:effectLst/>
                          <a:latin typeface="標楷體" panose="03000509000000000000" pitchFamily="65" charset="-120"/>
                          <a:ea typeface="標楷體" panose="03000509000000000000" pitchFamily="65" charset="-120"/>
                          <a:cs typeface="+mn-cs"/>
                        </a:rPr>
                        <a:t>第一次</a:t>
                      </a:r>
                      <a:r>
                        <a:rPr kumimoji="0" lang="zh-TW" altLang="zh-TW" sz="1800" b="0" kern="1200" dirty="0" smtClean="0">
                          <a:solidFill>
                            <a:schemeClr val="dk1"/>
                          </a:solidFill>
                          <a:effectLst/>
                          <a:latin typeface="標楷體" panose="03000509000000000000" pitchFamily="65" charset="-120"/>
                          <a:ea typeface="標楷體" panose="03000509000000000000" pitchFamily="65" charset="-120"/>
                          <a:cs typeface="+mn-cs"/>
                        </a:rPr>
                        <a:t>訪視</a:t>
                      </a:r>
                      <a:r>
                        <a:rPr kumimoji="0" lang="zh-TW" altLang="zh-TW" sz="1800" kern="1200" dirty="0" smtClean="0">
                          <a:solidFill>
                            <a:schemeClr val="dk1"/>
                          </a:solidFill>
                          <a:effectLst/>
                          <a:latin typeface="標楷體" panose="03000509000000000000" pitchFamily="65" charset="-120"/>
                          <a:ea typeface="標楷體" panose="03000509000000000000" pitchFamily="65" charset="-120"/>
                          <a:cs typeface="+mn-cs"/>
                        </a:rPr>
                        <a:t>日期</a:t>
                      </a:r>
                      <a:endParaRPr lang="zh-TW" altLang="en-US" sz="1800" dirty="0">
                        <a:latin typeface="標楷體" panose="03000509000000000000" pitchFamily="65" charset="-120"/>
                        <a:ea typeface="標楷體" panose="03000509000000000000" pitchFamily="65" charset="-120"/>
                      </a:endParaRPr>
                    </a:p>
                  </a:txBody>
                  <a:tcPr marL="91443" marR="91443"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vMerge="1">
                  <a:txBody>
                    <a:bodyPr/>
                    <a:lstStyle/>
                    <a:p>
                      <a:endParaRPr lang="zh-TW" altLang="en-US" dirty="0"/>
                    </a:p>
                  </a:txBody>
                  <a:tcPr/>
                </a:tc>
              </a:tr>
              <a:tr h="370840">
                <a:tc vMerge="1">
                  <a:txBody>
                    <a:bodyPr/>
                    <a:lstStyle/>
                    <a:p>
                      <a:endParaRPr lang="zh-TW" altLang="en-US" dirty="0"/>
                    </a:p>
                  </a:txBody>
                  <a:tcPr/>
                </a:tc>
                <a:tc>
                  <a:txBody>
                    <a:bodyPr/>
                    <a:lstStyle/>
                    <a:p>
                      <a:pPr algn="ctr"/>
                      <a:r>
                        <a:rPr lang="en-US" altLang="zh-TW" sz="1800" dirty="0" smtClean="0">
                          <a:latin typeface="標楷體" panose="03000509000000000000" pitchFamily="65" charset="-120"/>
                          <a:ea typeface="標楷體" panose="03000509000000000000" pitchFamily="65" charset="-120"/>
                        </a:rPr>
                        <a:t>d10</a:t>
                      </a:r>
                      <a:endParaRPr lang="zh-TW" altLang="en-US" sz="1800" dirty="0">
                        <a:latin typeface="標楷體" panose="03000509000000000000" pitchFamily="65" charset="-120"/>
                        <a:ea typeface="標楷體" panose="03000509000000000000" pitchFamily="65" charset="-120"/>
                      </a:endParaRPr>
                    </a:p>
                  </a:txBody>
                  <a:tcPr marL="91443" marR="91443"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kumimoji="0" lang="zh-TW" altLang="zh-TW" sz="1800" kern="1200" dirty="0" smtClean="0">
                          <a:solidFill>
                            <a:schemeClr val="dk1"/>
                          </a:solidFill>
                          <a:effectLst/>
                          <a:latin typeface="標楷體" panose="03000509000000000000" pitchFamily="65" charset="-120"/>
                          <a:ea typeface="標楷體" panose="03000509000000000000" pitchFamily="65" charset="-120"/>
                          <a:cs typeface="+mn-cs"/>
                        </a:rPr>
                        <a:t>治療結束日期</a:t>
                      </a:r>
                      <a:endParaRPr lang="zh-TW" altLang="en-US" sz="1800" dirty="0">
                        <a:latin typeface="標楷體" panose="03000509000000000000" pitchFamily="65" charset="-120"/>
                        <a:ea typeface="標楷體" panose="03000509000000000000" pitchFamily="65" charset="-120"/>
                      </a:endParaRPr>
                    </a:p>
                  </a:txBody>
                  <a:tcPr marL="91443" marR="91443"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kumimoji="0" lang="zh-TW" altLang="zh-TW" sz="1800" kern="1200" dirty="0" smtClean="0">
                          <a:solidFill>
                            <a:schemeClr val="dk1"/>
                          </a:solidFill>
                          <a:effectLst/>
                          <a:latin typeface="標楷體" panose="03000509000000000000" pitchFamily="65" charset="-120"/>
                          <a:ea typeface="標楷體" panose="03000509000000000000" pitchFamily="65" charset="-120"/>
                          <a:cs typeface="+mn-cs"/>
                        </a:rPr>
                        <a:t>該月</a:t>
                      </a:r>
                      <a:r>
                        <a:rPr kumimoji="0" lang="zh-TW" altLang="zh-TW" sz="1800" b="1" kern="1200" dirty="0" smtClean="0">
                          <a:solidFill>
                            <a:schemeClr val="dk1"/>
                          </a:solidFill>
                          <a:effectLst/>
                          <a:latin typeface="標楷體" panose="03000509000000000000" pitchFamily="65" charset="-120"/>
                          <a:ea typeface="標楷體" panose="03000509000000000000" pitchFamily="65" charset="-120"/>
                          <a:cs typeface="+mn-cs"/>
                        </a:rPr>
                        <a:t>最後一次</a:t>
                      </a:r>
                      <a:r>
                        <a:rPr kumimoji="0" lang="zh-TW" altLang="zh-TW" sz="1800" kern="1200" dirty="0" smtClean="0">
                          <a:solidFill>
                            <a:schemeClr val="dk1"/>
                          </a:solidFill>
                          <a:effectLst/>
                          <a:latin typeface="標楷體" panose="03000509000000000000" pitchFamily="65" charset="-120"/>
                          <a:ea typeface="標楷體" panose="03000509000000000000" pitchFamily="65" charset="-120"/>
                          <a:cs typeface="+mn-cs"/>
                        </a:rPr>
                        <a:t>訪視日期</a:t>
                      </a:r>
                      <a:endParaRPr lang="zh-TW" altLang="en-US" sz="1800" dirty="0">
                        <a:latin typeface="標楷體" panose="03000509000000000000" pitchFamily="65" charset="-120"/>
                        <a:ea typeface="標楷體" panose="03000509000000000000" pitchFamily="65" charset="-120"/>
                      </a:endParaRPr>
                    </a:p>
                  </a:txBody>
                  <a:tcPr marL="91443" marR="91443"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vMerge="1">
                  <a:txBody>
                    <a:bodyPr/>
                    <a:lstStyle/>
                    <a:p>
                      <a:endParaRPr lang="zh-TW" altLang="en-US" dirty="0"/>
                    </a:p>
                  </a:txBody>
                  <a:tcPr/>
                </a:tc>
              </a:tr>
              <a:tr h="370840">
                <a:tc vMerge="1">
                  <a:txBody>
                    <a:bodyPr/>
                    <a:lstStyle/>
                    <a:p>
                      <a:endParaRPr lang="zh-TW" altLang="en-US" dirty="0"/>
                    </a:p>
                  </a:txBody>
                  <a:tcPr/>
                </a:tc>
                <a:tc>
                  <a:txBody>
                    <a:bodyPr/>
                    <a:lstStyle/>
                    <a:p>
                      <a:pPr algn="ctr"/>
                      <a:r>
                        <a:rPr lang="en-US" altLang="zh-TW" sz="1800" dirty="0" smtClean="0">
                          <a:latin typeface="標楷體" panose="03000509000000000000" pitchFamily="65" charset="-120"/>
                          <a:ea typeface="標楷體" panose="03000509000000000000" pitchFamily="65" charset="-120"/>
                        </a:rPr>
                        <a:t>d30</a:t>
                      </a:r>
                      <a:endParaRPr lang="zh-TW" altLang="en-US" sz="1800" dirty="0">
                        <a:latin typeface="標楷體" panose="03000509000000000000" pitchFamily="65" charset="-120"/>
                        <a:ea typeface="標楷體" panose="03000509000000000000" pitchFamily="65" charset="-120"/>
                      </a:endParaRPr>
                    </a:p>
                  </a:txBody>
                  <a:tcPr marL="91443" marR="91443"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kumimoji="0" lang="zh-TW" altLang="en-US" sz="1800" kern="1200" dirty="0" smtClean="0">
                          <a:solidFill>
                            <a:schemeClr val="dk1"/>
                          </a:solidFill>
                          <a:effectLst/>
                          <a:latin typeface="標楷體" panose="03000509000000000000" pitchFamily="65" charset="-120"/>
                          <a:ea typeface="標楷體" panose="03000509000000000000" pitchFamily="65" charset="-120"/>
                          <a:cs typeface="+mn-cs"/>
                        </a:rPr>
                        <a:t>診治</a:t>
                      </a:r>
                      <a:r>
                        <a:rPr kumimoji="0" lang="zh-TW" altLang="zh-TW" sz="1800" kern="1200" dirty="0" smtClean="0">
                          <a:solidFill>
                            <a:schemeClr val="dk1"/>
                          </a:solidFill>
                          <a:effectLst/>
                          <a:latin typeface="標楷體" panose="03000509000000000000" pitchFamily="65" charset="-120"/>
                          <a:ea typeface="標楷體" panose="03000509000000000000" pitchFamily="65" charset="-120"/>
                          <a:cs typeface="+mn-cs"/>
                        </a:rPr>
                        <a:t>醫事人員代號</a:t>
                      </a:r>
                      <a:endParaRPr lang="zh-TW" altLang="en-US" sz="1800" dirty="0">
                        <a:latin typeface="標楷體" panose="03000509000000000000" pitchFamily="65" charset="-120"/>
                        <a:ea typeface="標楷體" panose="03000509000000000000" pitchFamily="65" charset="-120"/>
                      </a:endParaRPr>
                    </a:p>
                  </a:txBody>
                  <a:tcPr marL="91443" marR="91443"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kumimoji="0" lang="zh-TW" altLang="zh-TW" sz="1800" kern="1200" dirty="0" smtClean="0">
                          <a:solidFill>
                            <a:schemeClr val="dk1"/>
                          </a:solidFill>
                          <a:effectLst/>
                          <a:latin typeface="標楷體" panose="03000509000000000000" pitchFamily="65" charset="-120"/>
                          <a:ea typeface="標楷體" panose="03000509000000000000" pitchFamily="65" charset="-120"/>
                          <a:cs typeface="+mn-cs"/>
                        </a:rPr>
                        <a:t>該月</a:t>
                      </a:r>
                      <a:r>
                        <a:rPr kumimoji="0" lang="zh-TW" altLang="zh-TW" sz="1800" b="1" kern="1200" dirty="0" smtClean="0">
                          <a:solidFill>
                            <a:schemeClr val="dk1"/>
                          </a:solidFill>
                          <a:effectLst/>
                          <a:latin typeface="標楷體" panose="03000509000000000000" pitchFamily="65" charset="-120"/>
                          <a:ea typeface="標楷體" panose="03000509000000000000" pitchFamily="65" charset="-120"/>
                          <a:cs typeface="+mn-cs"/>
                        </a:rPr>
                        <a:t>第一次</a:t>
                      </a:r>
                      <a:r>
                        <a:rPr kumimoji="0" lang="zh-TW" altLang="zh-TW" sz="1800" kern="1200" dirty="0" smtClean="0">
                          <a:solidFill>
                            <a:schemeClr val="dk1"/>
                          </a:solidFill>
                          <a:effectLst/>
                          <a:latin typeface="標楷體" panose="03000509000000000000" pitchFamily="65" charset="-120"/>
                          <a:ea typeface="標楷體" panose="03000509000000000000" pitchFamily="65" charset="-120"/>
                          <a:cs typeface="+mn-cs"/>
                        </a:rPr>
                        <a:t>訪視</a:t>
                      </a:r>
                      <a:r>
                        <a:rPr kumimoji="0" lang="zh-TW" altLang="en-US" sz="1800" kern="1200" dirty="0" smtClean="0">
                          <a:solidFill>
                            <a:schemeClr val="dk1"/>
                          </a:solidFill>
                          <a:effectLst/>
                          <a:latin typeface="標楷體" panose="03000509000000000000" pitchFamily="65" charset="-120"/>
                          <a:ea typeface="標楷體" panose="03000509000000000000" pitchFamily="65" charset="-120"/>
                          <a:cs typeface="+mn-cs"/>
                        </a:rPr>
                        <a:t>人員身分證</a:t>
                      </a:r>
                      <a:r>
                        <a:rPr kumimoji="0" lang="en-US" altLang="zh-TW" sz="1800" kern="1200" dirty="0" smtClean="0">
                          <a:solidFill>
                            <a:schemeClr val="dk1"/>
                          </a:solidFill>
                          <a:effectLst/>
                          <a:latin typeface="標楷體" panose="03000509000000000000" pitchFamily="65" charset="-120"/>
                          <a:ea typeface="標楷體" panose="03000509000000000000" pitchFamily="65" charset="-120"/>
                          <a:cs typeface="+mn-cs"/>
                        </a:rPr>
                        <a:t>(</a:t>
                      </a:r>
                      <a:r>
                        <a:rPr kumimoji="0" lang="zh-TW" altLang="en-US" sz="1800" kern="1200" dirty="0" smtClean="0">
                          <a:solidFill>
                            <a:schemeClr val="dk1"/>
                          </a:solidFill>
                          <a:effectLst/>
                          <a:latin typeface="標楷體" panose="03000509000000000000" pitchFamily="65" charset="-120"/>
                          <a:ea typeface="標楷體" panose="03000509000000000000" pitchFamily="65" charset="-120"/>
                          <a:cs typeface="+mn-cs"/>
                        </a:rPr>
                        <a:t>醫師</a:t>
                      </a:r>
                      <a:r>
                        <a:rPr kumimoji="0" lang="en-US" altLang="zh-TW" sz="1800" kern="1200" dirty="0" smtClean="0">
                          <a:solidFill>
                            <a:schemeClr val="dk1"/>
                          </a:solidFill>
                          <a:effectLst/>
                          <a:latin typeface="標楷體" panose="03000509000000000000" pitchFamily="65" charset="-120"/>
                          <a:ea typeface="標楷體" panose="03000509000000000000" pitchFamily="65" charset="-120"/>
                          <a:cs typeface="+mn-cs"/>
                        </a:rPr>
                        <a:t>/</a:t>
                      </a:r>
                      <a:r>
                        <a:rPr kumimoji="0" lang="zh-TW" altLang="en-US" sz="1800" kern="1200" dirty="0" smtClean="0">
                          <a:solidFill>
                            <a:schemeClr val="dk1"/>
                          </a:solidFill>
                          <a:effectLst/>
                          <a:latin typeface="標楷體" panose="03000509000000000000" pitchFamily="65" charset="-120"/>
                          <a:ea typeface="標楷體" panose="03000509000000000000" pitchFamily="65" charset="-120"/>
                          <a:cs typeface="+mn-cs"/>
                        </a:rPr>
                        <a:t>護理</a:t>
                      </a:r>
                      <a:r>
                        <a:rPr kumimoji="0" lang="en-US" altLang="zh-TW" sz="1800" kern="1200" dirty="0" smtClean="0">
                          <a:solidFill>
                            <a:schemeClr val="dk1"/>
                          </a:solidFill>
                          <a:effectLst/>
                          <a:latin typeface="標楷體" panose="03000509000000000000" pitchFamily="65" charset="-120"/>
                          <a:ea typeface="標楷體" panose="03000509000000000000" pitchFamily="65" charset="-120"/>
                          <a:cs typeface="+mn-cs"/>
                        </a:rPr>
                        <a:t>/</a:t>
                      </a:r>
                      <a:r>
                        <a:rPr kumimoji="0" lang="zh-TW" altLang="en-US" sz="1800" kern="1200" dirty="0" smtClean="0">
                          <a:solidFill>
                            <a:schemeClr val="dk1"/>
                          </a:solidFill>
                          <a:effectLst/>
                          <a:latin typeface="標楷體" panose="03000509000000000000" pitchFamily="65" charset="-120"/>
                          <a:ea typeface="標楷體" panose="03000509000000000000" pitchFamily="65" charset="-120"/>
                          <a:cs typeface="+mn-cs"/>
                        </a:rPr>
                        <a:t>呼吸</a:t>
                      </a:r>
                      <a:r>
                        <a:rPr kumimoji="0" lang="en-US" altLang="zh-TW" sz="1800" kern="1200" dirty="0" smtClean="0">
                          <a:solidFill>
                            <a:schemeClr val="dk1"/>
                          </a:solidFill>
                          <a:effectLst/>
                          <a:latin typeface="標楷體" panose="03000509000000000000" pitchFamily="65" charset="-120"/>
                          <a:ea typeface="標楷體" panose="03000509000000000000" pitchFamily="65" charset="-120"/>
                          <a:cs typeface="+mn-cs"/>
                        </a:rPr>
                        <a:t>/</a:t>
                      </a:r>
                      <a:r>
                        <a:rPr kumimoji="0" lang="zh-TW" altLang="en-US" sz="1800" kern="1200" dirty="0" smtClean="0">
                          <a:solidFill>
                            <a:schemeClr val="dk1"/>
                          </a:solidFill>
                          <a:effectLst/>
                          <a:latin typeface="標楷體" panose="03000509000000000000" pitchFamily="65" charset="-120"/>
                          <a:ea typeface="標楷體" panose="03000509000000000000" pitchFamily="65" charset="-120"/>
                          <a:cs typeface="+mn-cs"/>
                        </a:rPr>
                        <a:t>其他</a:t>
                      </a:r>
                      <a:r>
                        <a:rPr kumimoji="0" lang="en-US" altLang="zh-TW" sz="1800" kern="1200" dirty="0" smtClean="0">
                          <a:solidFill>
                            <a:schemeClr val="dk1"/>
                          </a:solidFill>
                          <a:effectLst/>
                          <a:latin typeface="標楷體" panose="03000509000000000000" pitchFamily="65" charset="-120"/>
                          <a:ea typeface="標楷體" panose="03000509000000000000" pitchFamily="65" charset="-120"/>
                          <a:cs typeface="+mn-cs"/>
                        </a:rPr>
                        <a:t>)</a:t>
                      </a:r>
                      <a:endParaRPr lang="zh-TW" altLang="en-US" sz="1800" dirty="0">
                        <a:latin typeface="標楷體" panose="03000509000000000000" pitchFamily="65" charset="-120"/>
                        <a:ea typeface="標楷體" panose="03000509000000000000" pitchFamily="65" charset="-120"/>
                      </a:endParaRPr>
                    </a:p>
                  </a:txBody>
                  <a:tcPr marL="91443" marR="91443"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vMerge="1">
                  <a:txBody>
                    <a:bodyPr/>
                    <a:lstStyle/>
                    <a:p>
                      <a:endParaRPr lang="zh-TW" altLang="en-US" dirty="0"/>
                    </a:p>
                  </a:txBody>
                  <a:tcPr/>
                </a:tc>
              </a:tr>
            </a:tbl>
          </a:graphicData>
        </a:graphic>
      </p:graphicFrame>
    </p:spTree>
    <p:extLst>
      <p:ext uri="{BB962C8B-B14F-4D97-AF65-F5344CB8AC3E}">
        <p14:creationId xmlns:p14="http://schemas.microsoft.com/office/powerpoint/2010/main" val="1535193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a:xfrm>
            <a:off x="467544" y="548680"/>
            <a:ext cx="8230369" cy="432395"/>
          </a:xfrm>
        </p:spPr>
        <p:txBody>
          <a:bodyPr rtlCol="0">
            <a:noAutofit/>
          </a:bodyPr>
          <a:lstStyle/>
          <a:p>
            <a:pPr algn="ctr" eaLnBrk="1" fontAlgn="auto" hangingPunct="1">
              <a:spcAft>
                <a:spcPts val="0"/>
              </a:spcAft>
              <a:defRPr/>
            </a:pPr>
            <a:r>
              <a:rPr lang="zh-TW" altLang="en-US" b="1" dirty="0">
                <a:solidFill>
                  <a:srgbClr val="0D5224"/>
                </a:solidFill>
                <a:latin typeface="標楷體" panose="03000509000000000000" pitchFamily="65" charset="-120"/>
                <a:ea typeface="標楷體" panose="03000509000000000000" pitchFamily="65" charset="-120"/>
              </a:rPr>
              <a:t>費用</a:t>
            </a:r>
            <a:r>
              <a:rPr lang="zh-TW" altLang="en-US" b="1" dirty="0" smtClean="0">
                <a:solidFill>
                  <a:srgbClr val="0D5224"/>
                </a:solidFill>
                <a:latin typeface="標楷體" panose="03000509000000000000" pitchFamily="65" charset="-120"/>
                <a:ea typeface="標楷體" panose="03000509000000000000" pitchFamily="65" charset="-120"/>
              </a:rPr>
              <a:t>申報</a:t>
            </a:r>
            <a:r>
              <a:rPr lang="en-US" altLang="zh-TW" sz="1800" b="1" dirty="0">
                <a:solidFill>
                  <a:srgbClr val="0D5224"/>
                </a:solidFill>
                <a:latin typeface="標楷體" panose="03000509000000000000" pitchFamily="65" charset="-120"/>
                <a:ea typeface="標楷體" panose="03000509000000000000" pitchFamily="65" charset="-120"/>
              </a:rPr>
              <a:t>2</a:t>
            </a:r>
            <a:r>
              <a:rPr lang="en-US" altLang="zh-TW" sz="1800" b="1" dirty="0" smtClean="0">
                <a:solidFill>
                  <a:srgbClr val="0D5224"/>
                </a:solidFill>
                <a:latin typeface="標楷體" panose="03000509000000000000" pitchFamily="65" charset="-120"/>
                <a:ea typeface="標楷體" panose="03000509000000000000" pitchFamily="65" charset="-120"/>
              </a:rPr>
              <a:t>/2</a:t>
            </a:r>
            <a:endParaRPr lang="zh-TW" altLang="en-US" sz="1800" b="1" dirty="0">
              <a:solidFill>
                <a:srgbClr val="0D5224"/>
              </a:solidFill>
              <a:latin typeface="標楷體" panose="03000509000000000000" pitchFamily="65" charset="-120"/>
              <a:ea typeface="標楷體" panose="03000509000000000000" pitchFamily="65" charset="-120"/>
            </a:endParaRPr>
          </a:p>
        </p:txBody>
      </p:sp>
      <p:sp>
        <p:nvSpPr>
          <p:cNvPr id="9218" name="內容版面配置區 2"/>
          <p:cNvSpPr>
            <a:spLocks noGrp="1"/>
          </p:cNvSpPr>
          <p:nvPr>
            <p:ph idx="1"/>
          </p:nvPr>
        </p:nvSpPr>
        <p:spPr>
          <a:xfrm>
            <a:off x="457200" y="1268413"/>
            <a:ext cx="8229600" cy="4525962"/>
          </a:xfrm>
        </p:spPr>
        <p:txBody>
          <a:bodyPr rtlCol="0">
            <a:normAutofit/>
          </a:bodyPr>
          <a:lstStyle/>
          <a:p>
            <a:pPr eaLnBrk="1" fontAlgn="auto" hangingPunct="1">
              <a:spcAft>
                <a:spcPts val="0"/>
              </a:spcAft>
              <a:buFont typeface="Wingdings 2"/>
              <a:buChar char="ß"/>
              <a:defRPr/>
            </a:pPr>
            <a:endParaRPr lang="en-US" altLang="zh-TW" sz="2800" b="1" dirty="0" smtClean="0">
              <a:solidFill>
                <a:srgbClr val="0000FF"/>
              </a:solidFill>
              <a:latin typeface="微軟正黑體" pitchFamily="34" charset="-120"/>
              <a:ea typeface="微軟正黑體" pitchFamily="34" charset="-120"/>
            </a:endParaRPr>
          </a:p>
          <a:p>
            <a:pPr eaLnBrk="1" fontAlgn="auto" hangingPunct="1">
              <a:spcAft>
                <a:spcPts val="0"/>
              </a:spcAft>
              <a:buFont typeface="Wingdings 2"/>
              <a:buChar char="ß"/>
              <a:defRPr/>
            </a:pPr>
            <a:endParaRPr lang="en-US" altLang="zh-TW" sz="2800" b="1" dirty="0">
              <a:solidFill>
                <a:srgbClr val="0000FF"/>
              </a:solidFill>
              <a:latin typeface="微軟正黑體" pitchFamily="34" charset="-120"/>
              <a:ea typeface="微軟正黑體" pitchFamily="34" charset="-120"/>
            </a:endParaRPr>
          </a:p>
          <a:p>
            <a:pPr marL="457200" lvl="1" indent="0" eaLnBrk="1" fontAlgn="auto" hangingPunct="1">
              <a:spcAft>
                <a:spcPts val="0"/>
              </a:spcAft>
              <a:buFontTx/>
              <a:buNone/>
              <a:defRPr/>
            </a:pPr>
            <a:endParaRPr lang="zh-TW" altLang="zh-TW" sz="2400" dirty="0">
              <a:latin typeface="微軟正黑體" panose="020B0604030504040204" pitchFamily="34" charset="-120"/>
              <a:ea typeface="微軟正黑體" panose="020B0604030504040204" pitchFamily="34" charset="-120"/>
            </a:endParaRPr>
          </a:p>
          <a:p>
            <a:pPr marL="0" indent="0" eaLnBrk="1" fontAlgn="auto" hangingPunct="1">
              <a:spcAft>
                <a:spcPts val="0"/>
              </a:spcAft>
              <a:buFontTx/>
              <a:buNone/>
              <a:defRPr/>
            </a:pPr>
            <a:endParaRPr lang="zh-TW" altLang="zh-TW" dirty="0">
              <a:latin typeface="微軟正黑體" panose="020B0604030504040204" pitchFamily="34" charset="-120"/>
              <a:ea typeface="微軟正黑體" panose="020B0604030504040204" pitchFamily="34" charset="-120"/>
            </a:endParaRPr>
          </a:p>
        </p:txBody>
      </p:sp>
      <p:sp>
        <p:nvSpPr>
          <p:cNvPr id="39955" name="投影片編號版面配置區 7"/>
          <p:cNvSpPr>
            <a:spLocks noGrp="1"/>
          </p:cNvSpPr>
          <p:nvPr>
            <p:ph type="sldNum" sz="quarter" idx="12"/>
          </p:nvPr>
        </p:nvSpPr>
        <p:spPr/>
        <p:txBody>
          <a:bodyPr>
            <a:normAutofit fontScale="62500" lnSpcReduction="20000"/>
          </a:bodyPr>
          <a:lstStyle/>
          <a:p>
            <a:pPr>
              <a:defRPr/>
            </a:pPr>
            <a:fld id="{B74CE36D-DF58-4EC3-8855-CE586C81691B}" type="slidenum">
              <a:rPr lang="en-US" altLang="zh-TW"/>
              <a:pPr>
                <a:defRPr/>
              </a:pPr>
              <a:t>23</a:t>
            </a:fld>
            <a:endParaRPr lang="en-US" altLang="zh-TW"/>
          </a:p>
        </p:txBody>
      </p:sp>
      <p:graphicFrame>
        <p:nvGraphicFramePr>
          <p:cNvPr id="6" name="表格 5"/>
          <p:cNvGraphicFramePr>
            <a:graphicFrameLocks noGrp="1"/>
          </p:cNvGraphicFramePr>
          <p:nvPr>
            <p:extLst>
              <p:ext uri="{D42A27DB-BD31-4B8C-83A1-F6EECF244321}">
                <p14:modId xmlns:p14="http://schemas.microsoft.com/office/powerpoint/2010/main" val="661338891"/>
              </p:ext>
            </p:extLst>
          </p:nvPr>
        </p:nvGraphicFramePr>
        <p:xfrm>
          <a:off x="251520" y="1052736"/>
          <a:ext cx="8712201" cy="5751092"/>
        </p:xfrm>
        <a:graphic>
          <a:graphicData uri="http://schemas.openxmlformats.org/drawingml/2006/table">
            <a:tbl>
              <a:tblPr firstRow="1" firstCol="1" bandRow="1">
                <a:tableStyleId>{5A111915-BE36-4E01-A7E5-04B1672EAD32}</a:tableStyleId>
              </a:tblPr>
              <a:tblGrid>
                <a:gridCol w="432010"/>
                <a:gridCol w="1944045"/>
                <a:gridCol w="1860925"/>
                <a:gridCol w="2171168"/>
                <a:gridCol w="2304053"/>
              </a:tblGrid>
              <a:tr h="435478">
                <a:tc gridSpan="2">
                  <a:txBody>
                    <a:bodyPr/>
                    <a:lstStyle/>
                    <a:p>
                      <a:pPr algn="ctr">
                        <a:lnSpc>
                          <a:spcPts val="2800"/>
                        </a:lnSpc>
                        <a:spcAft>
                          <a:spcPts val="0"/>
                        </a:spcAft>
                      </a:pPr>
                      <a:r>
                        <a:rPr kumimoji="0" lang="zh-TW" altLang="en-US" sz="2200" kern="100" dirty="0" smtClean="0">
                          <a:solidFill>
                            <a:schemeClr val="bg1"/>
                          </a:solidFill>
                          <a:effectLst/>
                          <a:latin typeface="標楷體" panose="03000509000000000000" pitchFamily="65" charset="-120"/>
                          <a:ea typeface="標楷體" panose="03000509000000000000" pitchFamily="65" charset="-120"/>
                        </a:rPr>
                        <a:t>費用項目</a:t>
                      </a:r>
                      <a:endParaRPr kumimoji="0" lang="zh-TW" sz="2200" b="1" kern="100" dirty="0">
                        <a:solidFill>
                          <a:schemeClr val="bg1"/>
                        </a:solidFill>
                        <a:effectLst/>
                        <a:latin typeface="標楷體" panose="03000509000000000000" pitchFamily="65" charset="-120"/>
                        <a:ea typeface="標楷體" panose="03000509000000000000" pitchFamily="65" charset="-120"/>
                        <a:cs typeface="+mn-cs"/>
                      </a:endParaRPr>
                    </a:p>
                  </a:txBody>
                  <a:tcPr marL="68574" marR="68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pPr algn="ctr">
                        <a:lnSpc>
                          <a:spcPts val="2800"/>
                        </a:lnSpc>
                        <a:spcAft>
                          <a:spcPts val="0"/>
                        </a:spcAft>
                      </a:pPr>
                      <a:endParaRPr lang="zh-TW" sz="2200" b="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tc>
                <a:tc>
                  <a:txBody>
                    <a:bodyPr/>
                    <a:lstStyle/>
                    <a:p>
                      <a:pPr algn="ctr">
                        <a:lnSpc>
                          <a:spcPts val="2800"/>
                        </a:lnSpc>
                        <a:spcAft>
                          <a:spcPts val="0"/>
                        </a:spcAft>
                      </a:pPr>
                      <a:r>
                        <a:rPr lang="zh-TW" altLang="en-US" sz="2200" kern="100" dirty="0" smtClean="0">
                          <a:solidFill>
                            <a:schemeClr val="bg1"/>
                          </a:solidFill>
                          <a:effectLst/>
                          <a:latin typeface="標楷體" panose="03000509000000000000" pitchFamily="65" charset="-120"/>
                          <a:ea typeface="標楷體" panose="03000509000000000000" pitchFamily="65" charset="-120"/>
                        </a:rPr>
                        <a:t>費用點數</a:t>
                      </a:r>
                      <a:endParaRPr lang="zh-TW" sz="2200" b="0" kern="100" dirty="0">
                        <a:solidFill>
                          <a:schemeClr val="bg1"/>
                        </a:solidFill>
                        <a:effectLst/>
                        <a:latin typeface="標楷體" panose="03000509000000000000" pitchFamily="65" charset="-120"/>
                        <a:ea typeface="標楷體" panose="03000509000000000000" pitchFamily="65" charset="-120"/>
                        <a:cs typeface="Times New Roman"/>
                      </a:endParaRPr>
                    </a:p>
                  </a:txBody>
                  <a:tcPr marL="68574" marR="68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ts val="2800"/>
                        </a:lnSpc>
                        <a:spcAft>
                          <a:spcPts val="0"/>
                        </a:spcAft>
                      </a:pPr>
                      <a:r>
                        <a:rPr lang="zh-TW" altLang="en-US" sz="2200" kern="100" dirty="0" smtClean="0">
                          <a:solidFill>
                            <a:schemeClr val="bg1"/>
                          </a:solidFill>
                          <a:effectLst/>
                          <a:latin typeface="標楷體" panose="03000509000000000000" pitchFamily="65" charset="-120"/>
                          <a:ea typeface="標楷體" panose="03000509000000000000" pitchFamily="65" charset="-120"/>
                        </a:rPr>
                        <a:t>就醫科別</a:t>
                      </a:r>
                      <a:r>
                        <a:rPr lang="en-US" altLang="zh-TW" sz="2200" kern="100" dirty="0" smtClean="0">
                          <a:solidFill>
                            <a:schemeClr val="bg1"/>
                          </a:solidFill>
                          <a:effectLst/>
                          <a:latin typeface="標楷體" panose="03000509000000000000" pitchFamily="65" charset="-120"/>
                          <a:ea typeface="標楷體" panose="03000509000000000000" pitchFamily="65" charset="-120"/>
                        </a:rPr>
                        <a:t>(p20)</a:t>
                      </a:r>
                      <a:endParaRPr lang="zh-TW" sz="2200" b="0" kern="100" dirty="0">
                        <a:solidFill>
                          <a:schemeClr val="bg1"/>
                        </a:solidFill>
                        <a:effectLst/>
                        <a:latin typeface="標楷體" panose="03000509000000000000" pitchFamily="65" charset="-120"/>
                        <a:ea typeface="標楷體" panose="03000509000000000000" pitchFamily="65" charset="-120"/>
                        <a:cs typeface="Times New Roman"/>
                      </a:endParaRPr>
                    </a:p>
                  </a:txBody>
                  <a:tcPr marL="68574" marR="68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ts val="2800"/>
                        </a:lnSpc>
                        <a:spcAft>
                          <a:spcPts val="0"/>
                        </a:spcAft>
                      </a:pPr>
                      <a:r>
                        <a:rPr lang="zh-TW" altLang="en-US" sz="2200" kern="100" dirty="0" smtClean="0">
                          <a:solidFill>
                            <a:schemeClr val="bg1"/>
                          </a:solidFill>
                          <a:effectLst/>
                          <a:latin typeface="標楷體" panose="03000509000000000000" pitchFamily="65" charset="-120"/>
                          <a:ea typeface="標楷體" panose="03000509000000000000" pitchFamily="65" charset="-120"/>
                        </a:rPr>
                        <a:t>費用申報院所</a:t>
                      </a:r>
                      <a:endParaRPr lang="zh-TW" sz="2200" b="0" kern="100" dirty="0">
                        <a:solidFill>
                          <a:schemeClr val="bg1"/>
                        </a:solidFill>
                        <a:effectLst/>
                        <a:latin typeface="標楷體" panose="03000509000000000000" pitchFamily="65" charset="-120"/>
                        <a:ea typeface="標楷體" panose="03000509000000000000" pitchFamily="65" charset="-120"/>
                        <a:cs typeface="Times New Roman"/>
                      </a:endParaRPr>
                    </a:p>
                  </a:txBody>
                  <a:tcPr marL="68574" marR="68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679970">
                <a:tc rowSpan="4">
                  <a:txBody>
                    <a:bodyPr/>
                    <a:lstStyle/>
                    <a:p>
                      <a:pPr algn="ctr">
                        <a:lnSpc>
                          <a:spcPts val="2800"/>
                        </a:lnSpc>
                        <a:spcAft>
                          <a:spcPts val="0"/>
                        </a:spcAft>
                      </a:pPr>
                      <a:r>
                        <a:rPr lang="zh-TW" altLang="en-US" sz="1800" kern="100" dirty="0" smtClean="0">
                          <a:effectLst/>
                          <a:latin typeface="標楷體" panose="03000509000000000000" pitchFamily="65" charset="-120"/>
                          <a:ea typeface="標楷體" panose="03000509000000000000" pitchFamily="65" charset="-120"/>
                        </a:rPr>
                        <a:t>訪視費</a:t>
                      </a:r>
                      <a:endParaRPr lang="zh-TW" sz="1800" b="0" kern="100" dirty="0">
                        <a:effectLst/>
                        <a:latin typeface="標楷體" panose="03000509000000000000" pitchFamily="65" charset="-120"/>
                        <a:ea typeface="標楷體" panose="03000509000000000000" pitchFamily="65" charset="-120"/>
                        <a:cs typeface="Times New Roman"/>
                      </a:endParaRPr>
                    </a:p>
                  </a:txBody>
                  <a:tcPr marL="68574" marR="68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ts val="2800"/>
                        </a:lnSpc>
                        <a:spcAft>
                          <a:spcPts val="0"/>
                        </a:spcAft>
                      </a:pPr>
                      <a:r>
                        <a:rPr lang="zh-TW" altLang="en-US" sz="1800" kern="100" dirty="0" smtClean="0">
                          <a:effectLst/>
                          <a:latin typeface="標楷體" panose="03000509000000000000" pitchFamily="65" charset="-120"/>
                          <a:ea typeface="標楷體" panose="03000509000000000000" pitchFamily="65" charset="-120"/>
                        </a:rPr>
                        <a:t>醫師</a:t>
                      </a:r>
                      <a:endParaRPr lang="zh-TW" sz="1800" b="0" kern="100" dirty="0">
                        <a:effectLst/>
                        <a:latin typeface="標楷體" panose="03000509000000000000" pitchFamily="65" charset="-120"/>
                        <a:ea typeface="標楷體" panose="03000509000000000000" pitchFamily="65" charset="-120"/>
                        <a:cs typeface="Times New Roman"/>
                      </a:endParaRPr>
                    </a:p>
                  </a:txBody>
                  <a:tcPr marL="68574" marR="68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ts val="2800"/>
                        </a:lnSpc>
                        <a:spcAft>
                          <a:spcPts val="0"/>
                        </a:spcAft>
                      </a:pPr>
                      <a:r>
                        <a:rPr lang="en-US" altLang="zh-TW" sz="1800" kern="100" dirty="0" smtClean="0">
                          <a:effectLst/>
                          <a:latin typeface="標楷體" panose="03000509000000000000" pitchFamily="65" charset="-120"/>
                          <a:ea typeface="標楷體" panose="03000509000000000000" pitchFamily="65" charset="-120"/>
                        </a:rPr>
                        <a:t>1088-1709(</a:t>
                      </a:r>
                      <a:r>
                        <a:rPr lang="zh-TW" altLang="en-US" sz="1800" kern="100" dirty="0" smtClean="0">
                          <a:effectLst/>
                          <a:latin typeface="標楷體" panose="03000509000000000000" pitchFamily="65" charset="-120"/>
                          <a:ea typeface="標楷體" panose="03000509000000000000" pitchFamily="65" charset="-120"/>
                        </a:rPr>
                        <a:t>論次</a:t>
                      </a:r>
                      <a:r>
                        <a:rPr lang="en-US" altLang="zh-TW" sz="1800" kern="100" dirty="0" smtClean="0">
                          <a:effectLst/>
                          <a:latin typeface="標楷體" panose="03000509000000000000" pitchFamily="65" charset="-120"/>
                          <a:ea typeface="標楷體" panose="03000509000000000000" pitchFamily="65" charset="-120"/>
                        </a:rPr>
                        <a:t>)</a:t>
                      </a:r>
                      <a:endParaRPr lang="zh-TW" sz="1800" b="0" kern="100" dirty="0">
                        <a:effectLst/>
                        <a:latin typeface="標楷體" panose="03000509000000000000" pitchFamily="65" charset="-120"/>
                        <a:ea typeface="標楷體" panose="03000509000000000000" pitchFamily="65" charset="-120"/>
                        <a:cs typeface="Times New Roman"/>
                      </a:endParaRPr>
                    </a:p>
                  </a:txBody>
                  <a:tcPr marL="68574" marR="68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ts val="2800"/>
                        </a:lnSpc>
                        <a:spcAft>
                          <a:spcPts val="0"/>
                        </a:spcAft>
                      </a:pPr>
                      <a:r>
                        <a:rPr lang="zh-TW" altLang="en-US" sz="1800" kern="100" dirty="0" smtClean="0">
                          <a:effectLst/>
                          <a:latin typeface="標楷體" panose="03000509000000000000" pitchFamily="65" charset="-120"/>
                          <a:ea typeface="標楷體" panose="03000509000000000000" pitchFamily="65" charset="-120"/>
                        </a:rPr>
                        <a:t>實際就診科別</a:t>
                      </a:r>
                      <a:endParaRPr lang="zh-TW" sz="1800" b="0" kern="100" dirty="0">
                        <a:effectLst/>
                        <a:latin typeface="標楷體" panose="03000509000000000000" pitchFamily="65" charset="-120"/>
                        <a:ea typeface="標楷體" panose="03000509000000000000" pitchFamily="65" charset="-120"/>
                        <a:cs typeface="Times New Roman"/>
                      </a:endParaRPr>
                    </a:p>
                  </a:txBody>
                  <a:tcPr marL="68574" marR="68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ctr" defTabSz="914400" rtl="0" eaLnBrk="1" fontAlgn="auto" latinLnBrk="0" hangingPunct="1">
                        <a:lnSpc>
                          <a:spcPts val="2800"/>
                        </a:lnSpc>
                        <a:spcBef>
                          <a:spcPts val="0"/>
                        </a:spcBef>
                        <a:spcAft>
                          <a:spcPts val="0"/>
                        </a:spcAft>
                        <a:buClrTx/>
                        <a:buSzTx/>
                        <a:buFontTx/>
                        <a:buNone/>
                        <a:tabLst/>
                        <a:defRPr/>
                      </a:pPr>
                      <a:r>
                        <a:rPr lang="zh-TW" altLang="en-US" sz="1800" kern="100" dirty="0" smtClean="0">
                          <a:effectLst/>
                          <a:latin typeface="標楷體" panose="03000509000000000000" pitchFamily="65" charset="-120"/>
                          <a:ea typeface="標楷體" panose="03000509000000000000" pitchFamily="65" charset="-120"/>
                        </a:rPr>
                        <a:t>提供服務</a:t>
                      </a:r>
                      <a:r>
                        <a:rPr lang="zh-TW" altLang="en-US" sz="1800" b="1" kern="100" dirty="0" smtClean="0">
                          <a:solidFill>
                            <a:srgbClr val="C00000"/>
                          </a:solidFill>
                          <a:effectLst/>
                          <a:latin typeface="標楷體" panose="03000509000000000000" pitchFamily="65" charset="-120"/>
                          <a:ea typeface="標楷體" panose="03000509000000000000" pitchFamily="65" charset="-120"/>
                        </a:rPr>
                        <a:t>醫院或診所</a:t>
                      </a:r>
                      <a:r>
                        <a:rPr lang="zh-TW" altLang="en-US" sz="1800" kern="100" dirty="0" smtClean="0">
                          <a:effectLst/>
                          <a:latin typeface="標楷體" panose="03000509000000000000" pitchFamily="65" charset="-120"/>
                          <a:ea typeface="標楷體" panose="03000509000000000000" pitchFamily="65" charset="-120"/>
                        </a:rPr>
                        <a:t>專任或兼任醫師</a:t>
                      </a:r>
                      <a:endParaRPr lang="zh-TW" sz="1800" b="0" kern="100" dirty="0">
                        <a:effectLst/>
                        <a:latin typeface="標楷體" panose="03000509000000000000" pitchFamily="65" charset="-120"/>
                        <a:ea typeface="標楷體" panose="03000509000000000000" pitchFamily="65" charset="-120"/>
                        <a:cs typeface="Times New Roman"/>
                      </a:endParaRPr>
                    </a:p>
                  </a:txBody>
                  <a:tcPr marL="68574" marR="68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428498">
                <a:tc vMerge="1">
                  <a:txBody>
                    <a:bodyPr/>
                    <a:lstStyle/>
                    <a:p>
                      <a:pPr algn="ctr">
                        <a:lnSpc>
                          <a:spcPts val="2800"/>
                        </a:lnSpc>
                        <a:spcAft>
                          <a:spcPts val="0"/>
                        </a:spcAft>
                      </a:pPr>
                      <a:endParaRPr lang="zh-TW" sz="1800" b="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tc>
                <a:tc>
                  <a:txBody>
                    <a:bodyPr/>
                    <a:lstStyle/>
                    <a:p>
                      <a:pPr algn="ctr">
                        <a:lnSpc>
                          <a:spcPts val="2800"/>
                        </a:lnSpc>
                        <a:spcAft>
                          <a:spcPts val="0"/>
                        </a:spcAft>
                      </a:pPr>
                      <a:r>
                        <a:rPr lang="zh-TW" altLang="en-US" sz="1800" kern="100" dirty="0" smtClean="0">
                          <a:effectLst/>
                          <a:latin typeface="標楷體" panose="03000509000000000000" pitchFamily="65" charset="-120"/>
                          <a:ea typeface="標楷體" panose="03000509000000000000" pitchFamily="65" charset="-120"/>
                        </a:rPr>
                        <a:t>護理人員</a:t>
                      </a:r>
                      <a:endParaRPr lang="zh-TW" sz="1800" b="0" kern="100" dirty="0">
                        <a:effectLst/>
                        <a:latin typeface="標楷體" panose="03000509000000000000" pitchFamily="65" charset="-120"/>
                        <a:ea typeface="標楷體" panose="03000509000000000000" pitchFamily="65" charset="-120"/>
                        <a:cs typeface="Times New Roman"/>
                      </a:endParaRPr>
                    </a:p>
                  </a:txBody>
                  <a:tcPr marL="68574" marR="68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ctr" defTabSz="914400" rtl="0" eaLnBrk="1" fontAlgn="auto" latinLnBrk="0" hangingPunct="1">
                        <a:lnSpc>
                          <a:spcPts val="2800"/>
                        </a:lnSpc>
                        <a:spcBef>
                          <a:spcPts val="0"/>
                        </a:spcBef>
                        <a:spcAft>
                          <a:spcPts val="0"/>
                        </a:spcAft>
                        <a:buClrTx/>
                        <a:buSzTx/>
                        <a:buFontTx/>
                        <a:buNone/>
                        <a:tabLst/>
                        <a:defRPr/>
                      </a:pPr>
                      <a:r>
                        <a:rPr lang="en-US" altLang="zh-TW" sz="1800" kern="100" dirty="0" smtClean="0">
                          <a:effectLst/>
                          <a:latin typeface="標楷體" panose="03000509000000000000" pitchFamily="65" charset="-120"/>
                          <a:ea typeface="標楷體" panose="03000509000000000000" pitchFamily="65" charset="-120"/>
                        </a:rPr>
                        <a:t>1050-2475(</a:t>
                      </a:r>
                      <a:r>
                        <a:rPr lang="zh-TW" altLang="en-US" sz="1800" kern="100" dirty="0" smtClean="0">
                          <a:effectLst/>
                          <a:latin typeface="標楷體" panose="03000509000000000000" pitchFamily="65" charset="-120"/>
                          <a:ea typeface="標楷體" panose="03000509000000000000" pitchFamily="65" charset="-120"/>
                        </a:rPr>
                        <a:t>論次</a:t>
                      </a:r>
                      <a:r>
                        <a:rPr lang="en-US" altLang="zh-TW" sz="1800" kern="100" dirty="0" smtClean="0">
                          <a:effectLst/>
                          <a:latin typeface="標楷體" panose="03000509000000000000" pitchFamily="65" charset="-120"/>
                          <a:ea typeface="標楷體" panose="03000509000000000000" pitchFamily="65" charset="-120"/>
                        </a:rPr>
                        <a:t>)</a:t>
                      </a:r>
                      <a:endParaRPr lang="zh-TW" sz="1800" b="0" kern="100" dirty="0">
                        <a:effectLst/>
                        <a:latin typeface="標楷體" panose="03000509000000000000" pitchFamily="65" charset="-120"/>
                        <a:ea typeface="標楷體" panose="03000509000000000000" pitchFamily="65" charset="-120"/>
                        <a:cs typeface="Times New Roman"/>
                      </a:endParaRPr>
                    </a:p>
                  </a:txBody>
                  <a:tcPr marL="68574" marR="68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ts val="2800"/>
                        </a:lnSpc>
                        <a:spcAft>
                          <a:spcPts val="0"/>
                        </a:spcAft>
                      </a:pPr>
                      <a:r>
                        <a:rPr lang="en-US" altLang="zh-TW" sz="1800" b="1" kern="100" dirty="0" smtClean="0">
                          <a:solidFill>
                            <a:srgbClr val="C00000"/>
                          </a:solidFill>
                          <a:effectLst/>
                          <a:latin typeface="標楷體" panose="03000509000000000000" pitchFamily="65" charset="-120"/>
                          <a:ea typeface="標楷體" panose="03000509000000000000" pitchFamily="65" charset="-120"/>
                        </a:rPr>
                        <a:t>EA-</a:t>
                      </a:r>
                      <a:r>
                        <a:rPr lang="zh-TW" altLang="en-US" sz="1800" b="1" kern="100" dirty="0" smtClean="0">
                          <a:solidFill>
                            <a:srgbClr val="C00000"/>
                          </a:solidFill>
                          <a:effectLst/>
                          <a:latin typeface="標楷體" panose="03000509000000000000" pitchFamily="65" charset="-120"/>
                          <a:ea typeface="標楷體" panose="03000509000000000000" pitchFamily="65" charset="-120"/>
                        </a:rPr>
                        <a:t>居家護理</a:t>
                      </a:r>
                      <a:endParaRPr lang="zh-TW" sz="1800" b="1" kern="100" dirty="0">
                        <a:solidFill>
                          <a:srgbClr val="C00000"/>
                        </a:solidFill>
                        <a:effectLst/>
                        <a:latin typeface="標楷體" panose="03000509000000000000" pitchFamily="65" charset="-120"/>
                        <a:ea typeface="標楷體" panose="03000509000000000000" pitchFamily="65" charset="-120"/>
                        <a:cs typeface="Times New Roman"/>
                      </a:endParaRPr>
                    </a:p>
                  </a:txBody>
                  <a:tcPr marL="68574" marR="68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rowSpan="3">
                  <a:txBody>
                    <a:bodyPr/>
                    <a:lstStyle/>
                    <a:p>
                      <a:pPr marL="0" marR="0" indent="0" algn="ctr" defTabSz="914400" rtl="0" eaLnBrk="1" fontAlgn="auto" latinLnBrk="0" hangingPunct="1">
                        <a:lnSpc>
                          <a:spcPts val="2800"/>
                        </a:lnSpc>
                        <a:spcBef>
                          <a:spcPts val="0"/>
                        </a:spcBef>
                        <a:spcAft>
                          <a:spcPts val="0"/>
                        </a:spcAft>
                        <a:buClrTx/>
                        <a:buSzTx/>
                        <a:buFontTx/>
                        <a:buNone/>
                        <a:tabLst/>
                        <a:defRPr/>
                      </a:pPr>
                      <a:r>
                        <a:rPr lang="zh-TW" altLang="en-US" sz="1800" kern="100" dirty="0" smtClean="0">
                          <a:effectLst/>
                          <a:latin typeface="標楷體" panose="03000509000000000000" pitchFamily="65" charset="-120"/>
                          <a:ea typeface="標楷體" panose="03000509000000000000" pitchFamily="65" charset="-120"/>
                        </a:rPr>
                        <a:t>提供服務院所</a:t>
                      </a:r>
                      <a:endParaRPr lang="en-US" altLang="zh-TW" sz="1800" kern="100" dirty="0" smtClean="0">
                        <a:effectLst/>
                        <a:latin typeface="標楷體" panose="03000509000000000000" pitchFamily="65" charset="-120"/>
                        <a:ea typeface="標楷體" panose="03000509000000000000" pitchFamily="65" charset="-120"/>
                      </a:endParaRPr>
                    </a:p>
                    <a:p>
                      <a:pPr marL="0" marR="0" indent="0" algn="ctr" defTabSz="914400" rtl="0" eaLnBrk="1" fontAlgn="auto" latinLnBrk="0" hangingPunct="1">
                        <a:lnSpc>
                          <a:spcPts val="2800"/>
                        </a:lnSpc>
                        <a:spcBef>
                          <a:spcPts val="0"/>
                        </a:spcBef>
                        <a:spcAft>
                          <a:spcPts val="0"/>
                        </a:spcAft>
                        <a:buClrTx/>
                        <a:buSzTx/>
                        <a:buFontTx/>
                        <a:buNone/>
                        <a:tabLst/>
                        <a:defRPr/>
                      </a:pPr>
                      <a:r>
                        <a:rPr lang="zh-TW" altLang="en-US" sz="1800" kern="100" dirty="0" smtClean="0">
                          <a:effectLst/>
                          <a:latin typeface="標楷體" panose="03000509000000000000" pitchFamily="65" charset="-120"/>
                          <a:ea typeface="標楷體" panose="03000509000000000000" pitchFamily="65" charset="-120"/>
                        </a:rPr>
                        <a:t>專任或兼任醫事人員</a:t>
                      </a:r>
                      <a:endParaRPr lang="zh-TW" sz="1800" b="0" kern="100" dirty="0">
                        <a:effectLst/>
                        <a:latin typeface="標楷體" panose="03000509000000000000" pitchFamily="65" charset="-120"/>
                        <a:ea typeface="標楷體" panose="03000509000000000000" pitchFamily="65" charset="-120"/>
                        <a:cs typeface="Times New Roman"/>
                      </a:endParaRPr>
                    </a:p>
                  </a:txBody>
                  <a:tcPr marL="68574" marR="68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454042">
                <a:tc vMerge="1">
                  <a:txBody>
                    <a:bodyPr/>
                    <a:lstStyle/>
                    <a:p>
                      <a:pPr algn="ctr">
                        <a:lnSpc>
                          <a:spcPts val="2800"/>
                        </a:lnSpc>
                        <a:spcAft>
                          <a:spcPts val="0"/>
                        </a:spcAft>
                      </a:pPr>
                      <a:endParaRPr lang="zh-TW" sz="1800" b="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tc>
                <a:tc>
                  <a:txBody>
                    <a:bodyPr/>
                    <a:lstStyle/>
                    <a:p>
                      <a:pPr algn="ctr">
                        <a:lnSpc>
                          <a:spcPts val="2800"/>
                        </a:lnSpc>
                        <a:spcAft>
                          <a:spcPts val="0"/>
                        </a:spcAft>
                      </a:pPr>
                      <a:r>
                        <a:rPr lang="zh-TW" altLang="en-US" sz="1800" kern="100" dirty="0" smtClean="0">
                          <a:effectLst/>
                          <a:latin typeface="標楷體" panose="03000509000000000000" pitchFamily="65" charset="-120"/>
                          <a:ea typeface="標楷體" panose="03000509000000000000" pitchFamily="65" charset="-120"/>
                        </a:rPr>
                        <a:t>呼吸治療人員</a:t>
                      </a:r>
                      <a:endParaRPr lang="zh-TW" sz="1800" b="0" kern="100" dirty="0">
                        <a:effectLst/>
                        <a:latin typeface="標楷體" panose="03000509000000000000" pitchFamily="65" charset="-120"/>
                        <a:ea typeface="標楷體" panose="03000509000000000000" pitchFamily="65" charset="-120"/>
                        <a:cs typeface="Times New Roman"/>
                      </a:endParaRPr>
                    </a:p>
                  </a:txBody>
                  <a:tcPr marL="68574" marR="68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ctr" defTabSz="914400" rtl="0" eaLnBrk="1" fontAlgn="auto" latinLnBrk="0" hangingPunct="1">
                        <a:lnSpc>
                          <a:spcPts val="2800"/>
                        </a:lnSpc>
                        <a:spcBef>
                          <a:spcPts val="0"/>
                        </a:spcBef>
                        <a:spcAft>
                          <a:spcPts val="0"/>
                        </a:spcAft>
                        <a:buClrTx/>
                        <a:buSzTx/>
                        <a:buFontTx/>
                        <a:buNone/>
                        <a:tabLst/>
                        <a:defRPr/>
                      </a:pPr>
                      <a:r>
                        <a:rPr lang="en-US" altLang="zh-TW" sz="1800" kern="100" dirty="0" smtClean="0">
                          <a:effectLst/>
                          <a:latin typeface="標楷體" panose="03000509000000000000" pitchFamily="65" charset="-120"/>
                          <a:ea typeface="標楷體" panose="03000509000000000000" pitchFamily="65" charset="-120"/>
                        </a:rPr>
                        <a:t>1050-1601(</a:t>
                      </a:r>
                      <a:r>
                        <a:rPr lang="zh-TW" altLang="en-US" sz="1800" kern="100" dirty="0" smtClean="0">
                          <a:effectLst/>
                          <a:latin typeface="標楷體" panose="03000509000000000000" pitchFamily="65" charset="-120"/>
                          <a:ea typeface="標楷體" panose="03000509000000000000" pitchFamily="65" charset="-120"/>
                        </a:rPr>
                        <a:t>論次</a:t>
                      </a:r>
                      <a:r>
                        <a:rPr lang="en-US" altLang="zh-TW" sz="1800" kern="100" dirty="0" smtClean="0">
                          <a:effectLst/>
                          <a:latin typeface="標楷體" panose="03000509000000000000" pitchFamily="65" charset="-120"/>
                          <a:ea typeface="標楷體" panose="03000509000000000000" pitchFamily="65" charset="-120"/>
                        </a:rPr>
                        <a:t>)</a:t>
                      </a:r>
                      <a:endParaRPr lang="zh-TW" sz="1800" b="0" kern="100" dirty="0">
                        <a:effectLst/>
                        <a:latin typeface="標楷體" panose="03000509000000000000" pitchFamily="65" charset="-120"/>
                        <a:ea typeface="標楷體" panose="03000509000000000000" pitchFamily="65" charset="-120"/>
                        <a:cs typeface="Times New Roman"/>
                      </a:endParaRPr>
                    </a:p>
                  </a:txBody>
                  <a:tcPr marL="68574" marR="68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ts val="2800"/>
                        </a:lnSpc>
                        <a:spcAft>
                          <a:spcPts val="0"/>
                        </a:spcAft>
                      </a:pPr>
                      <a:r>
                        <a:rPr lang="en-US" altLang="zh-TW" sz="1800" b="1" kern="100" dirty="0" smtClean="0">
                          <a:solidFill>
                            <a:srgbClr val="C00000"/>
                          </a:solidFill>
                          <a:effectLst/>
                          <a:latin typeface="標楷體" panose="03000509000000000000" pitchFamily="65" charset="-120"/>
                          <a:ea typeface="標楷體" panose="03000509000000000000" pitchFamily="65" charset="-120"/>
                        </a:rPr>
                        <a:t>AC-</a:t>
                      </a:r>
                      <a:r>
                        <a:rPr lang="zh-TW" altLang="en-US" sz="1800" b="1" kern="100" dirty="0" smtClean="0">
                          <a:solidFill>
                            <a:srgbClr val="C00000"/>
                          </a:solidFill>
                          <a:effectLst/>
                          <a:latin typeface="標楷體" panose="03000509000000000000" pitchFamily="65" charset="-120"/>
                          <a:ea typeface="標楷體" panose="03000509000000000000" pitchFamily="65" charset="-120"/>
                        </a:rPr>
                        <a:t>胸腔內科</a:t>
                      </a:r>
                      <a:endParaRPr lang="zh-TW" sz="1800" b="1" kern="100" dirty="0">
                        <a:solidFill>
                          <a:srgbClr val="C00000"/>
                        </a:solidFill>
                        <a:effectLst/>
                        <a:latin typeface="標楷體" panose="03000509000000000000" pitchFamily="65" charset="-120"/>
                        <a:ea typeface="標楷體" panose="03000509000000000000" pitchFamily="65" charset="-120"/>
                        <a:cs typeface="Times New Roman"/>
                      </a:endParaRPr>
                    </a:p>
                  </a:txBody>
                  <a:tcPr marL="68574" marR="68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vMerge="1">
                  <a:txBody>
                    <a:bodyPr/>
                    <a:lstStyle/>
                    <a:p>
                      <a:endParaRPr lang="zh-TW" altLang="en-US"/>
                    </a:p>
                  </a:txBody>
                  <a:tcPr/>
                </a:tc>
              </a:tr>
              <a:tr h="460527">
                <a:tc vMerge="1">
                  <a:txBody>
                    <a:bodyPr/>
                    <a:lstStyle/>
                    <a:p>
                      <a:pPr algn="ctr">
                        <a:lnSpc>
                          <a:spcPts val="2800"/>
                        </a:lnSpc>
                        <a:spcAft>
                          <a:spcPts val="0"/>
                        </a:spcAft>
                      </a:pPr>
                      <a:endParaRPr lang="zh-TW" sz="1800" b="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tc>
                <a:tc>
                  <a:txBody>
                    <a:bodyPr/>
                    <a:lstStyle/>
                    <a:p>
                      <a:pPr algn="ctr">
                        <a:lnSpc>
                          <a:spcPts val="2800"/>
                        </a:lnSpc>
                        <a:spcAft>
                          <a:spcPts val="0"/>
                        </a:spcAft>
                      </a:pPr>
                      <a:r>
                        <a:rPr lang="zh-TW" altLang="en-US" sz="1800" kern="100" dirty="0" smtClean="0">
                          <a:effectLst/>
                          <a:latin typeface="標楷體" panose="03000509000000000000" pitchFamily="65" charset="-120"/>
                          <a:ea typeface="標楷體" panose="03000509000000000000" pitchFamily="65" charset="-120"/>
                        </a:rPr>
                        <a:t>心理師、社工師</a:t>
                      </a:r>
                      <a:endParaRPr lang="zh-TW" sz="1800" b="0" kern="100" dirty="0">
                        <a:effectLst/>
                        <a:latin typeface="標楷體" panose="03000509000000000000" pitchFamily="65" charset="-120"/>
                        <a:ea typeface="標楷體" panose="03000509000000000000" pitchFamily="65" charset="-120"/>
                        <a:cs typeface="Times New Roman"/>
                      </a:endParaRPr>
                    </a:p>
                  </a:txBody>
                  <a:tcPr marL="68574" marR="68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ts val="2800"/>
                        </a:lnSpc>
                        <a:spcAft>
                          <a:spcPts val="0"/>
                        </a:spcAft>
                      </a:pPr>
                      <a:r>
                        <a:rPr lang="en-US" altLang="zh-TW" sz="1800" kern="100" dirty="0" smtClean="0">
                          <a:effectLst/>
                          <a:latin typeface="標楷體" panose="03000509000000000000" pitchFamily="65" charset="-120"/>
                          <a:ea typeface="標楷體" panose="03000509000000000000" pitchFamily="65" charset="-120"/>
                        </a:rPr>
                        <a:t>1050-1155(</a:t>
                      </a:r>
                      <a:r>
                        <a:rPr lang="zh-TW" altLang="en-US" sz="1800" kern="100" dirty="0" smtClean="0">
                          <a:effectLst/>
                          <a:latin typeface="標楷體" panose="03000509000000000000" pitchFamily="65" charset="-120"/>
                          <a:ea typeface="標楷體" panose="03000509000000000000" pitchFamily="65" charset="-120"/>
                        </a:rPr>
                        <a:t>論次</a:t>
                      </a:r>
                      <a:r>
                        <a:rPr lang="en-US" altLang="zh-TW" sz="1800" kern="100" dirty="0" smtClean="0">
                          <a:effectLst/>
                          <a:latin typeface="標楷體" panose="03000509000000000000" pitchFamily="65" charset="-120"/>
                          <a:ea typeface="標楷體" panose="03000509000000000000" pitchFamily="65" charset="-120"/>
                        </a:rPr>
                        <a:t>)</a:t>
                      </a:r>
                      <a:endParaRPr lang="zh-TW" altLang="zh-TW" sz="1800" b="0" kern="100" dirty="0" smtClean="0">
                        <a:effectLst/>
                        <a:latin typeface="標楷體" panose="03000509000000000000" pitchFamily="65" charset="-120"/>
                        <a:ea typeface="標楷體" panose="03000509000000000000" pitchFamily="65" charset="-120"/>
                        <a:cs typeface="Times New Roman"/>
                      </a:endParaRPr>
                    </a:p>
                  </a:txBody>
                  <a:tcPr marL="68574" marR="68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algn="ctr" defTabSz="914400" rtl="0" eaLnBrk="1" latinLnBrk="0" hangingPunct="1">
                        <a:lnSpc>
                          <a:spcPts val="2800"/>
                        </a:lnSpc>
                        <a:spcAft>
                          <a:spcPts val="0"/>
                        </a:spcAft>
                      </a:pPr>
                      <a:r>
                        <a:rPr lang="en-US" altLang="zh-TW" sz="1800" kern="100" dirty="0" smtClean="0">
                          <a:effectLst/>
                          <a:latin typeface="標楷體" panose="03000509000000000000" pitchFamily="65" charset="-120"/>
                          <a:ea typeface="標楷體" panose="03000509000000000000" pitchFamily="65" charset="-120"/>
                        </a:rPr>
                        <a:t>(</a:t>
                      </a:r>
                      <a:r>
                        <a:rPr lang="zh-TW" altLang="en-US" sz="1800" kern="100" dirty="0" smtClean="0">
                          <a:effectLst/>
                          <a:latin typeface="標楷體" panose="03000509000000000000" pitchFamily="65" charset="-120"/>
                          <a:ea typeface="標楷體" panose="03000509000000000000" pitchFamily="65" charset="-120"/>
                        </a:rPr>
                        <a:t>免填</a:t>
                      </a:r>
                      <a:r>
                        <a:rPr lang="en-US" altLang="zh-TW" sz="1800" kern="100" dirty="0" smtClean="0">
                          <a:effectLst/>
                          <a:latin typeface="標楷體" panose="03000509000000000000" pitchFamily="65" charset="-120"/>
                          <a:ea typeface="標楷體" panose="03000509000000000000" pitchFamily="65" charset="-120"/>
                        </a:rPr>
                        <a:t>)</a:t>
                      </a:r>
                      <a:endParaRPr lang="en-US" altLang="zh-TW" sz="1800" b="0" kern="100" dirty="0" smtClean="0">
                        <a:solidFill>
                          <a:schemeClr val="tx1"/>
                        </a:solidFill>
                        <a:effectLst/>
                        <a:latin typeface="標楷體" panose="03000509000000000000" pitchFamily="65" charset="-120"/>
                        <a:ea typeface="標楷體" panose="03000509000000000000" pitchFamily="65" charset="-120"/>
                        <a:cs typeface="Times New Roman"/>
                      </a:endParaRPr>
                    </a:p>
                  </a:txBody>
                  <a:tcPr marL="68574" marR="68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vMerge="1">
                  <a:txBody>
                    <a:bodyPr/>
                    <a:lstStyle/>
                    <a:p>
                      <a:endParaRPr lang="zh-TW" altLang="en-US"/>
                    </a:p>
                  </a:txBody>
                  <a:tcPr/>
                </a:tc>
              </a:tr>
              <a:tr h="679970">
                <a:tc gridSpan="2">
                  <a:txBody>
                    <a:bodyPr/>
                    <a:lstStyle/>
                    <a:p>
                      <a:pPr marL="0" algn="ctr" rtl="0" eaLnBrk="1" latinLnBrk="0" hangingPunct="1">
                        <a:lnSpc>
                          <a:spcPts val="2800"/>
                        </a:lnSpc>
                        <a:spcAft>
                          <a:spcPts val="0"/>
                        </a:spcAft>
                      </a:pPr>
                      <a:r>
                        <a:rPr kumimoji="0" lang="zh-TW" altLang="en-US" sz="1800" kern="100" dirty="0" smtClean="0">
                          <a:effectLst/>
                          <a:latin typeface="標楷體" panose="03000509000000000000" pitchFamily="65" charset="-120"/>
                          <a:ea typeface="標楷體" panose="03000509000000000000" pitchFamily="65" charset="-120"/>
                        </a:rPr>
                        <a:t>居家護理</a:t>
                      </a:r>
                      <a:endParaRPr kumimoji="0" lang="en-US" altLang="zh-TW" sz="1800" kern="100" dirty="0" smtClean="0">
                        <a:effectLst/>
                        <a:latin typeface="標楷體" panose="03000509000000000000" pitchFamily="65" charset="-120"/>
                        <a:ea typeface="標楷體" panose="03000509000000000000" pitchFamily="65" charset="-120"/>
                      </a:endParaRPr>
                    </a:p>
                    <a:p>
                      <a:pPr marL="0" algn="ctr" rtl="0" eaLnBrk="1" latinLnBrk="0" hangingPunct="1">
                        <a:lnSpc>
                          <a:spcPts val="2800"/>
                        </a:lnSpc>
                        <a:spcAft>
                          <a:spcPts val="0"/>
                        </a:spcAft>
                      </a:pPr>
                      <a:r>
                        <a:rPr kumimoji="0" lang="zh-TW" altLang="en-US" sz="1800" kern="100" dirty="0" smtClean="0">
                          <a:effectLst/>
                          <a:latin typeface="標楷體" panose="03000509000000000000" pitchFamily="65" charset="-120"/>
                          <a:ea typeface="標楷體" panose="03000509000000000000" pitchFamily="65" charset="-120"/>
                        </a:rPr>
                        <a:t>特殊照護</a:t>
                      </a:r>
                      <a:r>
                        <a:rPr kumimoji="0" lang="en-US" altLang="zh-TW" sz="1800" kern="100" dirty="0" smtClean="0">
                          <a:effectLst/>
                          <a:latin typeface="標楷體" panose="03000509000000000000" pitchFamily="65" charset="-120"/>
                          <a:ea typeface="標楷體" panose="03000509000000000000" pitchFamily="65" charset="-120"/>
                        </a:rPr>
                        <a:t>/</a:t>
                      </a:r>
                      <a:r>
                        <a:rPr kumimoji="0" lang="zh-TW" altLang="en-US" sz="1800" kern="100" dirty="0" smtClean="0">
                          <a:effectLst/>
                          <a:latin typeface="標楷體" panose="03000509000000000000" pitchFamily="65" charset="-120"/>
                          <a:ea typeface="標楷體" panose="03000509000000000000" pitchFamily="65" charset="-120"/>
                        </a:rPr>
                        <a:t>特材</a:t>
                      </a:r>
                      <a:endParaRPr kumimoji="0" lang="zh-TW" sz="1800" b="1" kern="100" dirty="0">
                        <a:solidFill>
                          <a:schemeClr val="tx1"/>
                        </a:solidFill>
                        <a:effectLst/>
                        <a:latin typeface="標楷體" panose="03000509000000000000" pitchFamily="65" charset="-120"/>
                        <a:ea typeface="標楷體" panose="03000509000000000000" pitchFamily="65" charset="-120"/>
                        <a:cs typeface="+mn-cs"/>
                      </a:endParaRPr>
                    </a:p>
                  </a:txBody>
                  <a:tcPr marL="68574" marR="68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pPr marL="0" algn="ctr" rtl="0" eaLnBrk="1" latinLnBrk="0" hangingPunct="1">
                        <a:lnSpc>
                          <a:spcPts val="2800"/>
                        </a:lnSpc>
                        <a:spcAft>
                          <a:spcPts val="0"/>
                        </a:spcAft>
                      </a:pPr>
                      <a:endParaRPr kumimoji="0" lang="zh-TW" sz="1800" b="1" kern="100" dirty="0">
                        <a:solidFill>
                          <a:schemeClr val="tx1"/>
                        </a:solidFill>
                        <a:effectLst/>
                        <a:latin typeface="+mn-lt"/>
                        <a:ea typeface="+mn-ea"/>
                        <a:cs typeface="+mn-cs"/>
                      </a:endParaRPr>
                    </a:p>
                  </a:txBody>
                  <a:tcPr marL="68580" marR="68580" marT="0" marB="0"/>
                </a:tc>
                <a:tc>
                  <a:txBody>
                    <a:bodyPr/>
                    <a:lstStyle/>
                    <a:p>
                      <a:pPr marL="0" marR="0" indent="0" algn="ctr" defTabSz="914400" rtl="0" eaLnBrk="1" fontAlgn="auto" latinLnBrk="0" hangingPunct="1">
                        <a:lnSpc>
                          <a:spcPts val="2800"/>
                        </a:lnSpc>
                        <a:spcBef>
                          <a:spcPts val="0"/>
                        </a:spcBef>
                        <a:spcAft>
                          <a:spcPts val="0"/>
                        </a:spcAft>
                        <a:buClrTx/>
                        <a:buSzTx/>
                        <a:buFontTx/>
                        <a:buNone/>
                        <a:tabLst/>
                        <a:defRPr/>
                      </a:pPr>
                      <a:r>
                        <a:rPr lang="zh-TW" altLang="en-US" sz="1800" kern="100" dirty="0" smtClean="0">
                          <a:effectLst/>
                          <a:latin typeface="標楷體" panose="03000509000000000000" pitchFamily="65" charset="-120"/>
                          <a:ea typeface="標楷體" panose="03000509000000000000" pitchFamily="65" charset="-120"/>
                        </a:rPr>
                        <a:t>核實</a:t>
                      </a:r>
                      <a:endParaRPr lang="zh-TW" altLang="zh-TW" sz="1800" b="0" kern="100" dirty="0" smtClean="0">
                        <a:effectLst/>
                        <a:latin typeface="標楷體" panose="03000509000000000000" pitchFamily="65" charset="-120"/>
                        <a:ea typeface="標楷體" panose="03000509000000000000" pitchFamily="65" charset="-120"/>
                        <a:cs typeface="Times New Roman"/>
                      </a:endParaRPr>
                    </a:p>
                  </a:txBody>
                  <a:tcPr marL="68574" marR="68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marL="0" marR="0" indent="0" algn="ctr" defTabSz="914400" rtl="0" eaLnBrk="1" fontAlgn="auto" latinLnBrk="0" hangingPunct="1">
                        <a:lnSpc>
                          <a:spcPts val="2800"/>
                        </a:lnSpc>
                        <a:spcBef>
                          <a:spcPts val="0"/>
                        </a:spcBef>
                        <a:spcAft>
                          <a:spcPts val="0"/>
                        </a:spcAft>
                        <a:buClrTx/>
                        <a:buSzTx/>
                        <a:buFontTx/>
                        <a:buNone/>
                        <a:tabLst/>
                        <a:defRPr/>
                      </a:pPr>
                      <a:r>
                        <a:rPr kumimoji="0" lang="en-US" altLang="zh-TW" sz="1800" b="1" kern="100" dirty="0" smtClean="0">
                          <a:solidFill>
                            <a:srgbClr val="C00000"/>
                          </a:solidFill>
                          <a:effectLst/>
                          <a:latin typeface="標楷體" panose="03000509000000000000" pitchFamily="65" charset="-120"/>
                          <a:ea typeface="標楷體" panose="03000509000000000000" pitchFamily="65" charset="-120"/>
                          <a:cs typeface="+mn-cs"/>
                        </a:rPr>
                        <a:t>EA-</a:t>
                      </a:r>
                      <a:r>
                        <a:rPr kumimoji="0" lang="zh-TW" altLang="en-US" sz="1800" b="1" kern="100" dirty="0" smtClean="0">
                          <a:solidFill>
                            <a:srgbClr val="C00000"/>
                          </a:solidFill>
                          <a:effectLst/>
                          <a:latin typeface="標楷體" panose="03000509000000000000" pitchFamily="65" charset="-120"/>
                          <a:ea typeface="標楷體" panose="03000509000000000000" pitchFamily="65" charset="-120"/>
                          <a:cs typeface="+mn-cs"/>
                        </a:rPr>
                        <a:t>居家護理</a:t>
                      </a:r>
                      <a:endParaRPr kumimoji="0" lang="zh-TW" sz="1800" b="1" kern="100" dirty="0">
                        <a:solidFill>
                          <a:srgbClr val="C00000"/>
                        </a:solidFill>
                        <a:effectLst/>
                        <a:latin typeface="標楷體" panose="03000509000000000000" pitchFamily="65" charset="-120"/>
                        <a:ea typeface="標楷體" panose="03000509000000000000" pitchFamily="65" charset="-120"/>
                        <a:cs typeface="+mn-cs"/>
                      </a:endParaRPr>
                    </a:p>
                  </a:txBody>
                  <a:tcPr marL="68574" marR="68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kern="100" dirty="0" smtClean="0">
                          <a:solidFill>
                            <a:schemeClr val="tx1"/>
                          </a:solidFill>
                          <a:effectLst/>
                          <a:latin typeface="標楷體" panose="03000509000000000000" pitchFamily="65" charset="-120"/>
                          <a:ea typeface="標楷體" panose="03000509000000000000" pitchFamily="65" charset="-120"/>
                        </a:rPr>
                        <a:t>提供服務院所</a:t>
                      </a:r>
                      <a:endParaRPr lang="en-US" altLang="zh-TW" sz="1800" kern="100" dirty="0" smtClean="0">
                        <a:solidFill>
                          <a:schemeClr val="tx1"/>
                        </a:solidFill>
                        <a:effectLst/>
                        <a:latin typeface="標楷體" panose="03000509000000000000" pitchFamily="65" charset="-120"/>
                        <a:ea typeface="標楷體" panose="03000509000000000000" pitchFamily="65" charset="-120"/>
                      </a:endParaRPr>
                    </a:p>
                  </a:txBody>
                  <a:tcPr marL="68574" marR="68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r h="398523">
                <a:tc gridSpan="2">
                  <a:txBody>
                    <a:bodyPr/>
                    <a:lstStyle/>
                    <a:p>
                      <a:pPr marL="0" algn="ctr" rtl="0" eaLnBrk="1" latinLnBrk="0" hangingPunct="1">
                        <a:lnSpc>
                          <a:spcPts val="2800"/>
                        </a:lnSpc>
                        <a:spcAft>
                          <a:spcPts val="0"/>
                        </a:spcAft>
                      </a:pPr>
                      <a:r>
                        <a:rPr kumimoji="0" lang="zh-TW" altLang="en-US" sz="1800" kern="100" dirty="0" smtClean="0">
                          <a:effectLst/>
                          <a:latin typeface="標楷體" panose="03000509000000000000" pitchFamily="65" charset="-120"/>
                          <a:ea typeface="標楷體" panose="03000509000000000000" pitchFamily="65" charset="-120"/>
                        </a:rPr>
                        <a:t>呼吸器</a:t>
                      </a:r>
                      <a:endParaRPr kumimoji="0" lang="zh-TW" sz="1800" b="1" kern="100" dirty="0">
                        <a:solidFill>
                          <a:schemeClr val="tx1"/>
                        </a:solidFill>
                        <a:effectLst/>
                        <a:latin typeface="標楷體" panose="03000509000000000000" pitchFamily="65" charset="-120"/>
                        <a:ea typeface="標楷體" panose="03000509000000000000" pitchFamily="65" charset="-120"/>
                        <a:cs typeface="+mn-cs"/>
                      </a:endParaRPr>
                    </a:p>
                  </a:txBody>
                  <a:tcPr marL="68574" marR="68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pPr marL="0" algn="ctr" rtl="0" eaLnBrk="1" latinLnBrk="0" hangingPunct="1">
                        <a:lnSpc>
                          <a:spcPts val="2800"/>
                        </a:lnSpc>
                        <a:spcAft>
                          <a:spcPts val="0"/>
                        </a:spcAft>
                      </a:pPr>
                      <a:endParaRPr kumimoji="0" lang="zh-TW" sz="1800" b="1" kern="100" dirty="0">
                        <a:solidFill>
                          <a:schemeClr val="tx1"/>
                        </a:solidFill>
                        <a:effectLst/>
                        <a:latin typeface="+mn-lt"/>
                        <a:ea typeface="+mn-ea"/>
                        <a:cs typeface="+mn-cs"/>
                      </a:endParaRPr>
                    </a:p>
                  </a:txBody>
                  <a:tcPr marL="68580" marR="68580" marT="0" marB="0"/>
                </a:tc>
                <a:tc>
                  <a:txBody>
                    <a:bodyPr/>
                    <a:lstStyle/>
                    <a:p>
                      <a:pPr marL="0" algn="ctr" defTabSz="914400" rtl="0" eaLnBrk="1" latinLnBrk="0" hangingPunct="1">
                        <a:lnSpc>
                          <a:spcPts val="2800"/>
                        </a:lnSpc>
                        <a:spcAft>
                          <a:spcPts val="0"/>
                        </a:spcAft>
                      </a:pPr>
                      <a:r>
                        <a:rPr kumimoji="0" lang="en-US" altLang="zh-TW" sz="1800" b="1" kern="100" dirty="0" smtClean="0">
                          <a:solidFill>
                            <a:srgbClr val="C00000"/>
                          </a:solidFill>
                          <a:effectLst/>
                          <a:latin typeface="標楷體" panose="03000509000000000000" pitchFamily="65" charset="-120"/>
                          <a:ea typeface="標楷體" panose="03000509000000000000" pitchFamily="65" charset="-120"/>
                          <a:cs typeface="+mn-cs"/>
                        </a:rPr>
                        <a:t>590(</a:t>
                      </a:r>
                      <a:r>
                        <a:rPr kumimoji="0" lang="zh-TW" altLang="en-US" sz="1800" b="1" kern="100" dirty="0" smtClean="0">
                          <a:solidFill>
                            <a:srgbClr val="C00000"/>
                          </a:solidFill>
                          <a:effectLst/>
                          <a:latin typeface="標楷體" panose="03000509000000000000" pitchFamily="65" charset="-120"/>
                          <a:ea typeface="標楷體" panose="03000509000000000000" pitchFamily="65" charset="-120"/>
                          <a:cs typeface="+mn-cs"/>
                        </a:rPr>
                        <a:t>論日</a:t>
                      </a:r>
                      <a:r>
                        <a:rPr kumimoji="0" lang="en-US" altLang="zh-TW" sz="1800" b="1" kern="100" dirty="0" smtClean="0">
                          <a:solidFill>
                            <a:srgbClr val="C00000"/>
                          </a:solidFill>
                          <a:effectLst/>
                          <a:latin typeface="標楷體" panose="03000509000000000000" pitchFamily="65" charset="-120"/>
                          <a:ea typeface="標楷體" panose="03000509000000000000" pitchFamily="65" charset="-120"/>
                          <a:cs typeface="+mn-cs"/>
                        </a:rPr>
                        <a:t>)</a:t>
                      </a:r>
                      <a:endParaRPr kumimoji="0" lang="zh-TW" sz="1800" b="1" kern="100" dirty="0">
                        <a:solidFill>
                          <a:srgbClr val="C00000"/>
                        </a:solidFill>
                        <a:effectLst/>
                        <a:latin typeface="標楷體" panose="03000509000000000000" pitchFamily="65" charset="-120"/>
                        <a:ea typeface="標楷體" panose="03000509000000000000" pitchFamily="65" charset="-120"/>
                        <a:cs typeface="+mn-cs"/>
                      </a:endParaRPr>
                    </a:p>
                  </a:txBody>
                  <a:tcPr marL="68574" marR="68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marL="0" marR="0" indent="0" algn="ctr" defTabSz="914400" rtl="0" eaLnBrk="1" fontAlgn="auto" latinLnBrk="0" hangingPunct="1">
                        <a:lnSpc>
                          <a:spcPts val="2800"/>
                        </a:lnSpc>
                        <a:spcBef>
                          <a:spcPts val="0"/>
                        </a:spcBef>
                        <a:spcAft>
                          <a:spcPts val="0"/>
                        </a:spcAft>
                        <a:buClrTx/>
                        <a:buSzTx/>
                        <a:buFontTx/>
                        <a:buNone/>
                        <a:tabLst/>
                        <a:defRPr/>
                      </a:pPr>
                      <a:r>
                        <a:rPr kumimoji="0" lang="en-US" altLang="zh-TW" sz="1800" b="1" kern="100" dirty="0" smtClean="0">
                          <a:solidFill>
                            <a:srgbClr val="C00000"/>
                          </a:solidFill>
                          <a:effectLst/>
                          <a:latin typeface="標楷體" panose="03000509000000000000" pitchFamily="65" charset="-120"/>
                          <a:ea typeface="標楷體" panose="03000509000000000000" pitchFamily="65" charset="-120"/>
                          <a:cs typeface="+mn-cs"/>
                        </a:rPr>
                        <a:t>AC-</a:t>
                      </a:r>
                      <a:r>
                        <a:rPr kumimoji="0" lang="zh-TW" altLang="en-US" sz="1800" b="1" kern="100" dirty="0" smtClean="0">
                          <a:solidFill>
                            <a:srgbClr val="C00000"/>
                          </a:solidFill>
                          <a:effectLst/>
                          <a:latin typeface="標楷體" panose="03000509000000000000" pitchFamily="65" charset="-120"/>
                          <a:ea typeface="標楷體" panose="03000509000000000000" pitchFamily="65" charset="-120"/>
                          <a:cs typeface="+mn-cs"/>
                        </a:rPr>
                        <a:t>胸腔內科</a:t>
                      </a:r>
                      <a:endParaRPr kumimoji="0" lang="zh-TW" sz="1800" b="1" kern="100" dirty="0">
                        <a:solidFill>
                          <a:srgbClr val="C00000"/>
                        </a:solidFill>
                        <a:effectLst/>
                        <a:latin typeface="標楷體" panose="03000509000000000000" pitchFamily="65" charset="-120"/>
                        <a:ea typeface="標楷體" panose="03000509000000000000" pitchFamily="65" charset="-120"/>
                        <a:cs typeface="+mn-cs"/>
                      </a:endParaRPr>
                    </a:p>
                  </a:txBody>
                  <a:tcPr marL="68574" marR="68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kern="100" dirty="0" smtClean="0">
                          <a:effectLst/>
                          <a:latin typeface="標楷體" panose="03000509000000000000" pitchFamily="65" charset="-120"/>
                          <a:ea typeface="標楷體" panose="03000509000000000000" pitchFamily="65" charset="-120"/>
                        </a:rPr>
                        <a:t>提供服務院所</a:t>
                      </a:r>
                      <a:endParaRPr lang="zh-TW" altLang="en-US" sz="1800" dirty="0">
                        <a:latin typeface="標楷體" panose="03000509000000000000" pitchFamily="65" charset="-120"/>
                        <a:ea typeface="標楷體" panose="03000509000000000000" pitchFamily="65" charset="-120"/>
                      </a:endParaRPr>
                    </a:p>
                  </a:txBody>
                  <a:tcPr marL="68574" marR="68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r h="495497">
                <a:tc gridSpan="2">
                  <a:txBody>
                    <a:bodyPr/>
                    <a:lstStyle/>
                    <a:p>
                      <a:pPr marL="0" algn="ctr" rtl="0" eaLnBrk="1" latinLnBrk="0" hangingPunct="1">
                        <a:lnSpc>
                          <a:spcPts val="2800"/>
                        </a:lnSpc>
                        <a:spcAft>
                          <a:spcPts val="0"/>
                        </a:spcAft>
                      </a:pPr>
                      <a:r>
                        <a:rPr kumimoji="0" lang="zh-TW" altLang="en-US" sz="1800" kern="100" dirty="0" smtClean="0">
                          <a:effectLst/>
                          <a:latin typeface="標楷體" panose="03000509000000000000" pitchFamily="65" charset="-120"/>
                          <a:ea typeface="標楷體" panose="03000509000000000000" pitchFamily="65" charset="-120"/>
                        </a:rPr>
                        <a:t>藥費、藥服費</a:t>
                      </a:r>
                      <a:endParaRPr kumimoji="0" lang="en-US" altLang="zh-TW" sz="1800" kern="100" dirty="0" smtClean="0">
                        <a:effectLst/>
                        <a:latin typeface="標楷體" panose="03000509000000000000" pitchFamily="65" charset="-120"/>
                        <a:ea typeface="標楷體" panose="03000509000000000000" pitchFamily="65" charset="-120"/>
                      </a:endParaRPr>
                    </a:p>
                  </a:txBody>
                  <a:tcPr marL="68574" marR="68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pPr marL="0" algn="ctr" rtl="0" eaLnBrk="1" latinLnBrk="0" hangingPunct="1">
                        <a:lnSpc>
                          <a:spcPts val="2800"/>
                        </a:lnSpc>
                        <a:spcAft>
                          <a:spcPts val="0"/>
                        </a:spcAft>
                      </a:pPr>
                      <a:endParaRPr kumimoji="0" lang="zh-TW" sz="1800" b="1" kern="100" dirty="0">
                        <a:solidFill>
                          <a:schemeClr val="tx1"/>
                        </a:solidFill>
                        <a:effectLst/>
                        <a:latin typeface="+mn-lt"/>
                        <a:ea typeface="+mn-ea"/>
                        <a:cs typeface="+mn-cs"/>
                      </a:endParaRPr>
                    </a:p>
                  </a:txBody>
                  <a:tcPr marL="68580" marR="68580" marT="0" marB="0"/>
                </a:tc>
                <a:tc>
                  <a:txBody>
                    <a:bodyPr/>
                    <a:lstStyle/>
                    <a:p>
                      <a:pPr algn="ctr">
                        <a:lnSpc>
                          <a:spcPts val="2800"/>
                        </a:lnSpc>
                        <a:spcAft>
                          <a:spcPts val="0"/>
                        </a:spcAft>
                      </a:pPr>
                      <a:r>
                        <a:rPr lang="zh-TW" altLang="en-US" sz="1800" kern="100" dirty="0" smtClean="0">
                          <a:effectLst/>
                          <a:latin typeface="標楷體" panose="03000509000000000000" pitchFamily="65" charset="-120"/>
                          <a:ea typeface="標楷體" panose="03000509000000000000" pitchFamily="65" charset="-120"/>
                        </a:rPr>
                        <a:t>核實</a:t>
                      </a:r>
                      <a:endParaRPr lang="zh-TW" sz="1800" b="0" kern="100" dirty="0">
                        <a:effectLst/>
                        <a:latin typeface="標楷體" panose="03000509000000000000" pitchFamily="65" charset="-120"/>
                        <a:ea typeface="標楷體" panose="03000509000000000000" pitchFamily="65" charset="-120"/>
                        <a:cs typeface="Times New Roman"/>
                      </a:endParaRPr>
                    </a:p>
                  </a:txBody>
                  <a:tcPr marL="68574" marR="68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lnSpc>
                          <a:spcPts val="2800"/>
                        </a:lnSpc>
                        <a:spcAft>
                          <a:spcPts val="0"/>
                        </a:spcAft>
                      </a:pPr>
                      <a:r>
                        <a:rPr kumimoji="0" lang="zh-TW" altLang="en-US" sz="1800" kern="100" dirty="0" smtClean="0">
                          <a:solidFill>
                            <a:schemeClr val="tx1"/>
                          </a:solidFill>
                          <a:effectLst/>
                          <a:latin typeface="標楷體" panose="03000509000000000000" pitchFamily="65" charset="-120"/>
                          <a:ea typeface="標楷體" panose="03000509000000000000" pitchFamily="65" charset="-120"/>
                          <a:cs typeface="+mn-cs"/>
                        </a:rPr>
                        <a:t>原就醫科別</a:t>
                      </a:r>
                      <a:endParaRPr kumimoji="0" lang="zh-TW" sz="1800" kern="100" dirty="0">
                        <a:solidFill>
                          <a:schemeClr val="tx1"/>
                        </a:solidFill>
                        <a:effectLst/>
                        <a:latin typeface="標楷體" panose="03000509000000000000" pitchFamily="65" charset="-120"/>
                        <a:ea typeface="標楷體" panose="03000509000000000000" pitchFamily="65" charset="-120"/>
                        <a:cs typeface="+mn-cs"/>
                      </a:endParaRPr>
                    </a:p>
                  </a:txBody>
                  <a:tcPr marL="68574" marR="68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rowSpan="2">
                  <a:txBody>
                    <a:bodyPr/>
                    <a:lstStyle/>
                    <a:p>
                      <a:pPr algn="ctr">
                        <a:lnSpc>
                          <a:spcPts val="2800"/>
                        </a:lnSpc>
                        <a:spcAft>
                          <a:spcPts val="0"/>
                        </a:spcAft>
                      </a:pPr>
                      <a:r>
                        <a:rPr lang="zh-TW" altLang="en-US" sz="1800" kern="100" dirty="0" smtClean="0">
                          <a:effectLst/>
                          <a:latin typeface="標楷體" panose="03000509000000000000" pitchFamily="65" charset="-120"/>
                          <a:ea typeface="標楷體" panose="03000509000000000000" pitchFamily="65" charset="-120"/>
                        </a:rPr>
                        <a:t>提供服務院所</a:t>
                      </a:r>
                      <a:endParaRPr lang="en-US" altLang="zh-TW" sz="1800" kern="100" dirty="0" smtClean="0">
                        <a:effectLst/>
                        <a:latin typeface="標楷體" panose="03000509000000000000" pitchFamily="65" charset="-120"/>
                        <a:ea typeface="標楷體" panose="03000509000000000000" pitchFamily="65" charset="-120"/>
                      </a:endParaRPr>
                    </a:p>
                    <a:p>
                      <a:pPr marL="0" algn="ctr" defTabSz="914400" rtl="0" eaLnBrk="1" latinLnBrk="0" hangingPunct="1">
                        <a:lnSpc>
                          <a:spcPts val="2800"/>
                        </a:lnSpc>
                        <a:spcAft>
                          <a:spcPts val="0"/>
                        </a:spcAft>
                      </a:pPr>
                      <a:r>
                        <a:rPr kumimoji="0" lang="en-US" altLang="zh-TW" sz="1800" b="1" kern="100" dirty="0" smtClean="0">
                          <a:solidFill>
                            <a:srgbClr val="C00000"/>
                          </a:solidFill>
                          <a:effectLst/>
                          <a:latin typeface="標楷體" panose="03000509000000000000" pitchFamily="65" charset="-120"/>
                          <a:ea typeface="標楷體" panose="03000509000000000000" pitchFamily="65" charset="-120"/>
                          <a:cs typeface="+mn-cs"/>
                        </a:rPr>
                        <a:t>(</a:t>
                      </a:r>
                      <a:r>
                        <a:rPr kumimoji="0" lang="zh-TW" altLang="en-US" sz="1800" b="1" kern="100" dirty="0" smtClean="0">
                          <a:solidFill>
                            <a:srgbClr val="C00000"/>
                          </a:solidFill>
                          <a:effectLst/>
                          <a:latin typeface="標楷體" panose="03000509000000000000" pitchFamily="65" charset="-120"/>
                          <a:ea typeface="標楷體" panose="03000509000000000000" pitchFamily="65" charset="-120"/>
                          <a:cs typeface="+mn-cs"/>
                        </a:rPr>
                        <a:t>護理機構不可申報</a:t>
                      </a:r>
                      <a:r>
                        <a:rPr kumimoji="0" lang="en-US" altLang="zh-TW" sz="1800" b="1" kern="100" dirty="0" smtClean="0">
                          <a:solidFill>
                            <a:srgbClr val="C00000"/>
                          </a:solidFill>
                          <a:effectLst/>
                          <a:latin typeface="標楷體" panose="03000509000000000000" pitchFamily="65" charset="-120"/>
                          <a:ea typeface="標楷體" panose="03000509000000000000" pitchFamily="65" charset="-120"/>
                          <a:cs typeface="+mn-cs"/>
                        </a:rPr>
                        <a:t>)</a:t>
                      </a:r>
                      <a:endParaRPr kumimoji="0" lang="zh-TW" sz="1800" b="1" kern="100" dirty="0">
                        <a:solidFill>
                          <a:srgbClr val="C00000"/>
                        </a:solidFill>
                        <a:effectLst/>
                        <a:latin typeface="標楷體" panose="03000509000000000000" pitchFamily="65" charset="-120"/>
                        <a:ea typeface="標楷體" panose="03000509000000000000" pitchFamily="65" charset="-120"/>
                        <a:cs typeface="+mn-cs"/>
                      </a:endParaRPr>
                    </a:p>
                  </a:txBody>
                  <a:tcPr marL="68574" marR="68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r h="414441">
                <a:tc gridSpan="2">
                  <a:txBody>
                    <a:bodyPr/>
                    <a:lstStyle/>
                    <a:p>
                      <a:pPr marL="0" marR="0" indent="0" algn="ctr" defTabSz="914400" rtl="0" eaLnBrk="1" fontAlgn="auto" latinLnBrk="0" hangingPunct="1">
                        <a:lnSpc>
                          <a:spcPts val="2800"/>
                        </a:lnSpc>
                        <a:spcBef>
                          <a:spcPts val="0"/>
                        </a:spcBef>
                        <a:spcAft>
                          <a:spcPts val="0"/>
                        </a:spcAft>
                        <a:buClrTx/>
                        <a:buSzTx/>
                        <a:buFontTx/>
                        <a:buNone/>
                        <a:tabLst/>
                        <a:defRPr/>
                      </a:pPr>
                      <a:r>
                        <a:rPr kumimoji="0" lang="zh-TW" altLang="en-US" sz="1800" kern="100" dirty="0" smtClean="0">
                          <a:effectLst/>
                          <a:latin typeface="標楷體" panose="03000509000000000000" pitchFamily="65" charset="-120"/>
                          <a:ea typeface="標楷體" panose="03000509000000000000" pitchFamily="65" charset="-120"/>
                        </a:rPr>
                        <a:t>檢驗</a:t>
                      </a:r>
                      <a:r>
                        <a:rPr kumimoji="0" lang="en-US" altLang="zh-TW" sz="1800" kern="100" dirty="0" smtClean="0">
                          <a:effectLst/>
                          <a:latin typeface="標楷體" panose="03000509000000000000" pitchFamily="65" charset="-120"/>
                          <a:ea typeface="標楷體" panose="03000509000000000000" pitchFamily="65" charset="-120"/>
                        </a:rPr>
                        <a:t>(</a:t>
                      </a:r>
                      <a:r>
                        <a:rPr kumimoji="0" lang="zh-TW" altLang="en-US" sz="1800" kern="100" dirty="0" smtClean="0">
                          <a:effectLst/>
                          <a:latin typeface="標楷體" panose="03000509000000000000" pitchFamily="65" charset="-120"/>
                          <a:ea typeface="標楷體" panose="03000509000000000000" pitchFamily="65" charset="-120"/>
                        </a:rPr>
                        <a:t>查</a:t>
                      </a:r>
                      <a:r>
                        <a:rPr kumimoji="0" lang="en-US" altLang="zh-TW" sz="1800" kern="100" dirty="0" smtClean="0">
                          <a:effectLst/>
                          <a:latin typeface="標楷體" panose="03000509000000000000" pitchFamily="65" charset="-120"/>
                          <a:ea typeface="標楷體" panose="03000509000000000000" pitchFamily="65" charset="-120"/>
                        </a:rPr>
                        <a:t>)</a:t>
                      </a:r>
                      <a:r>
                        <a:rPr kumimoji="0" lang="zh-TW" altLang="en-US" sz="1800" kern="100" dirty="0" smtClean="0">
                          <a:effectLst/>
                          <a:latin typeface="標楷體" panose="03000509000000000000" pitchFamily="65" charset="-120"/>
                          <a:ea typeface="標楷體" panose="03000509000000000000" pitchFamily="65" charset="-120"/>
                        </a:rPr>
                        <a:t>費</a:t>
                      </a:r>
                      <a:endParaRPr kumimoji="0" lang="zh-TW" sz="1800" b="1" kern="100" dirty="0">
                        <a:solidFill>
                          <a:schemeClr val="tx1"/>
                        </a:solidFill>
                        <a:effectLst/>
                        <a:latin typeface="標楷體" panose="03000509000000000000" pitchFamily="65" charset="-120"/>
                        <a:ea typeface="標楷體" panose="03000509000000000000" pitchFamily="65" charset="-120"/>
                        <a:cs typeface="+mn-cs"/>
                      </a:endParaRPr>
                    </a:p>
                  </a:txBody>
                  <a:tcPr marL="68574" marR="68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lang="zh-TW" altLang="en-US"/>
                    </a:p>
                  </a:txBody>
                  <a:tcPr/>
                </a:tc>
                <a:tc>
                  <a:txBody>
                    <a:bodyPr/>
                    <a:lstStyle/>
                    <a:p>
                      <a:pPr marL="0" marR="0" indent="0" algn="ctr" defTabSz="914400" rtl="0" eaLnBrk="1" fontAlgn="auto" latinLnBrk="0" hangingPunct="1">
                        <a:lnSpc>
                          <a:spcPts val="2800"/>
                        </a:lnSpc>
                        <a:spcBef>
                          <a:spcPts val="0"/>
                        </a:spcBef>
                        <a:spcAft>
                          <a:spcPts val="0"/>
                        </a:spcAft>
                        <a:buClrTx/>
                        <a:buSzTx/>
                        <a:buFontTx/>
                        <a:buNone/>
                        <a:tabLst/>
                        <a:defRPr/>
                      </a:pPr>
                      <a:r>
                        <a:rPr lang="zh-TW" altLang="en-US" sz="1800" kern="100" dirty="0" smtClean="0">
                          <a:effectLst/>
                          <a:latin typeface="標楷體" panose="03000509000000000000" pitchFamily="65" charset="-120"/>
                          <a:ea typeface="標楷體" panose="03000509000000000000" pitchFamily="65" charset="-120"/>
                        </a:rPr>
                        <a:t>核實</a:t>
                      </a:r>
                      <a:endParaRPr lang="zh-TW" sz="1800" b="0" kern="100" dirty="0">
                        <a:effectLst/>
                        <a:latin typeface="標楷體" panose="03000509000000000000" pitchFamily="65" charset="-120"/>
                        <a:ea typeface="標楷體" panose="03000509000000000000" pitchFamily="65" charset="-120"/>
                        <a:cs typeface="Times New Roman"/>
                      </a:endParaRPr>
                    </a:p>
                  </a:txBody>
                  <a:tcPr marL="68574" marR="68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marL="0" marR="0" indent="0" algn="ctr" defTabSz="914400" rtl="0" eaLnBrk="1" fontAlgn="auto" latinLnBrk="0" hangingPunct="1">
                        <a:lnSpc>
                          <a:spcPts val="2800"/>
                        </a:lnSpc>
                        <a:spcBef>
                          <a:spcPts val="0"/>
                        </a:spcBef>
                        <a:spcAft>
                          <a:spcPts val="0"/>
                        </a:spcAft>
                        <a:buClrTx/>
                        <a:buSzTx/>
                        <a:buFontTx/>
                        <a:buNone/>
                        <a:tabLst/>
                        <a:defRPr/>
                      </a:pPr>
                      <a:r>
                        <a:rPr kumimoji="0" lang="zh-TW" altLang="en-US" sz="1800" kern="100" dirty="0" smtClean="0">
                          <a:solidFill>
                            <a:schemeClr val="tx1"/>
                          </a:solidFill>
                          <a:effectLst/>
                          <a:latin typeface="標楷體" panose="03000509000000000000" pitchFamily="65" charset="-120"/>
                          <a:ea typeface="標楷體" panose="03000509000000000000" pitchFamily="65" charset="-120"/>
                          <a:cs typeface="+mn-cs"/>
                        </a:rPr>
                        <a:t>原就醫科別</a:t>
                      </a:r>
                      <a:endParaRPr kumimoji="0" lang="zh-TW" sz="1800" kern="100" dirty="0">
                        <a:solidFill>
                          <a:schemeClr val="tx1"/>
                        </a:solidFill>
                        <a:effectLst/>
                        <a:latin typeface="標楷體" panose="03000509000000000000" pitchFamily="65" charset="-120"/>
                        <a:ea typeface="標楷體" panose="03000509000000000000" pitchFamily="65" charset="-120"/>
                        <a:cs typeface="+mn-cs"/>
                      </a:endParaRPr>
                    </a:p>
                  </a:txBody>
                  <a:tcPr marL="68574" marR="68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vMerge="1">
                  <a:txBody>
                    <a:bodyPr/>
                    <a:lstStyle/>
                    <a:p>
                      <a:pPr algn="ctr">
                        <a:lnSpc>
                          <a:spcPts val="2800"/>
                        </a:lnSpc>
                        <a:spcAft>
                          <a:spcPts val="0"/>
                        </a:spcAft>
                      </a:pPr>
                      <a:endParaRPr lang="zh-TW" altLang="zh-TW" sz="1800" b="0" kern="100" dirty="0" smtClean="0">
                        <a:solidFill>
                          <a:srgbClr val="FF0000"/>
                        </a:solidFill>
                        <a:effectLst/>
                        <a:latin typeface="微軟正黑體" panose="020B0604030504040204" pitchFamily="34" charset="-120"/>
                        <a:ea typeface="微軟正黑體" panose="020B0604030504040204" pitchFamily="34" charset="-12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20843">
                <a:tc gridSpan="2">
                  <a:txBody>
                    <a:bodyPr/>
                    <a:lstStyle/>
                    <a:p>
                      <a:pPr algn="ctr">
                        <a:lnSpc>
                          <a:spcPts val="2800"/>
                        </a:lnSpc>
                        <a:spcAft>
                          <a:spcPts val="0"/>
                        </a:spcAft>
                      </a:pPr>
                      <a:r>
                        <a:rPr lang="zh-TW" altLang="en-US" sz="1800" kern="100" dirty="0" smtClean="0">
                          <a:effectLst/>
                          <a:latin typeface="標楷體" panose="03000509000000000000" pitchFamily="65" charset="-120"/>
                          <a:ea typeface="標楷體" panose="03000509000000000000" pitchFamily="65" charset="-120"/>
                        </a:rPr>
                        <a:t>個案管理費</a:t>
                      </a:r>
                      <a:endParaRPr lang="zh-TW" sz="1800" b="0" kern="100" dirty="0">
                        <a:effectLst/>
                        <a:latin typeface="標楷體" panose="03000509000000000000" pitchFamily="65" charset="-120"/>
                        <a:ea typeface="標楷體" panose="03000509000000000000" pitchFamily="65" charset="-120"/>
                        <a:cs typeface="Times New Roman"/>
                      </a:endParaRPr>
                    </a:p>
                  </a:txBody>
                  <a:tcPr marL="68574" marR="68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pPr algn="ctr">
                        <a:lnSpc>
                          <a:spcPts val="2800"/>
                        </a:lnSpc>
                        <a:spcAft>
                          <a:spcPts val="0"/>
                        </a:spcAft>
                      </a:pPr>
                      <a:endParaRPr lang="zh-TW" sz="1800" b="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tc>
                <a:tc>
                  <a:txBody>
                    <a:bodyPr/>
                    <a:lstStyle/>
                    <a:p>
                      <a:pPr marL="0" algn="ctr" defTabSz="914400" rtl="0" eaLnBrk="1" latinLnBrk="0" hangingPunct="1">
                        <a:lnSpc>
                          <a:spcPts val="2800"/>
                        </a:lnSpc>
                        <a:spcAft>
                          <a:spcPts val="0"/>
                        </a:spcAft>
                      </a:pPr>
                      <a:r>
                        <a:rPr kumimoji="0" lang="en-US" altLang="zh-TW" sz="1800" b="1" kern="100" dirty="0" smtClean="0">
                          <a:solidFill>
                            <a:srgbClr val="C00000"/>
                          </a:solidFill>
                          <a:effectLst/>
                          <a:latin typeface="標楷體" panose="03000509000000000000" pitchFamily="65" charset="-120"/>
                          <a:ea typeface="標楷體" panose="03000509000000000000" pitchFamily="65" charset="-120"/>
                          <a:cs typeface="+mn-cs"/>
                        </a:rPr>
                        <a:t>600/</a:t>
                      </a:r>
                      <a:r>
                        <a:rPr kumimoji="0" lang="zh-TW" altLang="en-US" sz="1800" b="1" kern="100" dirty="0" smtClean="0">
                          <a:solidFill>
                            <a:srgbClr val="C00000"/>
                          </a:solidFill>
                          <a:effectLst/>
                          <a:latin typeface="標楷體" panose="03000509000000000000" pitchFamily="65" charset="-120"/>
                          <a:ea typeface="標楷體" panose="03000509000000000000" pitchFamily="65" charset="-120"/>
                          <a:cs typeface="+mn-cs"/>
                        </a:rPr>
                        <a:t>人年</a:t>
                      </a:r>
                      <a:endParaRPr kumimoji="0" lang="zh-TW" sz="1800" b="1" kern="100" dirty="0">
                        <a:solidFill>
                          <a:srgbClr val="C00000"/>
                        </a:solidFill>
                        <a:effectLst/>
                        <a:latin typeface="標楷體" panose="03000509000000000000" pitchFamily="65" charset="-120"/>
                        <a:ea typeface="標楷體" panose="03000509000000000000" pitchFamily="65" charset="-120"/>
                        <a:cs typeface="+mn-cs"/>
                      </a:endParaRPr>
                    </a:p>
                  </a:txBody>
                  <a:tcPr marL="68574" marR="68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gridSpan="2">
                  <a:txBody>
                    <a:bodyPr/>
                    <a:lstStyle/>
                    <a:p>
                      <a:pPr marL="0" algn="ctr" defTabSz="914400" rtl="0" eaLnBrk="1" latinLnBrk="0" hangingPunct="1">
                        <a:lnSpc>
                          <a:spcPts val="2800"/>
                        </a:lnSpc>
                        <a:spcAft>
                          <a:spcPts val="0"/>
                        </a:spcAft>
                      </a:pPr>
                      <a:r>
                        <a:rPr kumimoji="0" lang="zh-TW" altLang="en-US" sz="1800" b="1" kern="100" dirty="0" smtClean="0">
                          <a:solidFill>
                            <a:srgbClr val="C00000"/>
                          </a:solidFill>
                          <a:effectLst/>
                          <a:latin typeface="標楷體" panose="03000509000000000000" pitchFamily="65" charset="-120"/>
                          <a:ea typeface="標楷體" panose="03000509000000000000" pitchFamily="65" charset="-120"/>
                          <a:cs typeface="+mn-cs"/>
                        </a:rPr>
                        <a:t>本署結算，院所免申報</a:t>
                      </a:r>
                      <a:endParaRPr kumimoji="0" lang="zh-TW" sz="1800" b="1" kern="100" dirty="0">
                        <a:solidFill>
                          <a:srgbClr val="C00000"/>
                        </a:solidFill>
                        <a:effectLst/>
                        <a:latin typeface="標楷體" panose="03000509000000000000" pitchFamily="65" charset="-120"/>
                        <a:ea typeface="標楷體" panose="03000509000000000000" pitchFamily="65" charset="-120"/>
                        <a:cs typeface="+mn-cs"/>
                      </a:endParaRPr>
                    </a:p>
                  </a:txBody>
                  <a:tcPr marL="68574" marR="68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lang="zh-TW" altLang="en-US" dirty="0"/>
                    </a:p>
                  </a:txBody>
                  <a:tcPr marL="68574" marR="68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20843">
                <a:tc gridSpan="5">
                  <a:txBody>
                    <a:bodyPr/>
                    <a:lstStyle/>
                    <a:p>
                      <a:pPr marL="0" marR="0" indent="0" algn="l" defTabSz="914400" rtl="0" eaLnBrk="1" fontAlgn="auto" latinLnBrk="0" hangingPunct="1">
                        <a:lnSpc>
                          <a:spcPts val="2800"/>
                        </a:lnSpc>
                        <a:spcBef>
                          <a:spcPts val="0"/>
                        </a:spcBef>
                        <a:spcAft>
                          <a:spcPts val="0"/>
                        </a:spcAft>
                        <a:buClrTx/>
                        <a:buSzTx/>
                        <a:buFontTx/>
                        <a:buNone/>
                        <a:tabLst/>
                        <a:defRPr/>
                      </a:pPr>
                      <a:r>
                        <a:rPr lang="zh-TW" altLang="en-US" sz="1800" b="1" dirty="0" smtClean="0">
                          <a:solidFill>
                            <a:schemeClr val="tx1"/>
                          </a:solidFill>
                          <a:latin typeface="標楷體" panose="03000509000000000000" pitchFamily="65" charset="-120"/>
                          <a:ea typeface="標楷體" panose="03000509000000000000" pitchFamily="65" charset="-120"/>
                        </a:rPr>
                        <a:t>審查原則：</a:t>
                      </a:r>
                      <a:r>
                        <a:rPr lang="zh-TW" altLang="zh-TW" sz="1800" dirty="0" smtClean="0">
                          <a:latin typeface="標楷體" panose="03000509000000000000" pitchFamily="65" charset="-120"/>
                          <a:ea typeface="標楷體" panose="03000509000000000000" pitchFamily="65" charset="-120"/>
                        </a:rPr>
                        <a:t>依西醫其他專案方式抽審。</a:t>
                      </a:r>
                      <a:endParaRPr lang="en-US" altLang="zh-TW" sz="1800" dirty="0" smtClean="0">
                        <a:latin typeface="標楷體" panose="03000509000000000000" pitchFamily="65" charset="-120"/>
                        <a:ea typeface="標楷體" panose="03000509000000000000" pitchFamily="65" charset="-120"/>
                      </a:endParaRPr>
                    </a:p>
                  </a:txBody>
                  <a:tcPr marL="68574" marR="68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hMerge="1">
                  <a:txBody>
                    <a:bodyPr/>
                    <a:lstStyle/>
                    <a:p>
                      <a:pPr marL="0" algn="ctr" defTabSz="914400" rtl="0" eaLnBrk="1" latinLnBrk="0" hangingPunct="1">
                        <a:lnSpc>
                          <a:spcPts val="2800"/>
                        </a:lnSpc>
                        <a:spcAft>
                          <a:spcPts val="0"/>
                        </a:spcAft>
                      </a:pPr>
                      <a:endParaRPr kumimoji="0" lang="zh-TW" sz="1800" b="1" kern="100" dirty="0">
                        <a:solidFill>
                          <a:srgbClr val="C00000"/>
                        </a:solidFill>
                        <a:effectLst/>
                        <a:latin typeface="標楷體" panose="03000509000000000000" pitchFamily="65" charset="-120"/>
                        <a:ea typeface="標楷體" panose="03000509000000000000" pitchFamily="65" charset="-120"/>
                        <a:cs typeface="+mn-cs"/>
                      </a:endParaRPr>
                    </a:p>
                  </a:txBody>
                  <a:tcPr marL="68574" marR="68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pPr marL="0" algn="ctr" defTabSz="914400" rtl="0" eaLnBrk="1" latinLnBrk="0" hangingPunct="1">
                        <a:lnSpc>
                          <a:spcPts val="2800"/>
                        </a:lnSpc>
                        <a:spcAft>
                          <a:spcPts val="0"/>
                        </a:spcAft>
                      </a:pPr>
                      <a:endParaRPr kumimoji="0" lang="zh-TW" sz="1800" b="1" kern="100" dirty="0">
                        <a:solidFill>
                          <a:srgbClr val="C00000"/>
                        </a:solidFill>
                        <a:effectLst/>
                        <a:latin typeface="標楷體" panose="03000509000000000000" pitchFamily="65" charset="-120"/>
                        <a:ea typeface="標楷體" panose="03000509000000000000" pitchFamily="65" charset="-120"/>
                        <a:cs typeface="+mn-cs"/>
                      </a:endParaRPr>
                    </a:p>
                  </a:txBody>
                  <a:tcPr marL="68574" marR="68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zh-TW" altLang="en-US"/>
                    </a:p>
                  </a:txBody>
                  <a:tcPr/>
                </a:tc>
              </a:tr>
            </a:tbl>
          </a:graphicData>
        </a:graphic>
      </p:graphicFrame>
    </p:spTree>
    <p:extLst>
      <p:ext uri="{BB962C8B-B14F-4D97-AF65-F5344CB8AC3E}">
        <p14:creationId xmlns:p14="http://schemas.microsoft.com/office/powerpoint/2010/main" val="3010879363"/>
      </p:ext>
    </p:extLst>
  </p:cSld>
  <p:clrMapOvr>
    <a:masterClrMapping/>
  </p:clrMapOvr>
  <p:transition spd="slow" advTm="39754"/>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標題 1"/>
          <p:cNvSpPr>
            <a:spLocks noGrp="1"/>
          </p:cNvSpPr>
          <p:nvPr>
            <p:ph type="title"/>
          </p:nvPr>
        </p:nvSpPr>
        <p:spPr>
          <a:xfrm>
            <a:off x="2843808" y="764704"/>
            <a:ext cx="4248472" cy="674687"/>
          </a:xfrm>
        </p:spPr>
        <p:txBody>
          <a:bodyPr/>
          <a:lstStyle/>
          <a:p>
            <a:pPr algn="ctr" fontAlgn="auto">
              <a:spcAft>
                <a:spcPts val="0"/>
              </a:spcAft>
              <a:defRPr/>
            </a:pPr>
            <a:r>
              <a:rPr lang="zh-TW" altLang="en-US" sz="4400" b="1" dirty="0" smtClean="0">
                <a:solidFill>
                  <a:srgbClr val="0D5224"/>
                </a:solidFill>
                <a:latin typeface="標楷體" panose="03000509000000000000" pitchFamily="65" charset="-120"/>
                <a:ea typeface="標楷體" panose="03000509000000000000" pitchFamily="65" charset="-120"/>
              </a:rPr>
              <a:t>部分負擔計收</a:t>
            </a:r>
            <a:r>
              <a:rPr lang="en-US" altLang="zh-TW" sz="1800" b="1" dirty="0">
                <a:solidFill>
                  <a:srgbClr val="0D5224"/>
                </a:solidFill>
                <a:latin typeface="標楷體" panose="03000509000000000000" pitchFamily="65" charset="-120"/>
                <a:ea typeface="標楷體" panose="03000509000000000000" pitchFamily="65" charset="-120"/>
              </a:rPr>
              <a:t>1/2</a:t>
            </a:r>
            <a:endParaRPr lang="zh-TW" altLang="en-US" sz="1800" b="1" dirty="0">
              <a:solidFill>
                <a:srgbClr val="0D5224"/>
              </a:solidFill>
              <a:latin typeface="標楷體" panose="03000509000000000000" pitchFamily="65" charset="-120"/>
              <a:ea typeface="標楷體" panose="03000509000000000000" pitchFamily="65" charset="-120"/>
            </a:endParaRPr>
          </a:p>
        </p:txBody>
      </p:sp>
      <p:sp>
        <p:nvSpPr>
          <p:cNvPr id="40962" name="內容版面配置區 2"/>
          <p:cNvSpPr>
            <a:spLocks noGrp="1"/>
          </p:cNvSpPr>
          <p:nvPr>
            <p:ph idx="1"/>
          </p:nvPr>
        </p:nvSpPr>
        <p:spPr>
          <a:xfrm>
            <a:off x="350838" y="2060849"/>
            <a:ext cx="8437562" cy="2736304"/>
          </a:xfrm>
        </p:spPr>
        <p:txBody>
          <a:bodyPr/>
          <a:lstStyle/>
          <a:p>
            <a:pPr marL="452438" indent="-452438"/>
            <a:r>
              <a:rPr lang="zh-TW" altLang="en-US" sz="3600" b="1" dirty="0" smtClean="0">
                <a:latin typeface="標楷體" panose="03000509000000000000" pitchFamily="65" charset="-120"/>
                <a:ea typeface="標楷體" panose="03000509000000000000" pitchFamily="65" charset="-120"/>
              </a:rPr>
              <a:t>依健保法第</a:t>
            </a:r>
            <a:r>
              <a:rPr lang="en-US" altLang="zh-TW" sz="3600" b="1" dirty="0" smtClean="0">
                <a:latin typeface="標楷體" panose="03000509000000000000" pitchFamily="65" charset="-120"/>
                <a:ea typeface="標楷體" panose="03000509000000000000" pitchFamily="65" charset="-120"/>
              </a:rPr>
              <a:t>43</a:t>
            </a:r>
            <a:r>
              <a:rPr lang="zh-TW" altLang="en-US" sz="3600" b="1" dirty="0" smtClean="0">
                <a:latin typeface="標楷體" panose="03000509000000000000" pitchFamily="65" charset="-120"/>
                <a:ea typeface="標楷體" panose="03000509000000000000" pitchFamily="65" charset="-120"/>
              </a:rPr>
              <a:t>條居家照護規定，以醫療費用</a:t>
            </a:r>
            <a:r>
              <a:rPr lang="en-US" altLang="zh-TW" sz="3600" b="1" dirty="0" smtClean="0">
                <a:latin typeface="標楷體" panose="03000509000000000000" pitchFamily="65" charset="-120"/>
                <a:ea typeface="標楷體" panose="03000509000000000000" pitchFamily="65" charset="-120"/>
              </a:rPr>
              <a:t>5%</a:t>
            </a:r>
            <a:r>
              <a:rPr lang="zh-TW" altLang="en-US" sz="3600" b="1" dirty="0" smtClean="0">
                <a:latin typeface="標楷體" panose="03000509000000000000" pitchFamily="65" charset="-120"/>
                <a:ea typeface="標楷體" panose="03000509000000000000" pitchFamily="65" charset="-120"/>
              </a:rPr>
              <a:t>計收。</a:t>
            </a:r>
            <a:endParaRPr lang="en-US" altLang="zh-TW" sz="3600" b="1" dirty="0" smtClean="0">
              <a:latin typeface="標楷體" panose="03000509000000000000" pitchFamily="65" charset="-120"/>
              <a:ea typeface="標楷體" panose="03000509000000000000" pitchFamily="65" charset="-120"/>
            </a:endParaRPr>
          </a:p>
          <a:p>
            <a:r>
              <a:rPr lang="zh-TW" altLang="en-US" sz="3600" b="1" dirty="0" smtClean="0">
                <a:latin typeface="標楷體" panose="03000509000000000000" pitchFamily="65" charset="-120"/>
                <a:ea typeface="標楷體" panose="03000509000000000000" pitchFamily="65" charset="-120"/>
              </a:rPr>
              <a:t>藥品依門診藥品部分負擔規定計收。</a:t>
            </a:r>
          </a:p>
        </p:txBody>
      </p:sp>
      <p:sp>
        <p:nvSpPr>
          <p:cNvPr id="40963" name="投影片編號版面配置區 3"/>
          <p:cNvSpPr>
            <a:spLocks noGrp="1"/>
          </p:cNvSpPr>
          <p:nvPr>
            <p:ph type="sldNum" sz="quarter" idx="12"/>
          </p:nvPr>
        </p:nvSpPr>
        <p:spPr>
          <a:noFill/>
        </p:spPr>
        <p:txBody>
          <a:bodyPr/>
          <a:lstStyle/>
          <a:p>
            <a:fld id="{9CA06F4B-20DE-4878-9DD5-30E12AFE22E2}" type="slidenum">
              <a:rPr lang="en-US" altLang="zh-TW" smtClean="0"/>
              <a:pPr/>
              <a:t>24</a:t>
            </a:fld>
            <a:endParaRPr lang="en-US" altLang="zh-TW" smtClean="0"/>
          </a:p>
        </p:txBody>
      </p:sp>
    </p:spTree>
    <p:extLst>
      <p:ext uri="{BB962C8B-B14F-4D97-AF65-F5344CB8AC3E}">
        <p14:creationId xmlns:p14="http://schemas.microsoft.com/office/powerpoint/2010/main" val="10965682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標題 1"/>
          <p:cNvSpPr>
            <a:spLocks noGrp="1"/>
          </p:cNvSpPr>
          <p:nvPr>
            <p:ph type="title"/>
          </p:nvPr>
        </p:nvSpPr>
        <p:spPr>
          <a:xfrm>
            <a:off x="395536" y="620688"/>
            <a:ext cx="8401050" cy="423639"/>
          </a:xfrm>
        </p:spPr>
        <p:txBody>
          <a:bodyPr/>
          <a:lstStyle/>
          <a:p>
            <a:pPr algn="ctr"/>
            <a:r>
              <a:rPr lang="zh-TW" altLang="en-US" b="1" dirty="0">
                <a:solidFill>
                  <a:srgbClr val="0D5224"/>
                </a:solidFill>
                <a:latin typeface="標楷體" panose="03000509000000000000" pitchFamily="65" charset="-120"/>
                <a:ea typeface="標楷體" panose="03000509000000000000" pitchFamily="65" charset="-120"/>
              </a:rPr>
              <a:t>部分負擔計</a:t>
            </a:r>
            <a:r>
              <a:rPr lang="zh-TW" altLang="en-US" b="1" dirty="0" smtClean="0">
                <a:solidFill>
                  <a:srgbClr val="0D5224"/>
                </a:solidFill>
                <a:latin typeface="標楷體" panose="03000509000000000000" pitchFamily="65" charset="-120"/>
                <a:ea typeface="標楷體" panose="03000509000000000000" pitchFamily="65" charset="-120"/>
              </a:rPr>
              <a:t>收</a:t>
            </a:r>
            <a:r>
              <a:rPr lang="en-US" altLang="zh-TW" sz="1800" b="1" dirty="0" smtClean="0">
                <a:solidFill>
                  <a:srgbClr val="0D5224"/>
                </a:solidFill>
                <a:latin typeface="標楷體" panose="03000509000000000000" pitchFamily="65" charset="-120"/>
                <a:ea typeface="標楷體" panose="03000509000000000000" pitchFamily="65" charset="-120"/>
              </a:rPr>
              <a:t>2/2</a:t>
            </a:r>
            <a:endParaRPr lang="zh-TW" altLang="en-US" sz="1800" dirty="0">
              <a:solidFill>
                <a:srgbClr val="0D5224"/>
              </a:solidFill>
              <a:latin typeface="標楷體" panose="03000509000000000000" pitchFamily="65" charset="-120"/>
              <a:ea typeface="標楷體" panose="03000509000000000000" pitchFamily="65" charset="-120"/>
            </a:endParaRPr>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631466840"/>
              </p:ext>
            </p:extLst>
          </p:nvPr>
        </p:nvGraphicFramePr>
        <p:xfrm>
          <a:off x="280558" y="1132271"/>
          <a:ext cx="8856662" cy="5725729"/>
        </p:xfrm>
        <a:graphic>
          <a:graphicData uri="http://schemas.openxmlformats.org/drawingml/2006/table">
            <a:tbl>
              <a:tblPr firstRow="1" bandRow="1">
                <a:tableStyleId>{5C22544A-7EE6-4342-B048-85BDC9FD1C3A}</a:tableStyleId>
              </a:tblPr>
              <a:tblGrid>
                <a:gridCol w="537691"/>
                <a:gridCol w="752685"/>
                <a:gridCol w="1430101"/>
                <a:gridCol w="2623584"/>
                <a:gridCol w="3512601"/>
              </a:tblGrid>
              <a:tr h="370883">
                <a:tc gridSpan="3">
                  <a:txBody>
                    <a:bodyPr/>
                    <a:lstStyle/>
                    <a:p>
                      <a:endParaRPr lang="zh-TW" altLang="en-US" sz="1800" dirty="0">
                        <a:latin typeface="標楷體" panose="03000509000000000000" pitchFamily="65" charset="-120"/>
                        <a:ea typeface="標楷體" panose="03000509000000000000" pitchFamily="65" charset="-120"/>
                      </a:endParaRPr>
                    </a:p>
                  </a:txBody>
                  <a:tcPr marL="91437" marR="91437" marT="45725" marB="45725"/>
                </a:tc>
                <a:tc hMerge="1">
                  <a:txBody>
                    <a:bodyPr/>
                    <a:lstStyle/>
                    <a:p>
                      <a:endParaRPr lang="zh-TW" altLang="en-US"/>
                    </a:p>
                  </a:txBody>
                  <a:tcPr/>
                </a:tc>
                <a:tc hMerge="1">
                  <a:txBody>
                    <a:bodyPr/>
                    <a:lstStyle/>
                    <a:p>
                      <a:endParaRPr lang="zh-TW" altLang="en-US"/>
                    </a:p>
                  </a:txBody>
                  <a:tcPr/>
                </a:tc>
                <a:tc>
                  <a:txBody>
                    <a:bodyPr/>
                    <a:lstStyle/>
                    <a:p>
                      <a:pPr algn="ctr"/>
                      <a:r>
                        <a:rPr lang="zh-TW" altLang="en-US" sz="1800" dirty="0" smtClean="0">
                          <a:latin typeface="標楷體" panose="03000509000000000000" pitchFamily="65" charset="-120"/>
                          <a:ea typeface="標楷體" panose="03000509000000000000" pitchFamily="65" charset="-120"/>
                        </a:rPr>
                        <a:t>部分負擔代碼</a:t>
                      </a:r>
                      <a:endParaRPr lang="zh-TW" altLang="en-US" sz="1800" dirty="0">
                        <a:latin typeface="標楷體" panose="03000509000000000000" pitchFamily="65" charset="-120"/>
                        <a:ea typeface="標楷體" panose="03000509000000000000" pitchFamily="65" charset="-120"/>
                      </a:endParaRPr>
                    </a:p>
                  </a:txBody>
                  <a:tcPr marL="91437" marR="91437" marT="45725" marB="45725"/>
                </a:tc>
                <a:tc>
                  <a:txBody>
                    <a:bodyPr/>
                    <a:lstStyle/>
                    <a:p>
                      <a:pPr algn="ctr"/>
                      <a:r>
                        <a:rPr lang="zh-TW" altLang="en-US" sz="1800" dirty="0" smtClean="0">
                          <a:latin typeface="標楷體" panose="03000509000000000000" pitchFamily="65" charset="-120"/>
                          <a:ea typeface="標楷體" panose="03000509000000000000" pitchFamily="65" charset="-120"/>
                        </a:rPr>
                        <a:t>病人自付費用</a:t>
                      </a:r>
                      <a:endParaRPr lang="zh-TW" altLang="en-US" sz="1800" dirty="0">
                        <a:latin typeface="標楷體" panose="03000509000000000000" pitchFamily="65" charset="-120"/>
                        <a:ea typeface="標楷體" panose="03000509000000000000" pitchFamily="65" charset="-120"/>
                      </a:endParaRPr>
                    </a:p>
                  </a:txBody>
                  <a:tcPr marL="91437" marR="91437" marT="45725" marB="45725"/>
                </a:tc>
              </a:tr>
              <a:tr h="370883">
                <a:tc gridSpan="3">
                  <a:txBody>
                    <a:bodyPr/>
                    <a:lstStyle/>
                    <a:p>
                      <a:pPr algn="ctr"/>
                      <a:r>
                        <a:rPr kumimoji="0" lang="zh-TW" altLang="zh-TW" sz="1800" kern="1200" dirty="0" smtClean="0">
                          <a:solidFill>
                            <a:schemeClr val="dk1"/>
                          </a:solidFill>
                          <a:effectLst/>
                          <a:latin typeface="標楷體" panose="03000509000000000000" pitchFamily="65" charset="-120"/>
                          <a:ea typeface="標楷體" panose="03000509000000000000" pitchFamily="65" charset="-120"/>
                          <a:cs typeface="+mn-cs"/>
                        </a:rPr>
                        <a:t>未開立藥品</a:t>
                      </a:r>
                      <a:endParaRPr lang="zh-TW" altLang="en-US" sz="1800" dirty="0">
                        <a:latin typeface="標楷體" panose="03000509000000000000" pitchFamily="65" charset="-120"/>
                        <a:ea typeface="標楷體" panose="03000509000000000000" pitchFamily="65" charset="-120"/>
                      </a:endParaRPr>
                    </a:p>
                  </a:txBody>
                  <a:tcPr marL="91437" marR="91437" marT="45725" marB="45725" anchor="ctr"/>
                </a:tc>
                <a:tc hMerge="1">
                  <a:txBody>
                    <a:bodyPr/>
                    <a:lstStyle/>
                    <a:p>
                      <a:endParaRPr lang="zh-TW" altLang="en-US"/>
                    </a:p>
                  </a:txBody>
                  <a:tcPr/>
                </a:tc>
                <a:tc hMerge="1">
                  <a:txBody>
                    <a:bodyPr/>
                    <a:lstStyle/>
                    <a:p>
                      <a:endParaRPr lang="zh-TW" altLang="en-US"/>
                    </a:p>
                  </a:txBody>
                  <a:tcPr/>
                </a:tc>
                <a:tc>
                  <a:txBody>
                    <a:bodyPr/>
                    <a:lstStyle/>
                    <a:p>
                      <a:r>
                        <a:rPr kumimoji="0" lang="en-US" altLang="zh-TW" sz="1800" kern="1200" dirty="0" smtClean="0">
                          <a:solidFill>
                            <a:schemeClr val="dk1"/>
                          </a:solidFill>
                          <a:effectLst/>
                          <a:latin typeface="標楷體" panose="03000509000000000000" pitchFamily="65" charset="-120"/>
                          <a:ea typeface="標楷體" panose="03000509000000000000" pitchFamily="65" charset="-120"/>
                          <a:cs typeface="+mn-cs"/>
                        </a:rPr>
                        <a:t>K00(</a:t>
                      </a:r>
                      <a:r>
                        <a:rPr kumimoji="0" lang="zh-TW" altLang="zh-TW" sz="1800" kern="1200" dirty="0" smtClean="0">
                          <a:solidFill>
                            <a:schemeClr val="dk1"/>
                          </a:solidFill>
                          <a:effectLst/>
                          <a:latin typeface="標楷體" panose="03000509000000000000" pitchFamily="65" charset="-120"/>
                          <a:ea typeface="標楷體" panose="03000509000000000000" pitchFamily="65" charset="-120"/>
                          <a:cs typeface="+mn-cs"/>
                        </a:rPr>
                        <a:t>居家照護</a:t>
                      </a:r>
                      <a:r>
                        <a:rPr kumimoji="0" lang="en-US" altLang="zh-TW" sz="1800" kern="1200" dirty="0" smtClean="0">
                          <a:solidFill>
                            <a:schemeClr val="dk1"/>
                          </a:solidFill>
                          <a:effectLst/>
                          <a:latin typeface="標楷體" panose="03000509000000000000" pitchFamily="65" charset="-120"/>
                          <a:ea typeface="標楷體" panose="03000509000000000000" pitchFamily="65" charset="-120"/>
                          <a:cs typeface="+mn-cs"/>
                        </a:rPr>
                        <a:t>)</a:t>
                      </a:r>
                      <a:endParaRPr lang="zh-TW" altLang="en-US" sz="1800" dirty="0">
                        <a:latin typeface="標楷體" panose="03000509000000000000" pitchFamily="65" charset="-120"/>
                        <a:ea typeface="標楷體" panose="03000509000000000000" pitchFamily="65" charset="-120"/>
                      </a:endParaRPr>
                    </a:p>
                  </a:txBody>
                  <a:tcPr marL="91437" marR="91437" marT="45725" marB="45725" anchor="ctr"/>
                </a:tc>
                <a:tc>
                  <a:txBody>
                    <a:bodyPr/>
                    <a:lstStyle/>
                    <a:p>
                      <a:r>
                        <a:rPr kumimoji="0" lang="zh-TW" altLang="zh-TW" sz="1800" kern="1200" dirty="0" smtClean="0">
                          <a:solidFill>
                            <a:schemeClr val="dk1"/>
                          </a:solidFill>
                          <a:effectLst/>
                          <a:latin typeface="標楷體" panose="03000509000000000000" pitchFamily="65" charset="-120"/>
                          <a:ea typeface="標楷體" panose="03000509000000000000" pitchFamily="65" charset="-120"/>
                          <a:cs typeface="+mn-cs"/>
                        </a:rPr>
                        <a:t>醫療費用</a:t>
                      </a:r>
                      <a:r>
                        <a:rPr kumimoji="0" lang="en-US" altLang="zh-TW" sz="1800" kern="1200" dirty="0" smtClean="0">
                          <a:solidFill>
                            <a:schemeClr val="dk1"/>
                          </a:solidFill>
                          <a:effectLst/>
                          <a:latin typeface="標楷體" panose="03000509000000000000" pitchFamily="65" charset="-120"/>
                          <a:ea typeface="標楷體" panose="03000509000000000000" pitchFamily="65" charset="-120"/>
                          <a:cs typeface="+mn-cs"/>
                        </a:rPr>
                        <a:t>*5%</a:t>
                      </a:r>
                      <a:endParaRPr lang="zh-TW" altLang="en-US" sz="1800" dirty="0">
                        <a:latin typeface="標楷體" panose="03000509000000000000" pitchFamily="65" charset="-120"/>
                        <a:ea typeface="標楷體" panose="03000509000000000000" pitchFamily="65" charset="-120"/>
                      </a:endParaRPr>
                    </a:p>
                  </a:txBody>
                  <a:tcPr marL="91437" marR="91437" marT="45725" marB="45725" anchor="ctr"/>
                </a:tc>
              </a:tr>
              <a:tr h="640155">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zh-TW" sz="1800" b="1" kern="1200" dirty="0" smtClean="0">
                          <a:solidFill>
                            <a:schemeClr val="dk1"/>
                          </a:solidFill>
                          <a:effectLst/>
                          <a:latin typeface="標楷體" panose="03000509000000000000" pitchFamily="65" charset="-120"/>
                          <a:ea typeface="標楷體" panose="03000509000000000000" pitchFamily="65" charset="-120"/>
                          <a:cs typeface="+mn-cs"/>
                        </a:rPr>
                        <a:t>有</a:t>
                      </a:r>
                      <a:r>
                        <a:rPr kumimoji="0" lang="zh-TW" altLang="zh-TW" sz="1800" kern="1200" dirty="0" smtClean="0">
                          <a:solidFill>
                            <a:schemeClr val="dk1"/>
                          </a:solidFill>
                          <a:effectLst/>
                          <a:latin typeface="標楷體" panose="03000509000000000000" pitchFamily="65" charset="-120"/>
                          <a:ea typeface="標楷體" panose="03000509000000000000" pitchFamily="65" charset="-120"/>
                          <a:cs typeface="+mn-cs"/>
                        </a:rPr>
                        <a:t>開立藥品</a:t>
                      </a:r>
                      <a:endParaRPr lang="zh-TW" altLang="en-US" sz="1800" dirty="0" smtClean="0">
                        <a:latin typeface="標楷體" panose="03000509000000000000" pitchFamily="65" charset="-120"/>
                        <a:ea typeface="標楷體" panose="03000509000000000000" pitchFamily="65"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1800" dirty="0">
                        <a:latin typeface="標楷體" panose="03000509000000000000" pitchFamily="65" charset="-120"/>
                        <a:ea typeface="標楷體" panose="03000509000000000000" pitchFamily="65" charset="-120"/>
                      </a:endParaRPr>
                    </a:p>
                  </a:txBody>
                  <a:tcPr marL="91437" marR="91437" marT="45725" marB="45725"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zh-TW" sz="1800" kern="1200" dirty="0" smtClean="0">
                          <a:solidFill>
                            <a:schemeClr val="dk1"/>
                          </a:solidFill>
                          <a:effectLst/>
                          <a:latin typeface="標楷體" panose="03000509000000000000" pitchFamily="65" charset="-120"/>
                          <a:ea typeface="標楷體" panose="03000509000000000000" pitchFamily="65" charset="-120"/>
                          <a:cs typeface="+mn-cs"/>
                        </a:rPr>
                        <a:t>自行調劑</a:t>
                      </a:r>
                      <a:endParaRPr lang="zh-TW" altLang="en-US" sz="1800" dirty="0">
                        <a:latin typeface="標楷體" panose="03000509000000000000" pitchFamily="65" charset="-120"/>
                        <a:ea typeface="標楷體" panose="03000509000000000000" pitchFamily="65" charset="-120"/>
                      </a:endParaRPr>
                    </a:p>
                  </a:txBody>
                  <a:tcPr marL="91437" marR="91437" marT="45725" marB="45725" anchor="ctr"/>
                </a:tc>
                <a:tc hMerge="1">
                  <a:txBody>
                    <a:bodyPr/>
                    <a:lstStyle/>
                    <a:p>
                      <a:endParaRPr lang="zh-TW" altLang="en-US"/>
                    </a:p>
                  </a:txBody>
                  <a:tcPr/>
                </a:tc>
                <a:tc>
                  <a:txBody>
                    <a:bodyPr/>
                    <a:lstStyle/>
                    <a:p>
                      <a:r>
                        <a:rPr kumimoji="0" lang="en-US" altLang="zh-TW" sz="1800" kern="1200" dirty="0" smtClean="0">
                          <a:solidFill>
                            <a:srgbClr val="FF0000"/>
                          </a:solidFill>
                          <a:effectLst/>
                          <a:latin typeface="標楷體" panose="03000509000000000000" pitchFamily="65" charset="-120"/>
                          <a:ea typeface="標楷體" panose="03000509000000000000" pitchFamily="65" charset="-120"/>
                          <a:cs typeface="+mn-cs"/>
                        </a:rPr>
                        <a:t>K20</a:t>
                      </a:r>
                    </a:p>
                    <a:p>
                      <a:r>
                        <a:rPr kumimoji="0" lang="en-US" altLang="zh-TW" sz="1800" kern="1200" dirty="0" smtClean="0">
                          <a:solidFill>
                            <a:srgbClr val="FF0000"/>
                          </a:solidFill>
                          <a:effectLst/>
                          <a:latin typeface="標楷體" panose="03000509000000000000" pitchFamily="65" charset="-120"/>
                          <a:ea typeface="標楷體" panose="03000509000000000000" pitchFamily="65" charset="-120"/>
                          <a:cs typeface="+mn-cs"/>
                        </a:rPr>
                        <a:t>(</a:t>
                      </a:r>
                      <a:r>
                        <a:rPr kumimoji="0" lang="zh-TW" altLang="zh-TW" sz="1800" kern="1200" dirty="0" smtClean="0">
                          <a:solidFill>
                            <a:srgbClr val="FF0000"/>
                          </a:solidFill>
                          <a:effectLst/>
                          <a:latin typeface="標楷體" panose="03000509000000000000" pitchFamily="65" charset="-120"/>
                          <a:ea typeface="標楷體" panose="03000509000000000000" pitchFamily="65" charset="-120"/>
                          <a:cs typeface="+mn-cs"/>
                        </a:rPr>
                        <a:t>居家照護</a:t>
                      </a:r>
                      <a:r>
                        <a:rPr kumimoji="0" lang="zh-TW" altLang="en-US" sz="1800" kern="1200" dirty="0" smtClean="0">
                          <a:solidFill>
                            <a:srgbClr val="FF0000"/>
                          </a:solidFill>
                          <a:effectLst/>
                          <a:latin typeface="標楷體" panose="03000509000000000000" pitchFamily="65" charset="-120"/>
                          <a:ea typeface="標楷體" panose="03000509000000000000" pitchFamily="65" charset="-120"/>
                          <a:cs typeface="+mn-cs"/>
                        </a:rPr>
                        <a:t>整合案件</a:t>
                      </a:r>
                      <a:r>
                        <a:rPr kumimoji="0" lang="zh-TW" altLang="zh-TW" sz="1800" kern="1200" dirty="0" smtClean="0">
                          <a:solidFill>
                            <a:srgbClr val="FF0000"/>
                          </a:solidFill>
                          <a:effectLst/>
                          <a:latin typeface="標楷體" panose="03000509000000000000" pitchFamily="65" charset="-120"/>
                          <a:ea typeface="標楷體" panose="03000509000000000000" pitchFamily="65" charset="-120"/>
                          <a:cs typeface="+mn-cs"/>
                        </a:rPr>
                        <a:t>且開立藥品</a:t>
                      </a:r>
                      <a:r>
                        <a:rPr kumimoji="0" lang="en-US" altLang="zh-TW" sz="1800" kern="1200" dirty="0" smtClean="0">
                          <a:solidFill>
                            <a:srgbClr val="FF0000"/>
                          </a:solidFill>
                          <a:effectLst/>
                          <a:latin typeface="標楷體" panose="03000509000000000000" pitchFamily="65" charset="-120"/>
                          <a:ea typeface="標楷體" panose="03000509000000000000" pitchFamily="65" charset="-120"/>
                          <a:cs typeface="+mn-cs"/>
                        </a:rPr>
                        <a:t>)</a:t>
                      </a:r>
                      <a:endParaRPr lang="zh-TW" altLang="en-US" sz="1800" dirty="0">
                        <a:solidFill>
                          <a:srgbClr val="FF0000"/>
                        </a:solidFill>
                        <a:latin typeface="標楷體" panose="03000509000000000000" pitchFamily="65" charset="-120"/>
                        <a:ea typeface="標楷體" panose="03000509000000000000" pitchFamily="65" charset="-120"/>
                      </a:endParaRPr>
                    </a:p>
                  </a:txBody>
                  <a:tcPr marL="91437" marR="91437" marT="45725" marB="45725" anchor="ctr"/>
                </a:tc>
                <a:tc>
                  <a:txBody>
                    <a:bodyPr/>
                    <a:lstStyle/>
                    <a:p>
                      <a:r>
                        <a:rPr kumimoji="0" lang="en-US" altLang="zh-TW" sz="1800" kern="1200" dirty="0" smtClean="0">
                          <a:solidFill>
                            <a:schemeClr val="dk1"/>
                          </a:solidFill>
                          <a:effectLst/>
                          <a:latin typeface="標楷體" panose="03000509000000000000" pitchFamily="65" charset="-120"/>
                          <a:ea typeface="標楷體" panose="03000509000000000000" pitchFamily="65" charset="-120"/>
                          <a:cs typeface="+mn-cs"/>
                        </a:rPr>
                        <a:t>(</a:t>
                      </a:r>
                      <a:r>
                        <a:rPr kumimoji="0" lang="zh-TW" altLang="zh-TW" sz="1800" b="1" kern="1200" dirty="0" smtClean="0">
                          <a:solidFill>
                            <a:srgbClr val="FF0000"/>
                          </a:solidFill>
                          <a:effectLst/>
                          <a:latin typeface="標楷體" panose="03000509000000000000" pitchFamily="65" charset="-120"/>
                          <a:ea typeface="標楷體" panose="03000509000000000000" pitchFamily="65" charset="-120"/>
                          <a:cs typeface="+mn-cs"/>
                        </a:rPr>
                        <a:t>醫療費用</a:t>
                      </a:r>
                      <a:r>
                        <a:rPr kumimoji="0" lang="en-US" altLang="zh-TW" sz="1800" b="1" kern="1200" dirty="0" smtClean="0">
                          <a:solidFill>
                            <a:srgbClr val="0070C0"/>
                          </a:solidFill>
                          <a:effectLst/>
                          <a:latin typeface="標楷體" panose="03000509000000000000" pitchFamily="65" charset="-120"/>
                          <a:ea typeface="標楷體" panose="03000509000000000000" pitchFamily="65" charset="-120"/>
                          <a:cs typeface="+mn-cs"/>
                        </a:rPr>
                        <a:t>-</a:t>
                      </a:r>
                      <a:r>
                        <a:rPr kumimoji="0" lang="zh-TW" altLang="zh-TW" sz="1800" b="1" kern="1200" dirty="0" smtClean="0">
                          <a:solidFill>
                            <a:srgbClr val="0070C0"/>
                          </a:solidFill>
                          <a:effectLst/>
                          <a:latin typeface="標楷體" panose="03000509000000000000" pitchFamily="65" charset="-120"/>
                          <a:ea typeface="標楷體" panose="03000509000000000000" pitchFamily="65" charset="-120"/>
                          <a:cs typeface="+mn-cs"/>
                        </a:rPr>
                        <a:t>藥費</a:t>
                      </a:r>
                      <a:r>
                        <a:rPr kumimoji="0" lang="en-US" altLang="zh-TW" sz="1800" b="1" kern="1200" dirty="0" smtClean="0">
                          <a:solidFill>
                            <a:srgbClr val="0070C0"/>
                          </a:solidFill>
                          <a:effectLst/>
                          <a:latin typeface="標楷體" panose="03000509000000000000" pitchFamily="65" charset="-120"/>
                          <a:ea typeface="標楷體" panose="03000509000000000000" pitchFamily="65" charset="-120"/>
                          <a:cs typeface="+mn-cs"/>
                        </a:rPr>
                        <a:t>-</a:t>
                      </a:r>
                      <a:r>
                        <a:rPr kumimoji="0" lang="zh-TW" altLang="zh-TW" sz="1800" b="1" kern="1200" dirty="0" smtClean="0">
                          <a:solidFill>
                            <a:srgbClr val="0070C0"/>
                          </a:solidFill>
                          <a:effectLst/>
                          <a:latin typeface="標楷體" panose="03000509000000000000" pitchFamily="65" charset="-120"/>
                          <a:ea typeface="標楷體" panose="03000509000000000000" pitchFamily="65" charset="-120"/>
                          <a:cs typeface="+mn-cs"/>
                        </a:rPr>
                        <a:t>藥事服務費</a:t>
                      </a:r>
                      <a:r>
                        <a:rPr kumimoji="0" lang="en-US" altLang="zh-TW" sz="1800" kern="1200" dirty="0" smtClean="0">
                          <a:solidFill>
                            <a:schemeClr val="dk1"/>
                          </a:solidFill>
                          <a:effectLst/>
                          <a:latin typeface="標楷體" panose="03000509000000000000" pitchFamily="65" charset="-120"/>
                          <a:ea typeface="標楷體" panose="03000509000000000000" pitchFamily="65" charset="-120"/>
                          <a:cs typeface="+mn-cs"/>
                        </a:rPr>
                        <a:t>)</a:t>
                      </a:r>
                      <a:r>
                        <a:rPr kumimoji="0" lang="en-US" altLang="zh-TW" sz="1800" b="1" i="0" kern="1200" dirty="0" smtClean="0">
                          <a:solidFill>
                            <a:srgbClr val="FF0000"/>
                          </a:solidFill>
                          <a:effectLst/>
                          <a:latin typeface="標楷體" panose="03000509000000000000" pitchFamily="65" charset="-120"/>
                          <a:ea typeface="標楷體" panose="03000509000000000000" pitchFamily="65" charset="-120"/>
                          <a:cs typeface="+mn-cs"/>
                        </a:rPr>
                        <a:t>*5%</a:t>
                      </a:r>
                      <a:r>
                        <a:rPr kumimoji="0" lang="zh-TW" altLang="en-US" sz="1800" b="1" i="0" kern="1200" dirty="0" smtClean="0">
                          <a:solidFill>
                            <a:srgbClr val="FF0000"/>
                          </a:solidFill>
                          <a:effectLst/>
                          <a:latin typeface="標楷體" panose="03000509000000000000" pitchFamily="65" charset="-120"/>
                          <a:ea typeface="標楷體" panose="03000509000000000000" pitchFamily="65" charset="-120"/>
                          <a:cs typeface="+mn-cs"/>
                        </a:rPr>
                        <a:t>   </a:t>
                      </a:r>
                      <a:endParaRPr kumimoji="0" lang="en-US" altLang="zh-TW" sz="1800" b="1" i="0" kern="1200" dirty="0" smtClean="0">
                        <a:solidFill>
                          <a:srgbClr val="FF0000"/>
                        </a:solidFill>
                        <a:effectLst/>
                        <a:latin typeface="標楷體" panose="03000509000000000000" pitchFamily="65" charset="-120"/>
                        <a:ea typeface="標楷體" panose="03000509000000000000" pitchFamily="65" charset="-120"/>
                        <a:cs typeface="+mn-cs"/>
                      </a:endParaRPr>
                    </a:p>
                    <a:p>
                      <a:r>
                        <a:rPr kumimoji="0" lang="zh-TW" altLang="en-US" sz="1800" b="1" kern="1200" dirty="0" smtClean="0">
                          <a:solidFill>
                            <a:srgbClr val="FF0000"/>
                          </a:solidFill>
                          <a:effectLst/>
                          <a:latin typeface="標楷體" panose="03000509000000000000" pitchFamily="65" charset="-120"/>
                          <a:ea typeface="標楷體" panose="03000509000000000000" pitchFamily="65" charset="-120"/>
                          <a:cs typeface="+mn-cs"/>
                        </a:rPr>
                        <a:t> </a:t>
                      </a:r>
                      <a:r>
                        <a:rPr kumimoji="0" lang="en-US" altLang="zh-TW" sz="1800" b="1" kern="1200" dirty="0" smtClean="0">
                          <a:solidFill>
                            <a:schemeClr val="accent2">
                              <a:lumMod val="75000"/>
                            </a:schemeClr>
                          </a:solidFill>
                          <a:effectLst/>
                          <a:latin typeface="標楷體" panose="03000509000000000000" pitchFamily="65" charset="-120"/>
                          <a:ea typeface="標楷體" panose="03000509000000000000" pitchFamily="65" charset="-120"/>
                          <a:cs typeface="+mn-cs"/>
                        </a:rPr>
                        <a:t>+</a:t>
                      </a:r>
                      <a:r>
                        <a:rPr kumimoji="0" lang="zh-TW" altLang="zh-TW" sz="1800" b="1" kern="1200" dirty="0" smtClean="0">
                          <a:solidFill>
                            <a:srgbClr val="0070C0"/>
                          </a:solidFill>
                          <a:effectLst/>
                          <a:latin typeface="標楷體" panose="03000509000000000000" pitchFamily="65" charset="-120"/>
                          <a:ea typeface="標楷體" panose="03000509000000000000" pitchFamily="65" charset="-120"/>
                          <a:cs typeface="+mn-cs"/>
                        </a:rPr>
                        <a:t>藥品部分負擔</a:t>
                      </a:r>
                      <a:endParaRPr lang="zh-TW" altLang="en-US" sz="1800" b="1" dirty="0">
                        <a:solidFill>
                          <a:srgbClr val="0070C0"/>
                        </a:solidFill>
                        <a:latin typeface="標楷體" panose="03000509000000000000" pitchFamily="65" charset="-120"/>
                        <a:ea typeface="標楷體" panose="03000509000000000000" pitchFamily="65" charset="-120"/>
                      </a:endParaRPr>
                    </a:p>
                  </a:txBody>
                  <a:tcPr marL="91437" marR="91437" marT="45725" marB="45725" anchor="ctr"/>
                </a:tc>
              </a:tr>
              <a:tr h="548704">
                <a:tc vMerge="1">
                  <a:txBody>
                    <a:bodyPr/>
                    <a:lstStyle/>
                    <a:p>
                      <a:endParaRPr lang="zh-TW" altLang="en-US" dirty="0"/>
                    </a:p>
                  </a:txBody>
                  <a:tcPr/>
                </a:tc>
                <a:tc rowSpan="2">
                  <a:txBody>
                    <a:bodyPr/>
                    <a:lstStyle/>
                    <a:p>
                      <a:pPr algn="ctr"/>
                      <a:r>
                        <a:rPr kumimoji="0" lang="zh-TW" altLang="zh-TW" sz="1800" kern="1200" dirty="0" smtClean="0">
                          <a:solidFill>
                            <a:schemeClr val="dk1"/>
                          </a:solidFill>
                          <a:effectLst/>
                          <a:latin typeface="標楷體" panose="03000509000000000000" pitchFamily="65" charset="-120"/>
                          <a:ea typeface="標楷體" panose="03000509000000000000" pitchFamily="65" charset="-120"/>
                          <a:cs typeface="+mn-cs"/>
                        </a:rPr>
                        <a:t>交付調劑</a:t>
                      </a:r>
                      <a:endParaRPr lang="zh-TW" altLang="en-US" sz="1800" dirty="0">
                        <a:latin typeface="標楷體" panose="03000509000000000000" pitchFamily="65" charset="-120"/>
                        <a:ea typeface="標楷體" panose="03000509000000000000" pitchFamily="65" charset="-120"/>
                      </a:endParaRPr>
                    </a:p>
                  </a:txBody>
                  <a:tcPr marL="91437" marR="91437" marT="45725" marB="45725" anchor="ctr"/>
                </a:tc>
                <a:tc>
                  <a:txBody>
                    <a:bodyPr/>
                    <a:lstStyle/>
                    <a:p>
                      <a:pPr algn="ctr"/>
                      <a:r>
                        <a:rPr kumimoji="0" lang="zh-TW" altLang="zh-TW" sz="1800" kern="1200" dirty="0" smtClean="0">
                          <a:solidFill>
                            <a:schemeClr val="dk1"/>
                          </a:solidFill>
                          <a:effectLst/>
                          <a:latin typeface="標楷體" panose="03000509000000000000" pitchFamily="65" charset="-120"/>
                          <a:ea typeface="標楷體" panose="03000509000000000000" pitchFamily="65" charset="-120"/>
                          <a:cs typeface="+mn-cs"/>
                        </a:rPr>
                        <a:t>處方院所</a:t>
                      </a:r>
                      <a:endParaRPr lang="zh-TW" altLang="en-US" sz="1800" dirty="0">
                        <a:latin typeface="標楷體" panose="03000509000000000000" pitchFamily="65" charset="-120"/>
                        <a:ea typeface="標楷體" panose="03000509000000000000" pitchFamily="65" charset="-120"/>
                      </a:endParaRPr>
                    </a:p>
                  </a:txBody>
                  <a:tcPr marL="91437" marR="91437" marT="45725" marB="45725" anchor="ctr"/>
                </a:tc>
                <a:tc>
                  <a:txBody>
                    <a:bodyPr/>
                    <a:lstStyle/>
                    <a:p>
                      <a:r>
                        <a:rPr kumimoji="0" lang="en-US" altLang="zh-TW" sz="1800" kern="1200" dirty="0" smtClean="0">
                          <a:solidFill>
                            <a:schemeClr val="dk1"/>
                          </a:solidFill>
                          <a:effectLst/>
                          <a:latin typeface="標楷體" panose="03000509000000000000" pitchFamily="65" charset="-120"/>
                          <a:ea typeface="標楷體" panose="03000509000000000000" pitchFamily="65" charset="-120"/>
                          <a:cs typeface="+mn-cs"/>
                        </a:rPr>
                        <a:t>K00(</a:t>
                      </a:r>
                      <a:r>
                        <a:rPr kumimoji="0" lang="zh-TW" altLang="zh-TW" sz="1800" kern="1200" dirty="0" smtClean="0">
                          <a:solidFill>
                            <a:schemeClr val="dk1"/>
                          </a:solidFill>
                          <a:effectLst/>
                          <a:latin typeface="標楷體" panose="03000509000000000000" pitchFamily="65" charset="-120"/>
                          <a:ea typeface="標楷體" panose="03000509000000000000" pitchFamily="65" charset="-120"/>
                          <a:cs typeface="+mn-cs"/>
                        </a:rPr>
                        <a:t>居家照護</a:t>
                      </a:r>
                      <a:r>
                        <a:rPr kumimoji="0" lang="en-US" altLang="zh-TW" sz="1800" kern="1200" dirty="0" smtClean="0">
                          <a:solidFill>
                            <a:schemeClr val="dk1"/>
                          </a:solidFill>
                          <a:effectLst/>
                          <a:latin typeface="標楷體" panose="03000509000000000000" pitchFamily="65" charset="-120"/>
                          <a:ea typeface="標楷體" panose="03000509000000000000" pitchFamily="65" charset="-120"/>
                          <a:cs typeface="+mn-cs"/>
                        </a:rPr>
                        <a:t>)</a:t>
                      </a:r>
                      <a:endParaRPr lang="zh-TW" altLang="en-US" sz="1800" dirty="0">
                        <a:latin typeface="標楷體" panose="03000509000000000000" pitchFamily="65" charset="-120"/>
                        <a:ea typeface="標楷體" panose="03000509000000000000" pitchFamily="65" charset="-120"/>
                      </a:endParaRPr>
                    </a:p>
                  </a:txBody>
                  <a:tcPr marL="91437" marR="91437" marT="45725" marB="45725"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zh-TW" altLang="zh-TW" sz="1800" kern="1200" dirty="0" smtClean="0">
                          <a:solidFill>
                            <a:schemeClr val="dk1"/>
                          </a:solidFill>
                          <a:effectLst/>
                          <a:latin typeface="標楷體" panose="03000509000000000000" pitchFamily="65" charset="-120"/>
                          <a:ea typeface="標楷體" panose="03000509000000000000" pitchFamily="65" charset="-120"/>
                          <a:cs typeface="+mn-cs"/>
                        </a:rPr>
                        <a:t>醫療費用</a:t>
                      </a:r>
                      <a:r>
                        <a:rPr kumimoji="0" lang="en-US" altLang="zh-TW" sz="1800" kern="1200" dirty="0" smtClean="0">
                          <a:solidFill>
                            <a:schemeClr val="dk1"/>
                          </a:solidFill>
                          <a:effectLst/>
                          <a:latin typeface="標楷體" panose="03000509000000000000" pitchFamily="65" charset="-120"/>
                          <a:ea typeface="標楷體" panose="03000509000000000000" pitchFamily="65" charset="-120"/>
                          <a:cs typeface="+mn-cs"/>
                        </a:rPr>
                        <a:t>*5%</a:t>
                      </a:r>
                      <a:endParaRPr lang="zh-TW" altLang="en-US" sz="1800" dirty="0" smtClean="0">
                        <a:latin typeface="標楷體" panose="03000509000000000000" pitchFamily="65" charset="-120"/>
                        <a:ea typeface="標楷體" panose="03000509000000000000" pitchFamily="65" charset="-120"/>
                      </a:endParaRPr>
                    </a:p>
                  </a:txBody>
                  <a:tcPr marL="91437" marR="91437" marT="45725" marB="45725" anchor="ctr"/>
                </a:tc>
              </a:tr>
              <a:tr h="548704">
                <a:tc vMerge="1">
                  <a:txBody>
                    <a:bodyPr/>
                    <a:lstStyle/>
                    <a:p>
                      <a:endParaRPr lang="zh-TW" altLang="en-US"/>
                    </a:p>
                  </a:txBody>
                  <a:tcPr/>
                </a:tc>
                <a:tc vMerge="1">
                  <a:txBody>
                    <a:bodyPr/>
                    <a:lstStyle/>
                    <a:p>
                      <a:endParaRPr lang="zh-TW" altLang="en-US"/>
                    </a:p>
                  </a:txBody>
                  <a:tcPr/>
                </a:tc>
                <a:tc>
                  <a:txBody>
                    <a:bodyPr/>
                    <a:lstStyle/>
                    <a:p>
                      <a:pPr algn="ctr"/>
                      <a:r>
                        <a:rPr kumimoji="0" lang="zh-TW" altLang="zh-TW" sz="1800" kern="1200" dirty="0" smtClean="0">
                          <a:solidFill>
                            <a:schemeClr val="dk1"/>
                          </a:solidFill>
                          <a:effectLst/>
                          <a:latin typeface="標楷體" panose="03000509000000000000" pitchFamily="65" charset="-120"/>
                          <a:ea typeface="標楷體" panose="03000509000000000000" pitchFamily="65" charset="-120"/>
                          <a:cs typeface="+mn-cs"/>
                        </a:rPr>
                        <a:t>交付機構</a:t>
                      </a:r>
                      <a:endParaRPr lang="zh-TW" altLang="en-US" sz="1800" dirty="0">
                        <a:latin typeface="標楷體" panose="03000509000000000000" pitchFamily="65" charset="-120"/>
                        <a:ea typeface="標楷體" panose="03000509000000000000" pitchFamily="65" charset="-120"/>
                      </a:endParaRPr>
                    </a:p>
                  </a:txBody>
                  <a:tcPr marL="91437" marR="91437" marT="45725" marB="45725" anchor="ctr"/>
                </a:tc>
                <a:tc gridSpan="2">
                  <a:txBody>
                    <a:bodyPr/>
                    <a:lstStyle/>
                    <a:p>
                      <a:r>
                        <a:rPr kumimoji="0" lang="zh-TW" altLang="zh-TW" sz="1800" kern="1200" dirty="0" smtClean="0">
                          <a:solidFill>
                            <a:schemeClr val="dk1"/>
                          </a:solidFill>
                          <a:effectLst/>
                          <a:latin typeface="標楷體" panose="03000509000000000000" pitchFamily="65" charset="-120"/>
                          <a:ea typeface="標楷體" panose="03000509000000000000" pitchFamily="65" charset="-120"/>
                          <a:cs typeface="+mn-cs"/>
                        </a:rPr>
                        <a:t>部分負擔依門診藥品部分負擔規定計收與申報代碼。</a:t>
                      </a:r>
                      <a:endParaRPr lang="zh-TW" altLang="en-US" sz="1800" dirty="0">
                        <a:latin typeface="標楷體" panose="03000509000000000000" pitchFamily="65" charset="-120"/>
                        <a:ea typeface="標楷體" panose="03000509000000000000" pitchFamily="65" charset="-120"/>
                      </a:endParaRPr>
                    </a:p>
                  </a:txBody>
                  <a:tcPr marL="91437" marR="91437" marT="45725" marB="45725" anchor="ctr"/>
                </a:tc>
                <a:tc hMerge="1">
                  <a:txBody>
                    <a:bodyPr/>
                    <a:lstStyle/>
                    <a:p>
                      <a:endParaRPr lang="zh-TW" altLang="en-US"/>
                    </a:p>
                  </a:txBody>
                  <a:tcPr/>
                </a:tc>
              </a:tr>
              <a:tr h="594429">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b="1" dirty="0" smtClean="0">
                          <a:latin typeface="標楷體" panose="03000509000000000000" pitchFamily="65" charset="-120"/>
                          <a:ea typeface="標楷體" panose="03000509000000000000" pitchFamily="65" charset="-120"/>
                        </a:rPr>
                        <a:t>有</a:t>
                      </a:r>
                      <a:r>
                        <a:rPr lang="zh-TW" altLang="en-US" sz="1800" dirty="0" smtClean="0">
                          <a:latin typeface="標楷體" panose="03000509000000000000" pitchFamily="65" charset="-120"/>
                          <a:ea typeface="標楷體" panose="03000509000000000000" pitchFamily="65" charset="-120"/>
                        </a:rPr>
                        <a:t>檢驗</a:t>
                      </a:r>
                      <a:r>
                        <a:rPr lang="en-US" altLang="zh-TW" sz="1800" dirty="0" smtClean="0">
                          <a:latin typeface="標楷體" panose="03000509000000000000" pitchFamily="65" charset="-120"/>
                          <a:ea typeface="標楷體" panose="03000509000000000000" pitchFamily="65" charset="-120"/>
                        </a:rPr>
                        <a:t>(</a:t>
                      </a:r>
                      <a:r>
                        <a:rPr lang="zh-TW" altLang="en-US" sz="1800" dirty="0" smtClean="0">
                          <a:latin typeface="標楷體" panose="03000509000000000000" pitchFamily="65" charset="-120"/>
                          <a:ea typeface="標楷體" panose="03000509000000000000" pitchFamily="65" charset="-120"/>
                        </a:rPr>
                        <a:t>查</a:t>
                      </a:r>
                      <a:r>
                        <a:rPr lang="en-US" altLang="zh-TW" sz="1800" dirty="0" smtClean="0">
                          <a:latin typeface="標楷體" panose="03000509000000000000" pitchFamily="65" charset="-120"/>
                          <a:ea typeface="標楷體" panose="03000509000000000000" pitchFamily="65" charset="-120"/>
                        </a:rPr>
                        <a:t>)</a:t>
                      </a:r>
                      <a:endParaRPr lang="zh-TW" altLang="en-US" sz="1800" dirty="0">
                        <a:latin typeface="標楷體" panose="03000509000000000000" pitchFamily="65" charset="-120"/>
                        <a:ea typeface="標楷體" panose="03000509000000000000" pitchFamily="65" charset="-120"/>
                      </a:endParaRPr>
                    </a:p>
                  </a:txBody>
                  <a:tcPr marL="91437" marR="91437" marT="45725" marB="45725" anchor="ctr"/>
                </a:tc>
                <a:tc gridSpan="2">
                  <a:txBody>
                    <a:bodyPr/>
                    <a:lstStyle/>
                    <a:p>
                      <a:pPr algn="ctr"/>
                      <a:r>
                        <a:rPr kumimoji="0" lang="zh-TW" altLang="zh-TW" sz="1800" u="sng" kern="1200" dirty="0" smtClean="0">
                          <a:solidFill>
                            <a:schemeClr val="dk1"/>
                          </a:solidFill>
                          <a:effectLst/>
                          <a:latin typeface="標楷體" panose="03000509000000000000" pitchFamily="65" charset="-120"/>
                          <a:ea typeface="標楷體" panose="03000509000000000000" pitchFamily="65" charset="-120"/>
                          <a:cs typeface="+mn-cs"/>
                        </a:rPr>
                        <a:t>處方院所</a:t>
                      </a:r>
                      <a:r>
                        <a:rPr kumimoji="0" lang="zh-TW" altLang="en-US" sz="1800" kern="1200" dirty="0" smtClean="0">
                          <a:solidFill>
                            <a:schemeClr val="dk1"/>
                          </a:solidFill>
                          <a:effectLst/>
                          <a:latin typeface="標楷體" panose="03000509000000000000" pitchFamily="65" charset="-120"/>
                          <a:ea typeface="標楷體" panose="03000509000000000000" pitchFamily="65" charset="-120"/>
                          <a:cs typeface="+mn-cs"/>
                        </a:rPr>
                        <a:t>申報費用</a:t>
                      </a:r>
                      <a:endParaRPr lang="zh-TW" altLang="en-US" sz="1800" dirty="0">
                        <a:latin typeface="標楷體" panose="03000509000000000000" pitchFamily="65" charset="-120"/>
                        <a:ea typeface="標楷體" panose="03000509000000000000" pitchFamily="65" charset="-120"/>
                      </a:endParaRPr>
                    </a:p>
                  </a:txBody>
                  <a:tcPr marL="91437" marR="91437" marT="45725" marB="45725" anchor="ctr"/>
                </a:tc>
                <a:tc hMerge="1">
                  <a:txBody>
                    <a:bodyPr/>
                    <a:lstStyle/>
                    <a:p>
                      <a:endParaRPr lang="zh-TW" altLang="en-US" dirty="0"/>
                    </a:p>
                  </a:txBody>
                  <a:tcPr/>
                </a:tc>
                <a:tc gridSpan="2">
                  <a:txBody>
                    <a:bodyPr/>
                    <a:lstStyle/>
                    <a:p>
                      <a:r>
                        <a:rPr lang="zh-TW" altLang="en-US" sz="1800" dirty="0" smtClean="0">
                          <a:latin typeface="標楷體" panose="03000509000000000000" pitchFamily="65" charset="-120"/>
                          <a:ea typeface="標楷體" panose="03000509000000000000" pitchFamily="65" charset="-120"/>
                        </a:rPr>
                        <a:t>視有無開立藥品規定申報</a:t>
                      </a:r>
                      <a:r>
                        <a:rPr lang="en-US" altLang="zh-TW" sz="1800" dirty="0" smtClean="0">
                          <a:latin typeface="標楷體" panose="03000509000000000000" pitchFamily="65" charset="-120"/>
                          <a:ea typeface="標楷體" panose="03000509000000000000" pitchFamily="65" charset="-120"/>
                        </a:rPr>
                        <a:t>(</a:t>
                      </a:r>
                      <a:r>
                        <a:rPr lang="zh-TW" altLang="en-US" sz="1800" dirty="0" smtClean="0">
                          <a:latin typeface="標楷體" panose="03000509000000000000" pitchFamily="65" charset="-120"/>
                          <a:ea typeface="標楷體" panose="03000509000000000000" pitchFamily="65" charset="-120"/>
                        </a:rPr>
                        <a:t>參考上表述</a:t>
                      </a:r>
                      <a:r>
                        <a:rPr lang="en-US" altLang="zh-TW" sz="1800" dirty="0" smtClean="0">
                          <a:latin typeface="標楷體" panose="03000509000000000000" pitchFamily="65" charset="-120"/>
                          <a:ea typeface="標楷體" panose="03000509000000000000" pitchFamily="65" charset="-120"/>
                        </a:rPr>
                        <a:t>)</a:t>
                      </a:r>
                      <a:endParaRPr lang="zh-TW" altLang="en-US" sz="1800" dirty="0">
                        <a:latin typeface="標楷體" panose="03000509000000000000" pitchFamily="65" charset="-120"/>
                        <a:ea typeface="標楷體" panose="03000509000000000000" pitchFamily="65" charset="-120"/>
                      </a:endParaRPr>
                    </a:p>
                  </a:txBody>
                  <a:tcPr marL="91437" marR="91437" marT="45725" marB="45725" anchor="ctr"/>
                </a:tc>
                <a:tc hMerge="1">
                  <a:txBody>
                    <a:bodyPr/>
                    <a:lstStyle/>
                    <a:p>
                      <a:endParaRPr lang="zh-TW" altLang="en-US"/>
                    </a:p>
                  </a:txBody>
                  <a:tcPr/>
                </a:tc>
              </a:tr>
              <a:tr h="594429">
                <a:tc vMerge="1">
                  <a:txBody>
                    <a:bodyPr/>
                    <a:lstStyle/>
                    <a:p>
                      <a:endParaRPr lang="zh-TW" altLang="en-US"/>
                    </a:p>
                  </a:txBody>
                  <a:tcPr/>
                </a:tc>
                <a:tc gridSpan="2">
                  <a:txBody>
                    <a:bodyPr/>
                    <a:lstStyle/>
                    <a:p>
                      <a:pPr algn="ctr"/>
                      <a:r>
                        <a:rPr kumimoji="0" lang="zh-TW" altLang="zh-TW" sz="1800" u="sng" kern="1200" dirty="0" smtClean="0">
                          <a:solidFill>
                            <a:schemeClr val="dk1"/>
                          </a:solidFill>
                          <a:effectLst/>
                          <a:latin typeface="標楷體" panose="03000509000000000000" pitchFamily="65" charset="-120"/>
                          <a:ea typeface="標楷體" panose="03000509000000000000" pitchFamily="65" charset="-120"/>
                          <a:cs typeface="+mn-cs"/>
                        </a:rPr>
                        <a:t>代檢院所</a:t>
                      </a:r>
                      <a:r>
                        <a:rPr kumimoji="0" lang="zh-TW" altLang="zh-TW" sz="1800" kern="1200" dirty="0" smtClean="0">
                          <a:solidFill>
                            <a:schemeClr val="dk1"/>
                          </a:solidFill>
                          <a:effectLst/>
                          <a:latin typeface="標楷體" panose="03000509000000000000" pitchFamily="65" charset="-120"/>
                          <a:ea typeface="標楷體" panose="03000509000000000000" pitchFamily="65" charset="-120"/>
                          <a:cs typeface="+mn-cs"/>
                        </a:rPr>
                        <a:t>申報費用</a:t>
                      </a:r>
                      <a:endParaRPr lang="zh-TW" altLang="en-US" sz="1800" dirty="0">
                        <a:latin typeface="標楷體" panose="03000509000000000000" pitchFamily="65" charset="-120"/>
                        <a:ea typeface="標楷體" panose="03000509000000000000" pitchFamily="65" charset="-120"/>
                      </a:endParaRPr>
                    </a:p>
                  </a:txBody>
                  <a:tcPr marL="91437" marR="91437" marT="45725" marB="45725" anchor="ctr"/>
                </a:tc>
                <a:tc hMerge="1">
                  <a:txBody>
                    <a:bodyPr/>
                    <a:lstStyle/>
                    <a:p>
                      <a:endParaRPr lang="zh-TW" altLang="en-US"/>
                    </a:p>
                  </a:txBody>
                  <a:tcPr/>
                </a:tc>
                <a:tc>
                  <a:txBody>
                    <a:bodyPr/>
                    <a:lstStyle/>
                    <a:p>
                      <a:r>
                        <a:rPr kumimoji="0" lang="en-US" altLang="zh-TW" sz="1800" kern="1200" dirty="0" smtClean="0">
                          <a:solidFill>
                            <a:schemeClr val="dk1"/>
                          </a:solidFill>
                          <a:effectLst/>
                          <a:latin typeface="標楷體" panose="03000509000000000000" pitchFamily="65" charset="-120"/>
                          <a:ea typeface="標楷體" panose="03000509000000000000" pitchFamily="65" charset="-120"/>
                          <a:cs typeface="+mn-cs"/>
                        </a:rPr>
                        <a:t>K00(</a:t>
                      </a:r>
                      <a:r>
                        <a:rPr kumimoji="0" lang="zh-TW" altLang="zh-TW" sz="1800" kern="1200" dirty="0" smtClean="0">
                          <a:solidFill>
                            <a:schemeClr val="dk1"/>
                          </a:solidFill>
                          <a:effectLst/>
                          <a:latin typeface="標楷體" panose="03000509000000000000" pitchFamily="65" charset="-120"/>
                          <a:ea typeface="標楷體" panose="03000509000000000000" pitchFamily="65" charset="-120"/>
                          <a:cs typeface="+mn-cs"/>
                        </a:rPr>
                        <a:t>居家照護</a:t>
                      </a:r>
                      <a:r>
                        <a:rPr kumimoji="0" lang="en-US" altLang="zh-TW" sz="1800" kern="1200" dirty="0" smtClean="0">
                          <a:solidFill>
                            <a:schemeClr val="dk1"/>
                          </a:solidFill>
                          <a:effectLst/>
                          <a:latin typeface="標楷體" panose="03000509000000000000" pitchFamily="65" charset="-120"/>
                          <a:ea typeface="標楷體" panose="03000509000000000000" pitchFamily="65" charset="-120"/>
                          <a:cs typeface="+mn-cs"/>
                        </a:rPr>
                        <a:t>)</a:t>
                      </a:r>
                      <a:endParaRPr lang="zh-TW" altLang="en-US" sz="1800" dirty="0">
                        <a:latin typeface="標楷體" panose="03000509000000000000" pitchFamily="65" charset="-120"/>
                        <a:ea typeface="標楷體" panose="03000509000000000000" pitchFamily="65" charset="-120"/>
                      </a:endParaRPr>
                    </a:p>
                  </a:txBody>
                  <a:tcPr marL="91437" marR="91437" marT="45725" marB="45725"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zh-TW" altLang="zh-TW" sz="1800" kern="1200" dirty="0" smtClean="0">
                          <a:solidFill>
                            <a:schemeClr val="dk1"/>
                          </a:solidFill>
                          <a:effectLst/>
                          <a:latin typeface="標楷體" panose="03000509000000000000" pitchFamily="65" charset="-120"/>
                          <a:ea typeface="標楷體" panose="03000509000000000000" pitchFamily="65" charset="-120"/>
                          <a:cs typeface="+mn-cs"/>
                        </a:rPr>
                        <a:t>醫療費用</a:t>
                      </a:r>
                      <a:r>
                        <a:rPr kumimoji="0" lang="en-US" altLang="zh-TW" sz="1800" kern="1200" dirty="0" smtClean="0">
                          <a:solidFill>
                            <a:schemeClr val="dk1"/>
                          </a:solidFill>
                          <a:effectLst/>
                          <a:latin typeface="標楷體" panose="03000509000000000000" pitchFamily="65" charset="-120"/>
                          <a:ea typeface="標楷體" panose="03000509000000000000" pitchFamily="65" charset="-120"/>
                          <a:cs typeface="+mn-cs"/>
                        </a:rPr>
                        <a:t>*5%</a:t>
                      </a:r>
                      <a:endParaRPr lang="zh-TW" altLang="en-US" sz="1800" dirty="0">
                        <a:latin typeface="標楷體" panose="03000509000000000000" pitchFamily="65" charset="-120"/>
                        <a:ea typeface="標楷體" panose="03000509000000000000" pitchFamily="65" charset="-120"/>
                      </a:endParaRPr>
                    </a:p>
                  </a:txBody>
                  <a:tcPr marL="91437" marR="91437" marT="45725" marB="45725" anchor="ctr"/>
                </a:tc>
              </a:tr>
              <a:tr h="594429">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dirty="0"/>
                    </a:p>
                  </a:txBody>
                  <a:tcPr/>
                </a:tc>
                <a:tc gridSpan="2">
                  <a:txBody>
                    <a:bodyPr/>
                    <a:lstStyle/>
                    <a:p>
                      <a:pPr algn="ctr"/>
                      <a:r>
                        <a:rPr kumimoji="0" lang="zh-TW" altLang="zh-TW" sz="1800" u="sng" kern="1200" dirty="0" smtClean="0">
                          <a:solidFill>
                            <a:schemeClr val="dk1"/>
                          </a:solidFill>
                          <a:effectLst/>
                          <a:latin typeface="標楷體" panose="03000509000000000000" pitchFamily="65" charset="-120"/>
                          <a:ea typeface="標楷體" panose="03000509000000000000" pitchFamily="65" charset="-120"/>
                          <a:cs typeface="+mn-cs"/>
                        </a:rPr>
                        <a:t>檢驗機構</a:t>
                      </a:r>
                      <a:r>
                        <a:rPr kumimoji="0" lang="zh-TW" altLang="zh-TW" sz="1800" kern="1200" dirty="0" smtClean="0">
                          <a:solidFill>
                            <a:schemeClr val="dk1"/>
                          </a:solidFill>
                          <a:effectLst/>
                          <a:latin typeface="標楷體" panose="03000509000000000000" pitchFamily="65" charset="-120"/>
                          <a:ea typeface="標楷體" panose="03000509000000000000" pitchFamily="65" charset="-120"/>
                          <a:cs typeface="+mn-cs"/>
                        </a:rPr>
                        <a:t>申報費用</a:t>
                      </a:r>
                      <a:endParaRPr lang="zh-TW" altLang="en-US" sz="1800" dirty="0">
                        <a:latin typeface="標楷體" panose="03000509000000000000" pitchFamily="65" charset="-120"/>
                        <a:ea typeface="標楷體" panose="03000509000000000000" pitchFamily="65" charset="-120"/>
                      </a:endParaRPr>
                    </a:p>
                  </a:txBody>
                  <a:tcPr marL="91437" marR="91437" marT="45725" marB="45725" anchor="ctr"/>
                </a:tc>
                <a:tc hMerge="1">
                  <a:txBody>
                    <a:bodyPr/>
                    <a:lstStyle/>
                    <a:p>
                      <a:endParaRPr lang="zh-TW" altLang="en-US"/>
                    </a:p>
                  </a:txBody>
                  <a:tcPr/>
                </a:tc>
                <a:tc>
                  <a:txBody>
                    <a:bodyPr/>
                    <a:lstStyle/>
                    <a:p>
                      <a:r>
                        <a:rPr kumimoji="0" lang="en-US" altLang="zh-TW" sz="1800" kern="1200" dirty="0" smtClean="0">
                          <a:solidFill>
                            <a:schemeClr val="dk1"/>
                          </a:solidFill>
                          <a:effectLst/>
                          <a:latin typeface="標楷體" panose="03000509000000000000" pitchFamily="65" charset="-120"/>
                          <a:ea typeface="標楷體" panose="03000509000000000000" pitchFamily="65" charset="-120"/>
                          <a:cs typeface="+mn-cs"/>
                        </a:rPr>
                        <a:t>K00(</a:t>
                      </a:r>
                      <a:r>
                        <a:rPr kumimoji="0" lang="zh-TW" altLang="zh-TW" sz="1800" kern="1200" dirty="0" smtClean="0">
                          <a:solidFill>
                            <a:schemeClr val="dk1"/>
                          </a:solidFill>
                          <a:effectLst/>
                          <a:latin typeface="標楷體" panose="03000509000000000000" pitchFamily="65" charset="-120"/>
                          <a:ea typeface="標楷體" panose="03000509000000000000" pitchFamily="65" charset="-120"/>
                          <a:cs typeface="+mn-cs"/>
                        </a:rPr>
                        <a:t>居家照護</a:t>
                      </a:r>
                      <a:r>
                        <a:rPr kumimoji="0" lang="en-US" altLang="zh-TW" sz="1800" kern="1200" dirty="0" smtClean="0">
                          <a:solidFill>
                            <a:schemeClr val="dk1"/>
                          </a:solidFill>
                          <a:effectLst/>
                          <a:latin typeface="標楷體" panose="03000509000000000000" pitchFamily="65" charset="-120"/>
                          <a:ea typeface="標楷體" panose="03000509000000000000" pitchFamily="65" charset="-120"/>
                          <a:cs typeface="+mn-cs"/>
                        </a:rPr>
                        <a:t>)</a:t>
                      </a:r>
                      <a:endParaRPr lang="zh-TW" altLang="en-US" sz="1800" dirty="0">
                        <a:latin typeface="標楷體" panose="03000509000000000000" pitchFamily="65" charset="-120"/>
                        <a:ea typeface="標楷體" panose="03000509000000000000" pitchFamily="65" charset="-120"/>
                      </a:endParaRPr>
                    </a:p>
                  </a:txBody>
                  <a:tcPr marL="91437" marR="91437" marT="45725" marB="45725"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zh-TW" altLang="zh-TW" sz="1800" kern="1200" dirty="0" smtClean="0">
                          <a:solidFill>
                            <a:schemeClr val="dk1"/>
                          </a:solidFill>
                          <a:effectLst/>
                          <a:latin typeface="標楷體" panose="03000509000000000000" pitchFamily="65" charset="-120"/>
                          <a:ea typeface="標楷體" panose="03000509000000000000" pitchFamily="65" charset="-120"/>
                          <a:cs typeface="+mn-cs"/>
                        </a:rPr>
                        <a:t>醫療費用</a:t>
                      </a:r>
                      <a:r>
                        <a:rPr kumimoji="0" lang="en-US" altLang="zh-TW" sz="1800" kern="1200" dirty="0" smtClean="0">
                          <a:solidFill>
                            <a:schemeClr val="dk1"/>
                          </a:solidFill>
                          <a:effectLst/>
                          <a:latin typeface="標楷體" panose="03000509000000000000" pitchFamily="65" charset="-120"/>
                          <a:ea typeface="標楷體" panose="03000509000000000000" pitchFamily="65" charset="-120"/>
                          <a:cs typeface="+mn-cs"/>
                        </a:rPr>
                        <a:t>*5%</a:t>
                      </a:r>
                      <a:endParaRPr lang="zh-TW" altLang="en-US" sz="1800" dirty="0">
                        <a:latin typeface="標楷體" panose="03000509000000000000" pitchFamily="65" charset="-120"/>
                        <a:ea typeface="標楷體" panose="03000509000000000000" pitchFamily="65" charset="-120"/>
                      </a:endParaRPr>
                    </a:p>
                  </a:txBody>
                  <a:tcPr marL="91437" marR="91437" marT="45725" marB="45725" anchor="ctr"/>
                </a:tc>
              </a:tr>
              <a:tr h="11888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1800" dirty="0">
                        <a:latin typeface="標楷體" panose="03000509000000000000" pitchFamily="65" charset="-120"/>
                        <a:ea typeface="標楷體" panose="03000509000000000000" pitchFamily="65" charset="-120"/>
                      </a:endParaRPr>
                    </a:p>
                  </a:txBody>
                  <a:tcPr marL="91437" marR="91437" marT="45725" marB="45725"/>
                </a:tc>
                <a:tc gridSpan="4">
                  <a:txBody>
                    <a:bodyPr/>
                    <a:lstStyle/>
                    <a:p>
                      <a:pPr algn="l"/>
                      <a:r>
                        <a:rPr kumimoji="0" lang="zh-TW" altLang="zh-TW" sz="1800" kern="1200" dirty="0" smtClean="0">
                          <a:solidFill>
                            <a:schemeClr val="dk1"/>
                          </a:solidFill>
                          <a:effectLst/>
                          <a:latin typeface="標楷體" panose="03000509000000000000" pitchFamily="65" charset="-120"/>
                          <a:ea typeface="標楷體" panose="03000509000000000000" pitchFamily="65" charset="-120"/>
                          <a:cs typeface="+mn-cs"/>
                        </a:rPr>
                        <a:t>代檢院所或檢驗機構申報費用</a:t>
                      </a:r>
                      <a:r>
                        <a:rPr kumimoji="0" lang="zh-TW" altLang="en-US" sz="1800" kern="1200" dirty="0" smtClean="0">
                          <a:solidFill>
                            <a:schemeClr val="dk1"/>
                          </a:solidFill>
                          <a:effectLst/>
                          <a:latin typeface="標楷體" panose="03000509000000000000" pitchFamily="65" charset="-120"/>
                          <a:ea typeface="標楷體" panose="03000509000000000000" pitchFamily="65" charset="-120"/>
                          <a:cs typeface="+mn-cs"/>
                        </a:rPr>
                        <a:t>：</a:t>
                      </a:r>
                      <a:endParaRPr kumimoji="0" lang="en-US" altLang="zh-TW" sz="1800" kern="1200" dirty="0" smtClean="0">
                        <a:solidFill>
                          <a:schemeClr val="dk1"/>
                        </a:solidFill>
                        <a:effectLst/>
                        <a:latin typeface="標楷體" panose="03000509000000000000" pitchFamily="65" charset="-120"/>
                        <a:ea typeface="標楷體" panose="03000509000000000000" pitchFamily="65" charset="-120"/>
                        <a:cs typeface="+mn-cs"/>
                      </a:endParaRPr>
                    </a:p>
                    <a:p>
                      <a:pPr marL="285750" indent="-285750" algn="l">
                        <a:buFont typeface="Arial" panose="020B0604020202020204" pitchFamily="34" charset="0"/>
                        <a:buChar char="•"/>
                      </a:pPr>
                      <a:r>
                        <a:rPr kumimoji="0" lang="zh-TW" altLang="zh-TW" sz="1800" kern="1200" dirty="0" smtClean="0">
                          <a:solidFill>
                            <a:schemeClr val="dk1"/>
                          </a:solidFill>
                          <a:effectLst/>
                          <a:latin typeface="標楷體" panose="03000509000000000000" pitchFamily="65" charset="-120"/>
                          <a:ea typeface="標楷體" panose="03000509000000000000" pitchFamily="65" charset="-120"/>
                          <a:cs typeface="+mn-cs"/>
                        </a:rPr>
                        <a:t>案件分類</a:t>
                      </a:r>
                      <a:r>
                        <a:rPr kumimoji="0" lang="zh-TW" altLang="en-US" sz="1800" kern="1200" dirty="0" smtClean="0">
                          <a:solidFill>
                            <a:schemeClr val="dk1"/>
                          </a:solidFill>
                          <a:effectLst/>
                          <a:latin typeface="標楷體" panose="03000509000000000000" pitchFamily="65" charset="-120"/>
                          <a:ea typeface="標楷體" panose="03000509000000000000" pitchFamily="65" charset="-120"/>
                          <a:cs typeface="+mn-cs"/>
                        </a:rPr>
                        <a:t>：</a:t>
                      </a:r>
                      <a:r>
                        <a:rPr kumimoji="0" lang="en-US" altLang="zh-TW" sz="1800" kern="1200" dirty="0" smtClean="0">
                          <a:solidFill>
                            <a:schemeClr val="dk1"/>
                          </a:solidFill>
                          <a:effectLst/>
                          <a:latin typeface="標楷體" panose="03000509000000000000" pitchFamily="65" charset="-120"/>
                          <a:ea typeface="標楷體" panose="03000509000000000000" pitchFamily="65" charset="-120"/>
                          <a:cs typeface="+mn-cs"/>
                        </a:rPr>
                        <a:t>01(</a:t>
                      </a:r>
                      <a:r>
                        <a:rPr kumimoji="0" lang="zh-TW" altLang="zh-TW" sz="1800" kern="1200" dirty="0" smtClean="0">
                          <a:solidFill>
                            <a:schemeClr val="dk1"/>
                          </a:solidFill>
                          <a:effectLst/>
                          <a:latin typeface="標楷體" panose="03000509000000000000" pitchFamily="65" charset="-120"/>
                          <a:ea typeface="標楷體" panose="03000509000000000000" pitchFamily="65" charset="-120"/>
                          <a:cs typeface="+mn-cs"/>
                        </a:rPr>
                        <a:t>西醫一般案件</a:t>
                      </a:r>
                      <a:r>
                        <a:rPr kumimoji="0" lang="en-US" altLang="zh-TW" sz="1800" kern="1200" dirty="0" smtClean="0">
                          <a:solidFill>
                            <a:schemeClr val="dk1"/>
                          </a:solidFill>
                          <a:effectLst/>
                          <a:latin typeface="標楷體" panose="03000509000000000000" pitchFamily="65" charset="-120"/>
                          <a:ea typeface="標楷體" panose="03000509000000000000" pitchFamily="65" charset="-120"/>
                          <a:cs typeface="+mn-cs"/>
                        </a:rPr>
                        <a:t>)</a:t>
                      </a:r>
                      <a:r>
                        <a:rPr kumimoji="0" lang="zh-TW" altLang="en-US" sz="1800" kern="1200" dirty="0" smtClean="0">
                          <a:solidFill>
                            <a:schemeClr val="dk1"/>
                          </a:solidFill>
                          <a:effectLst/>
                          <a:latin typeface="標楷體" panose="03000509000000000000" pitchFamily="65" charset="-120"/>
                          <a:ea typeface="標楷體" panose="03000509000000000000" pitchFamily="65" charset="-120"/>
                          <a:cs typeface="+mn-cs"/>
                        </a:rPr>
                        <a:t>。</a:t>
                      </a:r>
                      <a:endParaRPr kumimoji="0" lang="en-US" altLang="zh-TW" sz="1800" kern="1200" dirty="0" smtClean="0">
                        <a:solidFill>
                          <a:schemeClr val="dk1"/>
                        </a:solidFill>
                        <a:effectLst/>
                        <a:latin typeface="標楷體" panose="03000509000000000000" pitchFamily="65" charset="-120"/>
                        <a:ea typeface="標楷體" panose="03000509000000000000" pitchFamily="65" charset="-120"/>
                        <a:cs typeface="+mn-cs"/>
                      </a:endParaRPr>
                    </a:p>
                    <a:p>
                      <a:pPr marL="285750" indent="-285750" algn="l">
                        <a:buFont typeface="Arial" panose="020B0604020202020204" pitchFamily="34" charset="0"/>
                        <a:buChar char="•"/>
                      </a:pPr>
                      <a:r>
                        <a:rPr kumimoji="0" lang="zh-TW" altLang="zh-TW" sz="1800" kern="1200" dirty="0" smtClean="0">
                          <a:solidFill>
                            <a:schemeClr val="dk1"/>
                          </a:solidFill>
                          <a:effectLst/>
                          <a:latin typeface="標楷體" panose="03000509000000000000" pitchFamily="65" charset="-120"/>
                          <a:ea typeface="標楷體" panose="03000509000000000000" pitchFamily="65" charset="-120"/>
                          <a:cs typeface="+mn-cs"/>
                        </a:rPr>
                        <a:t>原處方服務機構之特定治療項目代號任一欄</a:t>
                      </a:r>
                      <a:r>
                        <a:rPr kumimoji="0" lang="zh-TW" altLang="en-US" sz="1800" kern="1200" dirty="0" smtClean="0">
                          <a:solidFill>
                            <a:schemeClr val="dk1"/>
                          </a:solidFill>
                          <a:effectLst/>
                          <a:latin typeface="標楷體" panose="03000509000000000000" pitchFamily="65" charset="-120"/>
                          <a:ea typeface="標楷體" panose="03000509000000000000" pitchFamily="65" charset="-120"/>
                          <a:cs typeface="+mn-cs"/>
                        </a:rPr>
                        <a:t>：</a:t>
                      </a:r>
                      <a:r>
                        <a:rPr kumimoji="0" lang="zh-TW" altLang="zh-TW" sz="1800" kern="1200" dirty="0" smtClean="0">
                          <a:solidFill>
                            <a:schemeClr val="dk1"/>
                          </a:solidFill>
                          <a:effectLst/>
                          <a:latin typeface="標楷體" panose="03000509000000000000" pitchFamily="65" charset="-120"/>
                          <a:ea typeface="標楷體" panose="03000509000000000000" pitchFamily="65" charset="-120"/>
                          <a:cs typeface="+mn-cs"/>
                        </a:rPr>
                        <a:t>「</a:t>
                      </a:r>
                      <a:r>
                        <a:rPr kumimoji="0" lang="en-US" altLang="zh-TW" sz="1800" kern="1200" dirty="0" smtClean="0">
                          <a:solidFill>
                            <a:schemeClr val="dk1"/>
                          </a:solidFill>
                          <a:effectLst/>
                          <a:latin typeface="標楷體" panose="03000509000000000000" pitchFamily="65" charset="-120"/>
                          <a:ea typeface="標楷體" panose="03000509000000000000" pitchFamily="65" charset="-120"/>
                          <a:cs typeface="+mn-cs"/>
                        </a:rPr>
                        <a:t>EC</a:t>
                      </a:r>
                      <a:r>
                        <a:rPr kumimoji="0" lang="zh-TW" altLang="zh-TW" sz="1800" kern="1200" dirty="0" smtClean="0">
                          <a:solidFill>
                            <a:schemeClr val="dk1"/>
                          </a:solidFill>
                          <a:effectLst/>
                          <a:latin typeface="標楷體" panose="03000509000000000000" pitchFamily="65" charset="-120"/>
                          <a:ea typeface="標楷體" panose="03000509000000000000" pitchFamily="65" charset="-120"/>
                          <a:cs typeface="+mn-cs"/>
                        </a:rPr>
                        <a:t>」</a:t>
                      </a:r>
                      <a:r>
                        <a:rPr kumimoji="0" lang="zh-TW" altLang="en-US" sz="1800" kern="1200" dirty="0" smtClean="0">
                          <a:solidFill>
                            <a:schemeClr val="dk1"/>
                          </a:solidFill>
                          <a:effectLst/>
                          <a:latin typeface="標楷體" panose="03000509000000000000" pitchFamily="65" charset="-120"/>
                          <a:ea typeface="標楷體" panose="03000509000000000000" pitchFamily="65" charset="-120"/>
                          <a:cs typeface="+mn-cs"/>
                        </a:rPr>
                        <a:t>。</a:t>
                      </a:r>
                      <a:endParaRPr kumimoji="0" lang="en-US" altLang="zh-TW" sz="1800" kern="1200" dirty="0" smtClean="0">
                        <a:solidFill>
                          <a:schemeClr val="dk1"/>
                        </a:solidFill>
                        <a:effectLst/>
                        <a:latin typeface="標楷體" panose="03000509000000000000" pitchFamily="65" charset="-120"/>
                        <a:ea typeface="標楷體" panose="03000509000000000000" pitchFamily="65" charset="-120"/>
                        <a:cs typeface="+mn-cs"/>
                      </a:endParaRPr>
                    </a:p>
                    <a:p>
                      <a:pPr marL="285750" indent="-285750" algn="l">
                        <a:buFont typeface="Arial" panose="020B0604020202020204" pitchFamily="34" charset="0"/>
                        <a:buChar char="•"/>
                      </a:pPr>
                      <a:r>
                        <a:rPr kumimoji="0" lang="zh-TW" altLang="zh-TW" sz="1800" kern="1200" dirty="0" smtClean="0">
                          <a:solidFill>
                            <a:schemeClr val="dk1"/>
                          </a:solidFill>
                          <a:effectLst/>
                          <a:latin typeface="標楷體" panose="03000509000000000000" pitchFamily="65" charset="-120"/>
                          <a:ea typeface="標楷體" panose="03000509000000000000" pitchFamily="65" charset="-120"/>
                          <a:cs typeface="+mn-cs"/>
                        </a:rPr>
                        <a:t>醫令調劑方式</a:t>
                      </a:r>
                      <a:r>
                        <a:rPr kumimoji="0" lang="zh-TW" altLang="en-US" sz="1800" kern="1200" dirty="0" smtClean="0">
                          <a:solidFill>
                            <a:schemeClr val="dk1"/>
                          </a:solidFill>
                          <a:effectLst/>
                          <a:latin typeface="標楷體" panose="03000509000000000000" pitchFamily="65" charset="-120"/>
                          <a:ea typeface="標楷體" panose="03000509000000000000" pitchFamily="65" charset="-120"/>
                          <a:cs typeface="+mn-cs"/>
                        </a:rPr>
                        <a:t>：</a:t>
                      </a:r>
                      <a:r>
                        <a:rPr kumimoji="0" lang="zh-TW" altLang="zh-TW" sz="1800" kern="1200" dirty="0" smtClean="0">
                          <a:solidFill>
                            <a:schemeClr val="dk1"/>
                          </a:solidFill>
                          <a:effectLst/>
                          <a:latin typeface="標楷體" panose="03000509000000000000" pitchFamily="65" charset="-120"/>
                          <a:ea typeface="標楷體" panose="03000509000000000000" pitchFamily="65" charset="-120"/>
                          <a:cs typeface="+mn-cs"/>
                        </a:rPr>
                        <a:t>「</a:t>
                      </a:r>
                      <a:r>
                        <a:rPr kumimoji="0" lang="en-US" altLang="zh-TW" sz="1800" kern="1200" dirty="0" smtClean="0">
                          <a:solidFill>
                            <a:schemeClr val="dk1"/>
                          </a:solidFill>
                          <a:effectLst/>
                          <a:latin typeface="標楷體" panose="03000509000000000000" pitchFamily="65" charset="-120"/>
                          <a:ea typeface="標楷體" panose="03000509000000000000" pitchFamily="65" charset="-120"/>
                          <a:cs typeface="+mn-cs"/>
                        </a:rPr>
                        <a:t>3(</a:t>
                      </a:r>
                      <a:r>
                        <a:rPr kumimoji="0" lang="zh-TW" altLang="zh-TW" sz="1800" kern="1200" dirty="0" smtClean="0">
                          <a:solidFill>
                            <a:schemeClr val="dk1"/>
                          </a:solidFill>
                          <a:effectLst/>
                          <a:latin typeface="標楷體" panose="03000509000000000000" pitchFamily="65" charset="-120"/>
                          <a:ea typeface="標楷體" panose="03000509000000000000" pitchFamily="65" charset="-120"/>
                          <a:cs typeface="+mn-cs"/>
                        </a:rPr>
                        <a:t>接受其他院所委託代</a:t>
                      </a:r>
                      <a:r>
                        <a:rPr kumimoji="0" lang="en-US" altLang="zh-TW" sz="1800" kern="1200" dirty="0" smtClean="0">
                          <a:solidFill>
                            <a:schemeClr val="dk1"/>
                          </a:solidFill>
                          <a:effectLst/>
                          <a:latin typeface="標楷體" panose="03000509000000000000" pitchFamily="65" charset="-120"/>
                          <a:ea typeface="標楷體" panose="03000509000000000000" pitchFamily="65" charset="-120"/>
                          <a:cs typeface="+mn-cs"/>
                        </a:rPr>
                        <a:t>(</a:t>
                      </a:r>
                      <a:r>
                        <a:rPr kumimoji="0" lang="zh-TW" altLang="zh-TW" sz="1800" kern="1200" dirty="0" smtClean="0">
                          <a:solidFill>
                            <a:schemeClr val="dk1"/>
                          </a:solidFill>
                          <a:effectLst/>
                          <a:latin typeface="標楷體" panose="03000509000000000000" pitchFamily="65" charset="-120"/>
                          <a:ea typeface="標楷體" panose="03000509000000000000" pitchFamily="65" charset="-120"/>
                          <a:cs typeface="+mn-cs"/>
                        </a:rPr>
                        <a:t>轉</a:t>
                      </a:r>
                      <a:r>
                        <a:rPr kumimoji="0" lang="en-US" altLang="zh-TW" sz="1800" kern="1200" dirty="0" smtClean="0">
                          <a:solidFill>
                            <a:schemeClr val="dk1"/>
                          </a:solidFill>
                          <a:effectLst/>
                          <a:latin typeface="標楷體" panose="03000509000000000000" pitchFamily="65" charset="-120"/>
                          <a:ea typeface="標楷體" panose="03000509000000000000" pitchFamily="65" charset="-120"/>
                          <a:cs typeface="+mn-cs"/>
                        </a:rPr>
                        <a:t>)</a:t>
                      </a:r>
                      <a:r>
                        <a:rPr kumimoji="0" lang="zh-TW" altLang="zh-TW" sz="1800" kern="1200" dirty="0" smtClean="0">
                          <a:solidFill>
                            <a:schemeClr val="dk1"/>
                          </a:solidFill>
                          <a:effectLst/>
                          <a:latin typeface="標楷體" panose="03000509000000000000" pitchFamily="65" charset="-120"/>
                          <a:ea typeface="標楷體" panose="03000509000000000000" pitchFamily="65" charset="-120"/>
                          <a:cs typeface="+mn-cs"/>
                        </a:rPr>
                        <a:t>檢</a:t>
                      </a:r>
                      <a:r>
                        <a:rPr kumimoji="0" lang="en-US" altLang="zh-TW" sz="1800" kern="1200" dirty="0" smtClean="0">
                          <a:solidFill>
                            <a:schemeClr val="dk1"/>
                          </a:solidFill>
                          <a:effectLst/>
                          <a:latin typeface="標楷體" panose="03000509000000000000" pitchFamily="65" charset="-120"/>
                          <a:ea typeface="標楷體" panose="03000509000000000000" pitchFamily="65" charset="-120"/>
                          <a:cs typeface="+mn-cs"/>
                        </a:rPr>
                        <a:t>)</a:t>
                      </a:r>
                      <a:r>
                        <a:rPr kumimoji="0" lang="zh-TW" altLang="zh-TW" sz="1800" kern="1200" dirty="0" smtClean="0">
                          <a:solidFill>
                            <a:schemeClr val="dk1"/>
                          </a:solidFill>
                          <a:effectLst/>
                          <a:latin typeface="標楷體" panose="03000509000000000000" pitchFamily="65" charset="-120"/>
                          <a:ea typeface="標楷體" panose="03000509000000000000" pitchFamily="65" charset="-120"/>
                          <a:cs typeface="+mn-cs"/>
                        </a:rPr>
                        <a:t>」。</a:t>
                      </a:r>
                      <a:endParaRPr lang="zh-TW" altLang="en-US" sz="1800" dirty="0">
                        <a:latin typeface="標楷體" panose="03000509000000000000" pitchFamily="65" charset="-120"/>
                        <a:ea typeface="標楷體" panose="03000509000000000000" pitchFamily="65" charset="-120"/>
                      </a:endParaRPr>
                    </a:p>
                  </a:txBody>
                  <a:tcPr marL="91437" marR="91437" marT="45725" marB="45725" anchor="ctr"/>
                </a:tc>
                <a:tc hMerge="1">
                  <a:txBody>
                    <a:bodyPr/>
                    <a:lstStyle/>
                    <a:p>
                      <a:endParaRPr lang="zh-TW" altLang="en-US"/>
                    </a:p>
                  </a:txBody>
                  <a:tcPr/>
                </a:tc>
                <a:tc hMerge="1">
                  <a:txBody>
                    <a:bodyPr/>
                    <a:lstStyle/>
                    <a:p>
                      <a:endParaRPr lang="zh-TW" altLang="en-US" dirty="0"/>
                    </a:p>
                  </a:txBody>
                  <a:tcPr/>
                </a:tc>
                <a:tc hMerge="1">
                  <a:txBody>
                    <a:bodyPr/>
                    <a:lstStyle/>
                    <a:p>
                      <a:endParaRPr lang="zh-TW" altLang="en-US"/>
                    </a:p>
                  </a:txBody>
                  <a:tcPr/>
                </a:tc>
              </a:tr>
            </a:tbl>
          </a:graphicData>
        </a:graphic>
      </p:graphicFrame>
      <p:sp>
        <p:nvSpPr>
          <p:cNvPr id="4" name="投影片編號版面配置區 3"/>
          <p:cNvSpPr>
            <a:spLocks noGrp="1"/>
          </p:cNvSpPr>
          <p:nvPr>
            <p:ph type="sldNum" sz="quarter" idx="12"/>
          </p:nvPr>
        </p:nvSpPr>
        <p:spPr/>
        <p:txBody>
          <a:bodyPr/>
          <a:lstStyle/>
          <a:p>
            <a:pPr>
              <a:defRPr/>
            </a:pPr>
            <a:fld id="{3A6AD48E-391E-4701-891E-E39E78763351}" type="slidenum">
              <a:rPr lang="zh-TW" altLang="en-US"/>
              <a:pPr>
                <a:defRPr/>
              </a:pPr>
              <a:t>25</a:t>
            </a:fld>
            <a:endParaRPr lang="zh-TW" altLang="en-US"/>
          </a:p>
        </p:txBody>
      </p:sp>
    </p:spTree>
    <p:extLst>
      <p:ext uri="{BB962C8B-B14F-4D97-AF65-F5344CB8AC3E}">
        <p14:creationId xmlns:p14="http://schemas.microsoft.com/office/powerpoint/2010/main" val="12105178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標題 1"/>
          <p:cNvSpPr>
            <a:spLocks noGrp="1"/>
          </p:cNvSpPr>
          <p:nvPr>
            <p:ph type="title"/>
          </p:nvPr>
        </p:nvSpPr>
        <p:spPr>
          <a:xfrm>
            <a:off x="3347864" y="692696"/>
            <a:ext cx="2337842" cy="674687"/>
          </a:xfrm>
        </p:spPr>
        <p:txBody>
          <a:bodyPr/>
          <a:lstStyle/>
          <a:p>
            <a:r>
              <a:rPr lang="zh-TW" altLang="en-US" b="1" dirty="0" smtClean="0">
                <a:solidFill>
                  <a:srgbClr val="0D5224"/>
                </a:solidFill>
                <a:latin typeface="標楷體" panose="03000509000000000000" pitchFamily="65" charset="-120"/>
                <a:ea typeface="標楷體" panose="03000509000000000000" pitchFamily="65" charset="-120"/>
              </a:rPr>
              <a:t>監測指標</a:t>
            </a:r>
          </a:p>
        </p:txBody>
      </p:sp>
      <p:sp>
        <p:nvSpPr>
          <p:cNvPr id="41986" name="內容版面配置區 2"/>
          <p:cNvSpPr>
            <a:spLocks noGrp="1"/>
          </p:cNvSpPr>
          <p:nvPr>
            <p:ph idx="1"/>
          </p:nvPr>
        </p:nvSpPr>
        <p:spPr/>
        <p:txBody>
          <a:bodyPr/>
          <a:lstStyle/>
          <a:p>
            <a:r>
              <a:rPr lang="zh-TW" altLang="en-US" b="1" dirty="0" smtClean="0">
                <a:latin typeface="標楷體" panose="03000509000000000000" pitchFamily="65" charset="-120"/>
                <a:ea typeface="標楷體" panose="03000509000000000000" pitchFamily="65" charset="-120"/>
              </a:rPr>
              <a:t>每人每年門診就醫次數</a:t>
            </a:r>
            <a:endParaRPr lang="en-US" altLang="zh-TW" b="1" dirty="0" smtClean="0">
              <a:latin typeface="標楷體" panose="03000509000000000000" pitchFamily="65" charset="-120"/>
              <a:ea typeface="標楷體" panose="03000509000000000000" pitchFamily="65" charset="-120"/>
            </a:endParaRPr>
          </a:p>
          <a:p>
            <a:r>
              <a:rPr lang="zh-TW" altLang="en-US" b="1" dirty="0" smtClean="0">
                <a:latin typeface="標楷體" panose="03000509000000000000" pitchFamily="65" charset="-120"/>
                <a:ea typeface="標楷體" panose="03000509000000000000" pitchFamily="65" charset="-120"/>
              </a:rPr>
              <a:t>每人每年住院天數</a:t>
            </a:r>
            <a:endParaRPr lang="en-US" altLang="zh-TW" b="1" dirty="0" smtClean="0">
              <a:latin typeface="標楷體" panose="03000509000000000000" pitchFamily="65" charset="-120"/>
              <a:ea typeface="標楷體" panose="03000509000000000000" pitchFamily="65" charset="-120"/>
            </a:endParaRPr>
          </a:p>
          <a:p>
            <a:r>
              <a:rPr lang="zh-TW" altLang="en-US" b="1" dirty="0" smtClean="0">
                <a:latin typeface="標楷體" panose="03000509000000000000" pitchFamily="65" charset="-120"/>
                <a:ea typeface="標楷體" panose="03000509000000000000" pitchFamily="65" charset="-120"/>
              </a:rPr>
              <a:t>住院率</a:t>
            </a:r>
            <a:endParaRPr lang="en-US" altLang="zh-TW" b="1" dirty="0" smtClean="0">
              <a:latin typeface="標楷體" panose="03000509000000000000" pitchFamily="65" charset="-120"/>
              <a:ea typeface="標楷體" panose="03000509000000000000" pitchFamily="65" charset="-120"/>
            </a:endParaRPr>
          </a:p>
          <a:p>
            <a:r>
              <a:rPr lang="zh-TW" altLang="en-US" b="1" dirty="0" smtClean="0">
                <a:latin typeface="標楷體" panose="03000509000000000000" pitchFamily="65" charset="-120"/>
                <a:ea typeface="標楷體" panose="03000509000000000000" pitchFamily="65" charset="-120"/>
              </a:rPr>
              <a:t>急診率</a:t>
            </a:r>
            <a:endParaRPr lang="en-US" altLang="zh-TW" b="1" dirty="0" smtClean="0">
              <a:latin typeface="標楷體" panose="03000509000000000000" pitchFamily="65" charset="-120"/>
              <a:ea typeface="標楷體" panose="03000509000000000000" pitchFamily="65" charset="-120"/>
            </a:endParaRPr>
          </a:p>
          <a:p>
            <a:r>
              <a:rPr lang="zh-TW" altLang="en-US" b="1" dirty="0">
                <a:latin typeface="標楷體" panose="03000509000000000000" pitchFamily="65" charset="-120"/>
                <a:ea typeface="標楷體" panose="03000509000000000000" pitchFamily="65" charset="-120"/>
              </a:rPr>
              <a:t>住院個案出院後</a:t>
            </a:r>
            <a:r>
              <a:rPr lang="en-US" altLang="zh-TW" b="1" dirty="0">
                <a:latin typeface="標楷體" panose="03000509000000000000" pitchFamily="65" charset="-120"/>
                <a:ea typeface="標楷體" panose="03000509000000000000" pitchFamily="65" charset="-120"/>
              </a:rPr>
              <a:t>14</a:t>
            </a:r>
            <a:r>
              <a:rPr lang="zh-TW" altLang="en-US" b="1" dirty="0">
                <a:latin typeface="標楷體" panose="03000509000000000000" pitchFamily="65" charset="-120"/>
                <a:ea typeface="標楷體" panose="03000509000000000000" pitchFamily="65" charset="-120"/>
              </a:rPr>
              <a:t>日內再住院率</a:t>
            </a:r>
          </a:p>
        </p:txBody>
      </p:sp>
      <p:sp>
        <p:nvSpPr>
          <p:cNvPr id="41987" name="投影片編號版面配置區 3"/>
          <p:cNvSpPr>
            <a:spLocks noGrp="1"/>
          </p:cNvSpPr>
          <p:nvPr>
            <p:ph type="sldNum" sz="quarter" idx="12"/>
          </p:nvPr>
        </p:nvSpPr>
        <p:spPr>
          <a:noFill/>
        </p:spPr>
        <p:txBody>
          <a:bodyPr/>
          <a:lstStyle/>
          <a:p>
            <a:fld id="{25B9C712-A8CE-4413-97C3-9E869218A1A5}" type="slidenum">
              <a:rPr lang="en-US" altLang="zh-TW" smtClean="0"/>
              <a:pPr/>
              <a:t>26</a:t>
            </a:fld>
            <a:endParaRPr lang="en-US" altLang="zh-TW"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Freeform 35"/>
          <p:cNvPicPr>
            <a:picLocks noChangeArrowheads="1"/>
          </p:cNvPicPr>
          <p:nvPr/>
        </p:nvPicPr>
        <p:blipFill>
          <a:blip r:embed="rId2" cstate="print"/>
          <a:srcRect b="19957"/>
          <a:stretch>
            <a:fillRect/>
          </a:stretch>
        </p:blipFill>
        <p:spPr bwMode="auto">
          <a:xfrm>
            <a:off x="7086600" y="2667000"/>
            <a:ext cx="1682750" cy="3571875"/>
          </a:xfrm>
          <a:prstGeom prst="rect">
            <a:avLst/>
          </a:prstGeom>
          <a:noFill/>
          <a:ln w="9525">
            <a:noFill/>
            <a:miter lim="800000"/>
            <a:headEnd/>
            <a:tailEnd/>
          </a:ln>
        </p:spPr>
      </p:pic>
      <p:grpSp>
        <p:nvGrpSpPr>
          <p:cNvPr id="2" name="Group 3"/>
          <p:cNvGrpSpPr>
            <a:grpSpLocks/>
          </p:cNvGrpSpPr>
          <p:nvPr/>
        </p:nvGrpSpPr>
        <p:grpSpPr bwMode="auto">
          <a:xfrm>
            <a:off x="663575" y="2847975"/>
            <a:ext cx="1638300" cy="1516063"/>
            <a:chOff x="1255" y="1825"/>
            <a:chExt cx="1032" cy="962"/>
          </a:xfrm>
        </p:grpSpPr>
        <p:sp>
          <p:nvSpPr>
            <p:cNvPr id="99332" name="Rectangle 4"/>
            <p:cNvSpPr>
              <a:spLocks noChangeArrowheads="1"/>
            </p:cNvSpPr>
            <p:nvPr/>
          </p:nvSpPr>
          <p:spPr bwMode="gray">
            <a:xfrm rot="120000">
              <a:off x="1255" y="1864"/>
              <a:ext cx="1032" cy="812"/>
            </a:xfrm>
            <a:prstGeom prst="rect">
              <a:avLst/>
            </a:prstGeom>
            <a:gradFill rotWithShape="1">
              <a:gsLst>
                <a:gs pos="0">
                  <a:schemeClr val="accent2"/>
                </a:gs>
                <a:gs pos="100000">
                  <a:schemeClr val="accent2">
                    <a:gamma/>
                    <a:tint val="57255"/>
                    <a:invGamma/>
                  </a:schemeClr>
                </a:gs>
              </a:gsLst>
              <a:lin ang="2700000" scaled="1"/>
            </a:gradFill>
            <a:ln w="9525">
              <a:miter lim="800000"/>
              <a:headEnd/>
              <a:tailEnd/>
            </a:ln>
            <a:effectLst/>
            <a:scene3d>
              <a:camera prst="legacyPerspectiveTopLeft">
                <a:rot lat="21299999" lon="3300000" rev="0"/>
              </a:camera>
              <a:lightRig rig="legacyNormal1" dir="t"/>
            </a:scene3d>
            <a:sp3d extrusionH="887400" prstMaterial="legacyPlastic">
              <a:bevelT w="13500" h="13500" prst="angle"/>
              <a:bevelB w="13500" h="13500" prst="angle"/>
              <a:extrusionClr>
                <a:schemeClr val="accent2"/>
              </a:extrusionClr>
            </a:sp3d>
            <a:extLst/>
          </p:spPr>
          <p:txBody>
            <a:bodyPr wrap="none" anchor="ctr">
              <a:flatTx/>
            </a:bodyPr>
            <a:lstStyle/>
            <a:p>
              <a:pPr algn="ctr">
                <a:defRPr/>
              </a:pPr>
              <a:endParaRPr kumimoji="0" lang="zh-TW" altLang="en-US">
                <a:ea typeface="+mn-ea"/>
              </a:endParaRPr>
            </a:p>
          </p:txBody>
        </p:sp>
        <p:sp>
          <p:nvSpPr>
            <p:cNvPr id="45082" name="Line 5"/>
            <p:cNvSpPr>
              <a:spLocks noChangeShapeType="1"/>
            </p:cNvSpPr>
            <p:nvPr/>
          </p:nvSpPr>
          <p:spPr bwMode="gray">
            <a:xfrm flipH="1">
              <a:off x="2189" y="1906"/>
              <a:ext cx="9" cy="881"/>
            </a:xfrm>
            <a:prstGeom prst="line">
              <a:avLst/>
            </a:prstGeom>
            <a:noFill/>
            <a:ln w="19050">
              <a:solidFill>
                <a:srgbClr val="FFFFFF">
                  <a:alpha val="30196"/>
                </a:srgbClr>
              </a:solidFill>
              <a:round/>
              <a:headEnd/>
              <a:tailEnd/>
            </a:ln>
          </p:spPr>
          <p:txBody>
            <a:bodyPr/>
            <a:lstStyle/>
            <a:p>
              <a:endParaRPr lang="zh-TW" altLang="en-US"/>
            </a:p>
          </p:txBody>
        </p:sp>
        <p:sp>
          <p:nvSpPr>
            <p:cNvPr id="45083" name="Line 6"/>
            <p:cNvSpPr>
              <a:spLocks noChangeShapeType="1"/>
            </p:cNvSpPr>
            <p:nvPr/>
          </p:nvSpPr>
          <p:spPr bwMode="gray">
            <a:xfrm>
              <a:off x="1408" y="1825"/>
              <a:ext cx="787" cy="80"/>
            </a:xfrm>
            <a:prstGeom prst="line">
              <a:avLst/>
            </a:prstGeom>
            <a:noFill/>
            <a:ln w="28575">
              <a:solidFill>
                <a:srgbClr val="333333">
                  <a:alpha val="39999"/>
                </a:srgbClr>
              </a:solidFill>
              <a:round/>
              <a:headEnd/>
              <a:tailEnd/>
            </a:ln>
          </p:spPr>
          <p:txBody>
            <a:bodyPr/>
            <a:lstStyle/>
            <a:p>
              <a:endParaRPr lang="zh-TW" altLang="en-US"/>
            </a:p>
          </p:txBody>
        </p:sp>
      </p:grpSp>
      <p:grpSp>
        <p:nvGrpSpPr>
          <p:cNvPr id="3" name="Group 7"/>
          <p:cNvGrpSpPr>
            <a:grpSpLocks/>
          </p:cNvGrpSpPr>
          <p:nvPr/>
        </p:nvGrpSpPr>
        <p:grpSpPr bwMode="auto">
          <a:xfrm>
            <a:off x="1874838" y="2963863"/>
            <a:ext cx="1997075" cy="1851025"/>
            <a:chOff x="2018" y="1905"/>
            <a:chExt cx="1258" cy="1166"/>
          </a:xfrm>
        </p:grpSpPr>
        <p:sp>
          <p:nvSpPr>
            <p:cNvPr id="99336" name="Rectangle 8"/>
            <p:cNvSpPr>
              <a:spLocks noChangeArrowheads="1"/>
            </p:cNvSpPr>
            <p:nvPr/>
          </p:nvSpPr>
          <p:spPr bwMode="gray">
            <a:xfrm rot="120000">
              <a:off x="2018" y="1952"/>
              <a:ext cx="1258" cy="959"/>
            </a:xfrm>
            <a:prstGeom prst="rect">
              <a:avLst/>
            </a:prstGeom>
            <a:gradFill rotWithShape="1">
              <a:gsLst>
                <a:gs pos="0">
                  <a:schemeClr val="hlink"/>
                </a:gs>
                <a:gs pos="100000">
                  <a:schemeClr val="hlink">
                    <a:gamma/>
                    <a:tint val="63529"/>
                    <a:invGamma/>
                  </a:schemeClr>
                </a:gs>
              </a:gsLst>
              <a:lin ang="2700000" scaled="1"/>
            </a:gradFill>
            <a:ln w="9525">
              <a:miter lim="800000"/>
              <a:headEnd/>
              <a:tailEnd/>
            </a:ln>
            <a:effectLst/>
            <a:scene3d>
              <a:camera prst="legacyPerspectiveTopLeft">
                <a:rot lat="21299999" lon="3300000" rev="0"/>
              </a:camera>
              <a:lightRig rig="legacyNormal1" dir="t"/>
            </a:scene3d>
            <a:sp3d extrusionH="887400" prstMaterial="legacyPlastic">
              <a:bevelT w="13500" h="13500" prst="angle"/>
              <a:bevelB w="13500" h="13500" prst="angle"/>
              <a:extrusionClr>
                <a:schemeClr val="hlink"/>
              </a:extrusionClr>
            </a:sp3d>
            <a:extLst/>
          </p:spPr>
          <p:txBody>
            <a:bodyPr wrap="none" anchor="ctr">
              <a:flatTx/>
            </a:bodyPr>
            <a:lstStyle/>
            <a:p>
              <a:pPr algn="ctr">
                <a:defRPr/>
              </a:pPr>
              <a:endParaRPr kumimoji="0" lang="zh-TW" altLang="en-US">
                <a:ea typeface="+mn-ea"/>
              </a:endParaRPr>
            </a:p>
          </p:txBody>
        </p:sp>
        <p:sp>
          <p:nvSpPr>
            <p:cNvPr id="45079" name="Line 9"/>
            <p:cNvSpPr>
              <a:spLocks noChangeShapeType="1"/>
            </p:cNvSpPr>
            <p:nvPr/>
          </p:nvSpPr>
          <p:spPr bwMode="gray">
            <a:xfrm>
              <a:off x="3185" y="2012"/>
              <a:ext cx="0" cy="1059"/>
            </a:xfrm>
            <a:prstGeom prst="line">
              <a:avLst/>
            </a:prstGeom>
            <a:noFill/>
            <a:ln w="19050">
              <a:solidFill>
                <a:srgbClr val="FFFFFF">
                  <a:alpha val="39999"/>
                </a:srgbClr>
              </a:solidFill>
              <a:round/>
              <a:headEnd/>
              <a:tailEnd/>
            </a:ln>
          </p:spPr>
          <p:txBody>
            <a:bodyPr/>
            <a:lstStyle/>
            <a:p>
              <a:endParaRPr lang="zh-TW" altLang="en-US"/>
            </a:p>
          </p:txBody>
        </p:sp>
        <p:sp>
          <p:nvSpPr>
            <p:cNvPr id="45080" name="Line 10"/>
            <p:cNvSpPr>
              <a:spLocks noChangeShapeType="1"/>
            </p:cNvSpPr>
            <p:nvPr/>
          </p:nvSpPr>
          <p:spPr bwMode="gray">
            <a:xfrm>
              <a:off x="2200" y="1905"/>
              <a:ext cx="985" cy="102"/>
            </a:xfrm>
            <a:prstGeom prst="line">
              <a:avLst/>
            </a:prstGeom>
            <a:noFill/>
            <a:ln w="28575">
              <a:solidFill>
                <a:srgbClr val="333333">
                  <a:alpha val="39999"/>
                </a:srgbClr>
              </a:solidFill>
              <a:round/>
              <a:headEnd/>
              <a:tailEnd/>
            </a:ln>
          </p:spPr>
          <p:txBody>
            <a:bodyPr/>
            <a:lstStyle/>
            <a:p>
              <a:endParaRPr lang="zh-TW" altLang="en-US"/>
            </a:p>
          </p:txBody>
        </p:sp>
      </p:grpSp>
      <p:grpSp>
        <p:nvGrpSpPr>
          <p:cNvPr id="4" name="Group 11"/>
          <p:cNvGrpSpPr>
            <a:grpSpLocks/>
          </p:cNvGrpSpPr>
          <p:nvPr/>
        </p:nvGrpSpPr>
        <p:grpSpPr bwMode="auto">
          <a:xfrm>
            <a:off x="3519488" y="2481263"/>
            <a:ext cx="3036887" cy="3243262"/>
            <a:chOff x="3066" y="1601"/>
            <a:chExt cx="1913" cy="2043"/>
          </a:xfrm>
        </p:grpSpPr>
        <p:sp>
          <p:nvSpPr>
            <p:cNvPr id="99340" name="AutoShape 12"/>
            <p:cNvSpPr>
              <a:spLocks noChangeArrowheads="1"/>
            </p:cNvSpPr>
            <p:nvPr/>
          </p:nvSpPr>
          <p:spPr bwMode="gray">
            <a:xfrm rot="60000">
              <a:off x="3066" y="1710"/>
              <a:ext cx="1913" cy="1934"/>
            </a:xfrm>
            <a:prstGeom prst="rightArrow">
              <a:avLst>
                <a:gd name="adj1" fmla="val 60231"/>
                <a:gd name="adj2" fmla="val 34551"/>
              </a:avLst>
            </a:prstGeom>
            <a:gradFill rotWithShape="1">
              <a:gsLst>
                <a:gs pos="0">
                  <a:schemeClr val="folHlink"/>
                </a:gs>
                <a:gs pos="100000">
                  <a:schemeClr val="folHlink">
                    <a:gamma/>
                    <a:tint val="69804"/>
                    <a:invGamma/>
                  </a:schemeClr>
                </a:gs>
              </a:gsLst>
              <a:lin ang="2700000" scaled="1"/>
            </a:gradFill>
            <a:ln w="9525">
              <a:miter lim="800000"/>
              <a:headEnd/>
              <a:tailEnd/>
            </a:ln>
            <a:effectLst/>
            <a:scene3d>
              <a:camera prst="legacyPerspectiveTopLeft">
                <a:rot lat="21299999" lon="2400000" rev="0"/>
              </a:camera>
              <a:lightRig rig="legacyNormal1" dir="t"/>
            </a:scene3d>
            <a:sp3d extrusionH="887400" prstMaterial="legacyPlastic">
              <a:bevelT w="13500" h="13500" prst="angle"/>
              <a:bevelB w="13500" h="13500" prst="angle"/>
              <a:extrusionClr>
                <a:schemeClr val="folHlink"/>
              </a:extrusionClr>
            </a:sp3d>
            <a:extLst/>
          </p:spPr>
          <p:txBody>
            <a:bodyPr wrap="none" anchor="ctr">
              <a:flatTx/>
            </a:bodyPr>
            <a:lstStyle/>
            <a:p>
              <a:pPr algn="ctr">
                <a:defRPr/>
              </a:pPr>
              <a:endParaRPr kumimoji="0" lang="zh-TW" altLang="en-US">
                <a:ea typeface="+mn-ea"/>
              </a:endParaRPr>
            </a:p>
          </p:txBody>
        </p:sp>
        <p:pic>
          <p:nvPicPr>
            <p:cNvPr id="45076" name="Picture 13" descr="Picture3"/>
            <p:cNvPicPr>
              <a:picLocks noChangeArrowheads="1"/>
            </p:cNvPicPr>
            <p:nvPr/>
          </p:nvPicPr>
          <p:blipFill>
            <a:blip r:embed="rId3" cstate="print"/>
            <a:srcRect l="-319" b="45004"/>
            <a:stretch>
              <a:fillRect/>
            </a:stretch>
          </p:blipFill>
          <p:spPr bwMode="gray">
            <a:xfrm rot="3360000">
              <a:off x="3990" y="2270"/>
              <a:ext cx="1362" cy="23"/>
            </a:xfrm>
            <a:prstGeom prst="rect">
              <a:avLst/>
            </a:prstGeom>
            <a:noFill/>
            <a:ln w="9525">
              <a:noFill/>
              <a:miter lim="800000"/>
              <a:headEnd/>
              <a:tailEnd/>
            </a:ln>
          </p:spPr>
        </p:pic>
        <p:sp>
          <p:nvSpPr>
            <p:cNvPr id="45077" name="Line 14"/>
            <p:cNvSpPr>
              <a:spLocks noChangeShapeType="1"/>
            </p:cNvSpPr>
            <p:nvPr/>
          </p:nvSpPr>
          <p:spPr bwMode="gray">
            <a:xfrm>
              <a:off x="3188" y="2005"/>
              <a:ext cx="1117" cy="108"/>
            </a:xfrm>
            <a:prstGeom prst="line">
              <a:avLst/>
            </a:prstGeom>
            <a:noFill/>
            <a:ln w="28575">
              <a:solidFill>
                <a:srgbClr val="333333">
                  <a:alpha val="39999"/>
                </a:srgbClr>
              </a:solidFill>
              <a:round/>
              <a:headEnd/>
              <a:tailEnd/>
            </a:ln>
          </p:spPr>
          <p:txBody>
            <a:bodyPr/>
            <a:lstStyle/>
            <a:p>
              <a:endParaRPr lang="zh-TW" altLang="en-US"/>
            </a:p>
          </p:txBody>
        </p:sp>
      </p:grpSp>
      <p:cxnSp>
        <p:nvCxnSpPr>
          <p:cNvPr id="45061" name="Straight Arrow Connector 46"/>
          <p:cNvCxnSpPr>
            <a:cxnSpLocks noChangeShapeType="1"/>
            <a:stCxn id="45067" idx="0"/>
            <a:endCxn id="45063" idx="2"/>
          </p:cNvCxnSpPr>
          <p:nvPr/>
        </p:nvCxnSpPr>
        <p:spPr bwMode="auto">
          <a:xfrm flipV="1">
            <a:off x="1423988" y="2460625"/>
            <a:ext cx="498475" cy="769938"/>
          </a:xfrm>
          <a:prstGeom prst="straightConnector1">
            <a:avLst/>
          </a:prstGeom>
          <a:noFill/>
          <a:ln w="9525" algn="ctr">
            <a:solidFill>
              <a:schemeClr val="tx1"/>
            </a:solidFill>
            <a:prstDash val="sysDash"/>
            <a:round/>
            <a:headEnd type="oval" w="sm" len="sm"/>
            <a:tailEnd type="triangle" w="med" len="med"/>
          </a:ln>
        </p:spPr>
      </p:cxnSp>
      <p:sp>
        <p:nvSpPr>
          <p:cNvPr id="45062" name="Rectangle 55"/>
          <p:cNvSpPr>
            <a:spLocks noChangeArrowheads="1"/>
          </p:cNvSpPr>
          <p:nvPr/>
        </p:nvSpPr>
        <p:spPr bwMode="auto">
          <a:xfrm>
            <a:off x="3937000" y="1592263"/>
            <a:ext cx="3378200" cy="1016000"/>
          </a:xfrm>
          <a:prstGeom prst="rect">
            <a:avLst/>
          </a:prstGeom>
          <a:noFill/>
          <a:ln w="9525">
            <a:noFill/>
            <a:miter lim="800000"/>
            <a:headEnd/>
            <a:tailEnd/>
          </a:ln>
        </p:spPr>
        <p:txBody>
          <a:bodyPr>
            <a:spAutoFit/>
          </a:bodyPr>
          <a:lstStyle/>
          <a:p>
            <a:r>
              <a:rPr kumimoji="0" lang="zh-TW" altLang="en-US" sz="2000" dirty="0">
                <a:latin typeface="標楷體" panose="03000509000000000000" pitchFamily="65" charset="-120"/>
                <a:ea typeface="標楷體" panose="03000509000000000000" pitchFamily="65" charset="-120"/>
              </a:rPr>
              <a:t>近</a:t>
            </a:r>
            <a:r>
              <a:rPr kumimoji="0" lang="en-US" altLang="zh-TW" sz="2000" dirty="0">
                <a:latin typeface="標楷體" panose="03000509000000000000" pitchFamily="65" charset="-120"/>
                <a:ea typeface="標楷體" panose="03000509000000000000" pitchFamily="65" charset="-120"/>
              </a:rPr>
              <a:t>2</a:t>
            </a:r>
            <a:r>
              <a:rPr kumimoji="0" lang="zh-TW" altLang="en-US" sz="2000" dirty="0">
                <a:latin typeface="標楷體" panose="03000509000000000000" pitchFamily="65" charset="-120"/>
                <a:ea typeface="標楷體" panose="03000509000000000000" pitchFamily="65" charset="-120"/>
              </a:rPr>
              <a:t>年無特管辦法第</a:t>
            </a:r>
            <a:r>
              <a:rPr kumimoji="0" lang="en-US" altLang="zh-TW" sz="2000" dirty="0">
                <a:latin typeface="標楷體" panose="03000509000000000000" pitchFamily="65" charset="-120"/>
                <a:ea typeface="標楷體" panose="03000509000000000000" pitchFamily="65" charset="-120"/>
              </a:rPr>
              <a:t>38-40</a:t>
            </a:r>
            <a:r>
              <a:rPr kumimoji="0" lang="zh-TW" altLang="en-US" sz="2000" dirty="0">
                <a:latin typeface="標楷體" panose="03000509000000000000" pitchFamily="65" charset="-120"/>
                <a:ea typeface="標楷體" panose="03000509000000000000" pitchFamily="65" charset="-120"/>
              </a:rPr>
              <a:t>條違規情事、團隊組成完整性、申請文件齊備等</a:t>
            </a:r>
            <a:endParaRPr kumimoji="0" lang="en-US" altLang="zh-TW" sz="2000" dirty="0">
              <a:latin typeface="標楷體" panose="03000509000000000000" pitchFamily="65" charset="-120"/>
              <a:ea typeface="標楷體" panose="03000509000000000000" pitchFamily="65" charset="-120"/>
            </a:endParaRPr>
          </a:p>
        </p:txBody>
      </p:sp>
      <p:sp>
        <p:nvSpPr>
          <p:cNvPr id="45063" name="Rectangle 57"/>
          <p:cNvSpPr>
            <a:spLocks noChangeArrowheads="1"/>
          </p:cNvSpPr>
          <p:nvPr/>
        </p:nvSpPr>
        <p:spPr bwMode="auto">
          <a:xfrm>
            <a:off x="641350" y="1752600"/>
            <a:ext cx="2562225" cy="708025"/>
          </a:xfrm>
          <a:prstGeom prst="rect">
            <a:avLst/>
          </a:prstGeom>
          <a:noFill/>
          <a:ln w="9525">
            <a:noFill/>
            <a:miter lim="800000"/>
            <a:headEnd/>
            <a:tailEnd/>
          </a:ln>
        </p:spPr>
        <p:txBody>
          <a:bodyPr>
            <a:spAutoFit/>
          </a:bodyPr>
          <a:lstStyle/>
          <a:p>
            <a:r>
              <a:rPr kumimoji="0" lang="zh-TW" altLang="en-US" sz="2000" dirty="0">
                <a:latin typeface="標楷體" panose="03000509000000000000" pitchFamily="65" charset="-120"/>
                <a:ea typeface="標楷體" panose="03000509000000000000" pitchFamily="65" charset="-120"/>
              </a:rPr>
              <a:t>須能提供</a:t>
            </a:r>
            <a:r>
              <a:rPr kumimoji="0" lang="en-US" altLang="zh-TW" sz="2000" dirty="0">
                <a:latin typeface="標楷體" panose="03000509000000000000" pitchFamily="65" charset="-120"/>
                <a:ea typeface="標楷體" panose="03000509000000000000" pitchFamily="65" charset="-120"/>
              </a:rPr>
              <a:t>3</a:t>
            </a:r>
            <a:r>
              <a:rPr kumimoji="0" lang="zh-TW" altLang="en-US" sz="2000" dirty="0">
                <a:latin typeface="標楷體" panose="03000509000000000000" pitchFamily="65" charset="-120"/>
                <a:ea typeface="標楷體" panose="03000509000000000000" pitchFamily="65" charset="-120"/>
              </a:rPr>
              <a:t>階段居家醫療照護</a:t>
            </a:r>
            <a:endParaRPr kumimoji="0" lang="en-US" altLang="zh-TW" sz="2000" dirty="0">
              <a:latin typeface="標楷體" panose="03000509000000000000" pitchFamily="65" charset="-120"/>
              <a:ea typeface="標楷體" panose="03000509000000000000" pitchFamily="65" charset="-120"/>
            </a:endParaRPr>
          </a:p>
        </p:txBody>
      </p:sp>
      <p:cxnSp>
        <p:nvCxnSpPr>
          <p:cNvPr id="45064" name="Straight Arrow Connector 56"/>
          <p:cNvCxnSpPr>
            <a:cxnSpLocks noChangeShapeType="1"/>
            <a:endCxn id="45062" idx="2"/>
          </p:cNvCxnSpPr>
          <p:nvPr/>
        </p:nvCxnSpPr>
        <p:spPr bwMode="auto">
          <a:xfrm flipV="1">
            <a:off x="4800600" y="2608263"/>
            <a:ext cx="825500" cy="1090612"/>
          </a:xfrm>
          <a:prstGeom prst="straightConnector1">
            <a:avLst/>
          </a:prstGeom>
          <a:noFill/>
          <a:ln w="9525" algn="ctr">
            <a:solidFill>
              <a:schemeClr val="tx1"/>
            </a:solidFill>
            <a:prstDash val="sysDash"/>
            <a:round/>
            <a:headEnd type="oval" w="sm" len="sm"/>
            <a:tailEnd type="triangle" w="med" len="med"/>
          </a:ln>
        </p:spPr>
      </p:cxnSp>
      <p:sp>
        <p:nvSpPr>
          <p:cNvPr id="45065" name="Text Box 29"/>
          <p:cNvSpPr txBox="1">
            <a:spLocks noChangeArrowheads="1"/>
          </p:cNvSpPr>
          <p:nvPr/>
        </p:nvSpPr>
        <p:spPr bwMode="white">
          <a:xfrm>
            <a:off x="2195513" y="3284538"/>
            <a:ext cx="1390650" cy="1016000"/>
          </a:xfrm>
          <a:prstGeom prst="rect">
            <a:avLst/>
          </a:prstGeom>
          <a:noFill/>
          <a:ln w="9525">
            <a:noFill/>
            <a:miter lim="800000"/>
            <a:headEnd/>
            <a:tailEnd/>
          </a:ln>
        </p:spPr>
        <p:txBody>
          <a:bodyPr>
            <a:spAutoFit/>
          </a:bodyPr>
          <a:lstStyle/>
          <a:p>
            <a:pPr algn="ctr">
              <a:spcBef>
                <a:spcPct val="50000"/>
              </a:spcBef>
            </a:pPr>
            <a:r>
              <a:rPr kumimoji="0" lang="zh-TW" altLang="en-US" sz="2000" b="1" dirty="0">
                <a:solidFill>
                  <a:srgbClr val="002060"/>
                </a:solidFill>
                <a:latin typeface="標楷體" panose="03000509000000000000" pitchFamily="65" charset="-120"/>
                <a:ea typeface="標楷體" panose="03000509000000000000" pitchFamily="65" charset="-120"/>
                <a:cs typeface="Arial" charset="0"/>
              </a:rPr>
              <a:t>主責機構提出參與申請書</a:t>
            </a:r>
            <a:endParaRPr kumimoji="0" lang="en-US" altLang="zh-TW" sz="2000" b="1" dirty="0">
              <a:solidFill>
                <a:srgbClr val="002060"/>
              </a:solidFill>
              <a:latin typeface="標楷體" panose="03000509000000000000" pitchFamily="65" charset="-120"/>
              <a:ea typeface="標楷體" panose="03000509000000000000" pitchFamily="65" charset="-120"/>
              <a:cs typeface="Arial" charset="0"/>
            </a:endParaRPr>
          </a:p>
        </p:txBody>
      </p:sp>
      <p:sp>
        <p:nvSpPr>
          <p:cNvPr id="45066" name="Text Box 29"/>
          <p:cNvSpPr txBox="1">
            <a:spLocks noChangeArrowheads="1"/>
          </p:cNvSpPr>
          <p:nvPr/>
        </p:nvSpPr>
        <p:spPr bwMode="white">
          <a:xfrm>
            <a:off x="3995738" y="3716338"/>
            <a:ext cx="1668462" cy="1016000"/>
          </a:xfrm>
          <a:prstGeom prst="rect">
            <a:avLst/>
          </a:prstGeom>
          <a:noFill/>
          <a:ln w="9525">
            <a:noFill/>
            <a:miter lim="800000"/>
            <a:headEnd/>
            <a:tailEnd/>
          </a:ln>
        </p:spPr>
        <p:txBody>
          <a:bodyPr>
            <a:spAutoFit/>
          </a:bodyPr>
          <a:lstStyle/>
          <a:p>
            <a:pPr algn="ctr">
              <a:spcBef>
                <a:spcPct val="50000"/>
              </a:spcBef>
            </a:pPr>
            <a:r>
              <a:rPr kumimoji="0" lang="zh-TW" altLang="en-US" sz="2000" b="1" dirty="0">
                <a:solidFill>
                  <a:srgbClr val="002060"/>
                </a:solidFill>
                <a:latin typeface="標楷體" panose="03000509000000000000" pitchFamily="65" charset="-120"/>
                <a:ea typeface="標楷體" panose="03000509000000000000" pitchFamily="65" charset="-120"/>
                <a:cs typeface="Arial" charset="0"/>
              </a:rPr>
              <a:t>分區業務組審核參與資格</a:t>
            </a:r>
            <a:endParaRPr kumimoji="0" lang="en-US" altLang="zh-TW" sz="2000" b="1" dirty="0">
              <a:solidFill>
                <a:srgbClr val="002060"/>
              </a:solidFill>
              <a:latin typeface="標楷體" panose="03000509000000000000" pitchFamily="65" charset="-120"/>
              <a:ea typeface="標楷體" panose="03000509000000000000" pitchFamily="65" charset="-120"/>
              <a:cs typeface="Arial" charset="0"/>
            </a:endParaRPr>
          </a:p>
        </p:txBody>
      </p:sp>
      <p:sp>
        <p:nvSpPr>
          <p:cNvPr id="45067" name="Text Box 29"/>
          <p:cNvSpPr txBox="1">
            <a:spLocks noChangeArrowheads="1"/>
          </p:cNvSpPr>
          <p:nvPr/>
        </p:nvSpPr>
        <p:spPr bwMode="white">
          <a:xfrm>
            <a:off x="906463" y="3230563"/>
            <a:ext cx="1035050" cy="708025"/>
          </a:xfrm>
          <a:prstGeom prst="rect">
            <a:avLst/>
          </a:prstGeom>
          <a:noFill/>
          <a:ln w="9525">
            <a:noFill/>
            <a:miter lim="800000"/>
            <a:headEnd/>
            <a:tailEnd/>
          </a:ln>
        </p:spPr>
        <p:txBody>
          <a:bodyPr>
            <a:spAutoFit/>
          </a:bodyPr>
          <a:lstStyle/>
          <a:p>
            <a:pPr algn="ctr">
              <a:spcBef>
                <a:spcPct val="50000"/>
              </a:spcBef>
            </a:pPr>
            <a:r>
              <a:rPr kumimoji="0" lang="zh-TW" altLang="en-US" sz="2000" b="1" dirty="0">
                <a:solidFill>
                  <a:srgbClr val="002060"/>
                </a:solidFill>
                <a:latin typeface="標楷體" panose="03000509000000000000" pitchFamily="65" charset="-120"/>
                <a:ea typeface="標楷體" panose="03000509000000000000" pitchFamily="65" charset="-120"/>
                <a:cs typeface="Arial" charset="0"/>
              </a:rPr>
              <a:t>組成醫療團隊</a:t>
            </a:r>
            <a:endParaRPr kumimoji="0" lang="en-US" altLang="zh-TW" sz="2000" b="1" dirty="0">
              <a:solidFill>
                <a:srgbClr val="002060"/>
              </a:solidFill>
              <a:latin typeface="標楷體" panose="03000509000000000000" pitchFamily="65" charset="-120"/>
              <a:ea typeface="標楷體" panose="03000509000000000000" pitchFamily="65" charset="-120"/>
              <a:cs typeface="Arial" charset="0"/>
            </a:endParaRPr>
          </a:p>
        </p:txBody>
      </p:sp>
      <p:cxnSp>
        <p:nvCxnSpPr>
          <p:cNvPr id="45068" name="Straight Arrow Connector 42"/>
          <p:cNvCxnSpPr>
            <a:cxnSpLocks noChangeShapeType="1"/>
            <a:endCxn id="45073" idx="0"/>
          </p:cNvCxnSpPr>
          <p:nvPr/>
        </p:nvCxnSpPr>
        <p:spPr bwMode="auto">
          <a:xfrm>
            <a:off x="2895600" y="4267200"/>
            <a:ext cx="12700" cy="914400"/>
          </a:xfrm>
          <a:prstGeom prst="straightConnector1">
            <a:avLst/>
          </a:prstGeom>
          <a:noFill/>
          <a:ln w="9525" algn="ctr">
            <a:solidFill>
              <a:schemeClr val="tx1"/>
            </a:solidFill>
            <a:prstDash val="sysDash"/>
            <a:round/>
            <a:headEnd type="oval" w="sm" len="sm"/>
            <a:tailEnd type="triangle" w="med" len="med"/>
          </a:ln>
        </p:spPr>
      </p:cxnSp>
      <p:sp>
        <p:nvSpPr>
          <p:cNvPr id="99351" name="Freeform 23"/>
          <p:cNvSpPr>
            <a:spLocks/>
          </p:cNvSpPr>
          <p:nvPr/>
        </p:nvSpPr>
        <p:spPr bwMode="auto">
          <a:xfrm>
            <a:off x="5484813" y="3236913"/>
            <a:ext cx="1220787" cy="2617787"/>
          </a:xfrm>
          <a:custGeom>
            <a:avLst/>
            <a:gdLst>
              <a:gd name="T0" fmla="*/ 246 w 769"/>
              <a:gd name="T1" fmla="*/ 0 h 1649"/>
              <a:gd name="T2" fmla="*/ 769 w 769"/>
              <a:gd name="T3" fmla="*/ 793 h 1649"/>
              <a:gd name="T4" fmla="*/ 47 w 769"/>
              <a:gd name="T5" fmla="*/ 1649 h 1649"/>
              <a:gd name="T6" fmla="*/ 484 w 769"/>
              <a:gd name="T7" fmla="*/ 775 h 1649"/>
              <a:gd name="T8" fmla="*/ 246 w 769"/>
              <a:gd name="T9" fmla="*/ 0 h 1649"/>
            </a:gdLst>
            <a:ahLst/>
            <a:cxnLst>
              <a:cxn ang="0">
                <a:pos x="T0" y="T1"/>
              </a:cxn>
              <a:cxn ang="0">
                <a:pos x="T2" y="T3"/>
              </a:cxn>
              <a:cxn ang="0">
                <a:pos x="T4" y="T5"/>
              </a:cxn>
              <a:cxn ang="0">
                <a:pos x="T6" y="T7"/>
              </a:cxn>
              <a:cxn ang="0">
                <a:pos x="T8" y="T9"/>
              </a:cxn>
            </a:cxnLst>
            <a:rect l="0" t="0" r="r" b="b"/>
            <a:pathLst>
              <a:path w="769" h="1649">
                <a:moveTo>
                  <a:pt x="246" y="0"/>
                </a:moveTo>
                <a:lnTo>
                  <a:pt x="769" y="793"/>
                </a:lnTo>
                <a:lnTo>
                  <a:pt x="47" y="1649"/>
                </a:lnTo>
                <a:cubicBezTo>
                  <a:pt x="0" y="1646"/>
                  <a:pt x="464" y="1100"/>
                  <a:pt x="484" y="775"/>
                </a:cubicBezTo>
                <a:cubicBezTo>
                  <a:pt x="504" y="450"/>
                  <a:pt x="296" y="162"/>
                  <a:pt x="246" y="0"/>
                </a:cubicBezTo>
                <a:close/>
              </a:path>
            </a:pathLst>
          </a:custGeom>
          <a:gradFill rotWithShape="0">
            <a:gsLst>
              <a:gs pos="0">
                <a:schemeClr val="bg1">
                  <a:gamma/>
                  <a:tint val="0"/>
                  <a:invGamma/>
                  <a:alpha val="11000"/>
                </a:schemeClr>
              </a:gs>
              <a:gs pos="100000">
                <a:schemeClr val="bg1">
                  <a:alpha val="72000"/>
                </a:schemeClr>
              </a:gs>
            </a:gsLst>
            <a:lin ang="0" scaled="1"/>
          </a:gradFill>
          <a:ln>
            <a:noFill/>
          </a:ln>
          <a:effectLst/>
          <a:extLst/>
        </p:spPr>
        <p:txBody>
          <a:bodyPr wrap="none" anchor="ctr"/>
          <a:lstStyle/>
          <a:p>
            <a:pPr algn="ctr">
              <a:defRPr/>
            </a:pPr>
            <a:endParaRPr kumimoji="0" lang="zh-TW" altLang="en-US">
              <a:ea typeface="+mn-ea"/>
            </a:endParaRPr>
          </a:p>
        </p:txBody>
      </p:sp>
      <p:sp>
        <p:nvSpPr>
          <p:cNvPr id="99352" name="Freeform 24"/>
          <p:cNvSpPr>
            <a:spLocks/>
          </p:cNvSpPr>
          <p:nvPr/>
        </p:nvSpPr>
        <p:spPr bwMode="auto">
          <a:xfrm>
            <a:off x="914400" y="4081463"/>
            <a:ext cx="1239838" cy="820737"/>
          </a:xfrm>
          <a:custGeom>
            <a:avLst/>
            <a:gdLst>
              <a:gd name="T0" fmla="*/ 7 w 781"/>
              <a:gd name="T1" fmla="*/ 514 h 517"/>
              <a:gd name="T2" fmla="*/ 0 w 781"/>
              <a:gd name="T3" fmla="*/ 0 h 517"/>
              <a:gd name="T4" fmla="*/ 781 w 781"/>
              <a:gd name="T5" fmla="*/ 206 h 517"/>
              <a:gd name="T6" fmla="*/ 781 w 781"/>
              <a:gd name="T7" fmla="*/ 517 h 517"/>
              <a:gd name="T8" fmla="*/ 7 w 781"/>
              <a:gd name="T9" fmla="*/ 514 h 517"/>
            </a:gdLst>
            <a:ahLst/>
            <a:cxnLst>
              <a:cxn ang="0">
                <a:pos x="T0" y="T1"/>
              </a:cxn>
              <a:cxn ang="0">
                <a:pos x="T2" y="T3"/>
              </a:cxn>
              <a:cxn ang="0">
                <a:pos x="T4" y="T5"/>
              </a:cxn>
              <a:cxn ang="0">
                <a:pos x="T6" y="T7"/>
              </a:cxn>
              <a:cxn ang="0">
                <a:pos x="T8" y="T9"/>
              </a:cxn>
            </a:cxnLst>
            <a:rect l="0" t="0" r="r" b="b"/>
            <a:pathLst>
              <a:path w="781" h="517">
                <a:moveTo>
                  <a:pt x="7" y="514"/>
                </a:moveTo>
                <a:lnTo>
                  <a:pt x="0" y="0"/>
                </a:lnTo>
                <a:lnTo>
                  <a:pt x="781" y="206"/>
                </a:lnTo>
                <a:lnTo>
                  <a:pt x="781" y="517"/>
                </a:lnTo>
                <a:lnTo>
                  <a:pt x="7" y="514"/>
                </a:lnTo>
                <a:close/>
              </a:path>
            </a:pathLst>
          </a:custGeom>
          <a:gradFill rotWithShape="1">
            <a:gsLst>
              <a:gs pos="0">
                <a:schemeClr val="accent2">
                  <a:alpha val="38000"/>
                </a:schemeClr>
              </a:gs>
              <a:gs pos="100000">
                <a:schemeClr val="accent2">
                  <a:gamma/>
                  <a:tint val="0"/>
                  <a:invGamma/>
                  <a:alpha val="0"/>
                </a:schemeClr>
              </a:gs>
            </a:gsLst>
            <a:lin ang="5400000" scaled="1"/>
          </a:gradFill>
          <a:ln>
            <a:noFill/>
          </a:ln>
          <a:effectLst/>
          <a:extLst/>
        </p:spPr>
        <p:txBody>
          <a:bodyPr/>
          <a:lstStyle/>
          <a:p>
            <a:pPr algn="ctr">
              <a:defRPr/>
            </a:pPr>
            <a:endParaRPr kumimoji="0" lang="zh-TW" altLang="en-US">
              <a:ea typeface="+mn-ea"/>
            </a:endParaRPr>
          </a:p>
        </p:txBody>
      </p:sp>
      <p:sp>
        <p:nvSpPr>
          <p:cNvPr id="99353" name="Freeform 25"/>
          <p:cNvSpPr>
            <a:spLocks/>
          </p:cNvSpPr>
          <p:nvPr/>
        </p:nvSpPr>
        <p:spPr bwMode="auto">
          <a:xfrm>
            <a:off x="2135188" y="4356100"/>
            <a:ext cx="1576387" cy="825500"/>
          </a:xfrm>
          <a:custGeom>
            <a:avLst/>
            <a:gdLst>
              <a:gd name="T0" fmla="*/ 8 w 993"/>
              <a:gd name="T1" fmla="*/ 514 h 520"/>
              <a:gd name="T2" fmla="*/ 0 w 993"/>
              <a:gd name="T3" fmla="*/ 0 h 520"/>
              <a:gd name="T4" fmla="*/ 993 w 993"/>
              <a:gd name="T5" fmla="*/ 275 h 520"/>
              <a:gd name="T6" fmla="*/ 993 w 993"/>
              <a:gd name="T7" fmla="*/ 520 h 520"/>
              <a:gd name="T8" fmla="*/ 8 w 993"/>
              <a:gd name="T9" fmla="*/ 514 h 520"/>
            </a:gdLst>
            <a:ahLst/>
            <a:cxnLst>
              <a:cxn ang="0">
                <a:pos x="T0" y="T1"/>
              </a:cxn>
              <a:cxn ang="0">
                <a:pos x="T2" y="T3"/>
              </a:cxn>
              <a:cxn ang="0">
                <a:pos x="T4" y="T5"/>
              </a:cxn>
              <a:cxn ang="0">
                <a:pos x="T6" y="T7"/>
              </a:cxn>
              <a:cxn ang="0">
                <a:pos x="T8" y="T9"/>
              </a:cxn>
            </a:cxnLst>
            <a:rect l="0" t="0" r="r" b="b"/>
            <a:pathLst>
              <a:path w="993" h="520">
                <a:moveTo>
                  <a:pt x="8" y="514"/>
                </a:moveTo>
                <a:lnTo>
                  <a:pt x="0" y="0"/>
                </a:lnTo>
                <a:lnTo>
                  <a:pt x="993" y="275"/>
                </a:lnTo>
                <a:lnTo>
                  <a:pt x="993" y="520"/>
                </a:lnTo>
                <a:lnTo>
                  <a:pt x="8" y="514"/>
                </a:lnTo>
                <a:close/>
              </a:path>
            </a:pathLst>
          </a:custGeom>
          <a:gradFill rotWithShape="1">
            <a:gsLst>
              <a:gs pos="0">
                <a:schemeClr val="hlink">
                  <a:alpha val="35001"/>
                </a:schemeClr>
              </a:gs>
              <a:gs pos="100000">
                <a:schemeClr val="hlink">
                  <a:gamma/>
                  <a:tint val="0"/>
                  <a:invGamma/>
                  <a:alpha val="0"/>
                </a:schemeClr>
              </a:gs>
            </a:gsLst>
            <a:lin ang="5400000" scaled="1"/>
          </a:gradFill>
          <a:ln>
            <a:noFill/>
          </a:ln>
          <a:effectLst/>
          <a:extLst/>
        </p:spPr>
        <p:txBody>
          <a:bodyPr/>
          <a:lstStyle/>
          <a:p>
            <a:pPr algn="ctr">
              <a:defRPr/>
            </a:pPr>
            <a:endParaRPr kumimoji="0" lang="zh-TW" altLang="en-US">
              <a:ea typeface="+mn-ea"/>
            </a:endParaRPr>
          </a:p>
        </p:txBody>
      </p:sp>
      <p:sp>
        <p:nvSpPr>
          <p:cNvPr id="99354" name="Freeform 26"/>
          <p:cNvSpPr>
            <a:spLocks/>
          </p:cNvSpPr>
          <p:nvPr/>
        </p:nvSpPr>
        <p:spPr bwMode="auto">
          <a:xfrm>
            <a:off x="3733800" y="4865688"/>
            <a:ext cx="1741488" cy="809625"/>
          </a:xfrm>
          <a:custGeom>
            <a:avLst/>
            <a:gdLst>
              <a:gd name="T0" fmla="*/ 12 w 1097"/>
              <a:gd name="T1" fmla="*/ 510 h 510"/>
              <a:gd name="T2" fmla="*/ 0 w 1097"/>
              <a:gd name="T3" fmla="*/ 0 h 510"/>
              <a:gd name="T4" fmla="*/ 1097 w 1097"/>
              <a:gd name="T5" fmla="*/ 259 h 510"/>
              <a:gd name="T6" fmla="*/ 1097 w 1097"/>
              <a:gd name="T7" fmla="*/ 510 h 510"/>
              <a:gd name="T8" fmla="*/ 12 w 1097"/>
              <a:gd name="T9" fmla="*/ 510 h 510"/>
            </a:gdLst>
            <a:ahLst/>
            <a:cxnLst>
              <a:cxn ang="0">
                <a:pos x="T0" y="T1"/>
              </a:cxn>
              <a:cxn ang="0">
                <a:pos x="T2" y="T3"/>
              </a:cxn>
              <a:cxn ang="0">
                <a:pos x="T4" y="T5"/>
              </a:cxn>
              <a:cxn ang="0">
                <a:pos x="T6" y="T7"/>
              </a:cxn>
              <a:cxn ang="0">
                <a:pos x="T8" y="T9"/>
              </a:cxn>
            </a:cxnLst>
            <a:rect l="0" t="0" r="r" b="b"/>
            <a:pathLst>
              <a:path w="1097" h="510">
                <a:moveTo>
                  <a:pt x="12" y="510"/>
                </a:moveTo>
                <a:lnTo>
                  <a:pt x="0" y="0"/>
                </a:lnTo>
                <a:lnTo>
                  <a:pt x="1097" y="259"/>
                </a:lnTo>
                <a:lnTo>
                  <a:pt x="1097" y="510"/>
                </a:lnTo>
                <a:lnTo>
                  <a:pt x="12" y="510"/>
                </a:lnTo>
                <a:close/>
              </a:path>
            </a:pathLst>
          </a:custGeom>
          <a:gradFill rotWithShape="1">
            <a:gsLst>
              <a:gs pos="0">
                <a:schemeClr val="folHlink">
                  <a:alpha val="34000"/>
                </a:schemeClr>
              </a:gs>
              <a:gs pos="100000">
                <a:schemeClr val="folHlink">
                  <a:gamma/>
                  <a:tint val="0"/>
                  <a:invGamma/>
                  <a:alpha val="0"/>
                </a:schemeClr>
              </a:gs>
            </a:gsLst>
            <a:lin ang="5400000" scaled="1"/>
          </a:gradFill>
          <a:ln>
            <a:noFill/>
          </a:ln>
          <a:effectLst/>
          <a:extLst/>
        </p:spPr>
        <p:txBody>
          <a:bodyPr/>
          <a:lstStyle/>
          <a:p>
            <a:pPr algn="ctr">
              <a:defRPr/>
            </a:pPr>
            <a:endParaRPr kumimoji="0" lang="zh-TW" altLang="en-US">
              <a:ea typeface="+mn-ea"/>
            </a:endParaRPr>
          </a:p>
        </p:txBody>
      </p:sp>
      <p:sp>
        <p:nvSpPr>
          <p:cNvPr id="45073" name="Rectangle 41"/>
          <p:cNvSpPr>
            <a:spLocks noChangeArrowheads="1"/>
          </p:cNvSpPr>
          <p:nvPr/>
        </p:nvSpPr>
        <p:spPr bwMode="auto">
          <a:xfrm>
            <a:off x="1219200" y="5181600"/>
            <a:ext cx="3378200" cy="708025"/>
          </a:xfrm>
          <a:prstGeom prst="rect">
            <a:avLst/>
          </a:prstGeom>
          <a:noFill/>
          <a:ln w="9525">
            <a:noFill/>
            <a:miter lim="800000"/>
            <a:headEnd/>
            <a:tailEnd/>
          </a:ln>
        </p:spPr>
        <p:txBody>
          <a:bodyPr>
            <a:spAutoFit/>
          </a:bodyPr>
          <a:lstStyle/>
          <a:p>
            <a:pPr algn="ctr"/>
            <a:r>
              <a:rPr kumimoji="0" lang="zh-TW" altLang="en-US" sz="2000" dirty="0">
                <a:latin typeface="標楷體" panose="03000509000000000000" pitchFamily="65" charset="-120"/>
                <a:ea typeface="標楷體" panose="03000509000000000000" pitchFamily="65" charset="-120"/>
              </a:rPr>
              <a:t>須檢附具體之照護團隊內、外轉診服務計畫與後送機制</a:t>
            </a:r>
            <a:endParaRPr kumimoji="0" lang="en-US" altLang="zh-TW" sz="2000" dirty="0">
              <a:latin typeface="標楷體" panose="03000509000000000000" pitchFamily="65" charset="-120"/>
              <a:ea typeface="標楷體" panose="03000509000000000000" pitchFamily="65" charset="-120"/>
            </a:endParaRPr>
          </a:p>
        </p:txBody>
      </p:sp>
      <p:sp>
        <p:nvSpPr>
          <p:cNvPr id="45074" name="Rectangle 28"/>
          <p:cNvSpPr>
            <a:spLocks noGrp="1" noChangeArrowheads="1"/>
          </p:cNvSpPr>
          <p:nvPr>
            <p:ph type="title"/>
          </p:nvPr>
        </p:nvSpPr>
        <p:spPr>
          <a:xfrm>
            <a:off x="2051720" y="692696"/>
            <a:ext cx="4354066" cy="674687"/>
          </a:xfrm>
        </p:spPr>
        <p:txBody>
          <a:bodyPr/>
          <a:lstStyle/>
          <a:p>
            <a:r>
              <a:rPr lang="zh-TW" altLang="en-US" b="1" dirty="0" smtClean="0">
                <a:solidFill>
                  <a:srgbClr val="0D5224"/>
                </a:solidFill>
                <a:latin typeface="標楷體" panose="03000509000000000000" pitchFamily="65" charset="-120"/>
                <a:ea typeface="標楷體" panose="03000509000000000000" pitchFamily="65" charset="-120"/>
              </a:rPr>
              <a:t>申請參與計畫程序</a:t>
            </a:r>
            <a:endParaRPr lang="en-US" altLang="zh-TW" b="1" dirty="0" smtClean="0">
              <a:solidFill>
                <a:srgbClr val="0D5224"/>
              </a:solidFill>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標題 1"/>
          <p:cNvSpPr>
            <a:spLocks noGrp="1"/>
          </p:cNvSpPr>
          <p:nvPr>
            <p:ph type="title"/>
          </p:nvPr>
        </p:nvSpPr>
        <p:spPr>
          <a:xfrm>
            <a:off x="3851920" y="692696"/>
            <a:ext cx="1329730" cy="674687"/>
          </a:xfrm>
        </p:spPr>
        <p:txBody>
          <a:bodyPr/>
          <a:lstStyle/>
          <a:p>
            <a:r>
              <a:rPr lang="zh-TW" altLang="en-US" b="1" dirty="0" smtClean="0">
                <a:solidFill>
                  <a:srgbClr val="0D5224"/>
                </a:solidFill>
                <a:latin typeface="標楷體" panose="03000509000000000000" pitchFamily="65" charset="-120"/>
                <a:ea typeface="標楷體" panose="03000509000000000000" pitchFamily="65" charset="-120"/>
              </a:rPr>
              <a:t>其他</a:t>
            </a:r>
          </a:p>
        </p:txBody>
      </p:sp>
      <p:sp>
        <p:nvSpPr>
          <p:cNvPr id="44034" name="內容版面配置區 2"/>
          <p:cNvSpPr>
            <a:spLocks noGrp="1"/>
          </p:cNvSpPr>
          <p:nvPr>
            <p:ph idx="1"/>
          </p:nvPr>
        </p:nvSpPr>
        <p:spPr>
          <a:xfrm>
            <a:off x="323528" y="1340768"/>
            <a:ext cx="8437562" cy="4754563"/>
          </a:xfrm>
        </p:spPr>
        <p:txBody>
          <a:bodyPr/>
          <a:lstStyle/>
          <a:p>
            <a:pPr lvl="0"/>
            <a:r>
              <a:rPr lang="zh-TW" altLang="zh-TW" b="1" dirty="0">
                <a:solidFill>
                  <a:srgbClr val="000000"/>
                </a:solidFill>
                <a:latin typeface="標楷體" panose="03000509000000000000" pitchFamily="65" charset="-120"/>
                <a:ea typeface="標楷體" panose="03000509000000000000" pitchFamily="65" charset="-120"/>
              </a:rPr>
              <a:t>提供健保居家醫療照護</a:t>
            </a:r>
            <a:r>
              <a:rPr lang="zh-TW" altLang="en-US" b="1" dirty="0">
                <a:solidFill>
                  <a:srgbClr val="000000"/>
                </a:solidFill>
                <a:latin typeface="標楷體" panose="03000509000000000000" pitchFamily="65" charset="-120"/>
                <a:ea typeface="標楷體" panose="03000509000000000000" pitchFamily="65" charset="-120"/>
              </a:rPr>
              <a:t>時</a:t>
            </a:r>
            <a:r>
              <a:rPr lang="zh-TW" altLang="zh-TW" b="1" dirty="0">
                <a:solidFill>
                  <a:srgbClr val="000000"/>
                </a:solidFill>
                <a:latin typeface="標楷體" panose="03000509000000000000" pitchFamily="65" charset="-120"/>
                <a:ea typeface="標楷體" panose="03000509000000000000" pitchFamily="65" charset="-120"/>
              </a:rPr>
              <a:t>，</a:t>
            </a:r>
            <a:r>
              <a:rPr lang="zh-TW" altLang="zh-TW" b="1" dirty="0">
                <a:solidFill>
                  <a:srgbClr val="0000FF"/>
                </a:solidFill>
                <a:latin typeface="標楷體" panose="03000509000000000000" pitchFamily="65" charset="-120"/>
                <a:ea typeface="標楷體" panose="03000509000000000000" pitchFamily="65" charset="-120"/>
              </a:rPr>
              <a:t>得併行</a:t>
            </a:r>
            <a:r>
              <a:rPr lang="zh-TW" altLang="zh-TW" b="1" dirty="0">
                <a:solidFill>
                  <a:srgbClr val="000000"/>
                </a:solidFill>
                <a:latin typeface="標楷體" panose="03000509000000000000" pitchFamily="65" charset="-120"/>
                <a:ea typeface="標楷體" panose="03000509000000000000" pitchFamily="65" charset="-120"/>
              </a:rPr>
              <a:t>提供</a:t>
            </a:r>
            <a:r>
              <a:rPr lang="zh-TW" altLang="en-US" b="1" dirty="0">
                <a:solidFill>
                  <a:srgbClr val="000000"/>
                </a:solidFill>
                <a:latin typeface="標楷體" panose="03000509000000000000" pitchFamily="65" charset="-120"/>
                <a:ea typeface="標楷體" panose="03000509000000000000" pitchFamily="65" charset="-120"/>
              </a:rPr>
              <a:t>健保</a:t>
            </a:r>
            <a:r>
              <a:rPr lang="zh-TW" altLang="zh-TW" b="1" dirty="0">
                <a:solidFill>
                  <a:srgbClr val="000000"/>
                </a:solidFill>
                <a:latin typeface="標楷體" panose="03000509000000000000" pitchFamily="65" charset="-120"/>
                <a:ea typeface="標楷體" panose="03000509000000000000" pitchFamily="65" charset="-120"/>
              </a:rPr>
              <a:t>代辦之醫療服務</a:t>
            </a:r>
            <a:r>
              <a:rPr lang="en-US" altLang="zh-TW" b="1" dirty="0">
                <a:solidFill>
                  <a:srgbClr val="000000"/>
                </a:solidFill>
                <a:latin typeface="標楷體" panose="03000509000000000000" pitchFamily="65" charset="-120"/>
                <a:ea typeface="標楷體" panose="03000509000000000000" pitchFamily="65" charset="-120"/>
              </a:rPr>
              <a:t>(</a:t>
            </a:r>
            <a:r>
              <a:rPr lang="zh-TW" altLang="zh-TW" b="1" dirty="0">
                <a:solidFill>
                  <a:srgbClr val="000000"/>
                </a:solidFill>
                <a:latin typeface="標楷體" panose="03000509000000000000" pitchFamily="65" charset="-120"/>
                <a:ea typeface="標楷體" panose="03000509000000000000" pitchFamily="65" charset="-120"/>
              </a:rPr>
              <a:t>如預防保健等</a:t>
            </a:r>
            <a:r>
              <a:rPr lang="en-US" altLang="zh-TW" b="1" dirty="0">
                <a:solidFill>
                  <a:srgbClr val="000000"/>
                </a:solidFill>
                <a:latin typeface="標楷體" panose="03000509000000000000" pitchFamily="65" charset="-120"/>
                <a:ea typeface="標楷體" panose="03000509000000000000" pitchFamily="65" charset="-120"/>
              </a:rPr>
              <a:t>)</a:t>
            </a:r>
            <a:r>
              <a:rPr lang="zh-TW" altLang="zh-TW" b="1" dirty="0" smtClean="0">
                <a:solidFill>
                  <a:srgbClr val="000000"/>
                </a:solidFill>
                <a:latin typeface="標楷體" panose="03000509000000000000" pitchFamily="65" charset="-120"/>
                <a:ea typeface="標楷體" panose="03000509000000000000" pitchFamily="65" charset="-120"/>
              </a:rPr>
              <a:t>。</a:t>
            </a:r>
            <a:endParaRPr lang="en-US" altLang="zh-TW" b="1" dirty="0" smtClean="0">
              <a:solidFill>
                <a:srgbClr val="000000"/>
              </a:solidFill>
              <a:latin typeface="標楷體" panose="03000509000000000000" pitchFamily="65" charset="-120"/>
              <a:ea typeface="標楷體" panose="03000509000000000000" pitchFamily="65" charset="-120"/>
            </a:endParaRPr>
          </a:p>
          <a:p>
            <a:pPr lvl="0"/>
            <a:endParaRPr lang="zh-TW" altLang="zh-TW" sz="800" b="1" dirty="0">
              <a:solidFill>
                <a:srgbClr val="000000"/>
              </a:solidFill>
              <a:latin typeface="標楷體" panose="03000509000000000000" pitchFamily="65" charset="-120"/>
              <a:ea typeface="標楷體" panose="03000509000000000000" pitchFamily="65" charset="-120"/>
            </a:endParaRPr>
          </a:p>
          <a:p>
            <a:pPr lvl="0"/>
            <a:r>
              <a:rPr lang="zh-TW" altLang="zh-TW" b="1" dirty="0">
                <a:solidFill>
                  <a:srgbClr val="000000"/>
                </a:solidFill>
                <a:latin typeface="標楷體" panose="03000509000000000000" pitchFamily="65" charset="-120"/>
                <a:ea typeface="標楷體" panose="03000509000000000000" pitchFamily="65" charset="-120"/>
              </a:rPr>
              <a:t>計畫施行期間，與健保原有居家醫療照護服務</a:t>
            </a:r>
            <a:r>
              <a:rPr lang="zh-TW" altLang="zh-TW" b="1" dirty="0">
                <a:solidFill>
                  <a:srgbClr val="0000FF"/>
                </a:solidFill>
                <a:latin typeface="標楷體" panose="03000509000000000000" pitchFamily="65" charset="-120"/>
                <a:ea typeface="標楷體" panose="03000509000000000000" pitchFamily="65" charset="-120"/>
              </a:rPr>
              <a:t>雙軌</a:t>
            </a:r>
            <a:r>
              <a:rPr lang="zh-TW" altLang="zh-TW" b="1" dirty="0">
                <a:solidFill>
                  <a:srgbClr val="000000"/>
                </a:solidFill>
                <a:latin typeface="標楷體" panose="03000509000000000000" pitchFamily="65" charset="-120"/>
                <a:ea typeface="標楷體" panose="03000509000000000000" pitchFamily="65" charset="-120"/>
              </a:rPr>
              <a:t>併行；計畫分</a:t>
            </a:r>
            <a:r>
              <a:rPr lang="zh-TW" altLang="zh-TW" b="1" dirty="0">
                <a:solidFill>
                  <a:srgbClr val="0000FF"/>
                </a:solidFill>
                <a:latin typeface="標楷體" panose="03000509000000000000" pitchFamily="65" charset="-120"/>
                <a:ea typeface="標楷體" panose="03000509000000000000" pitchFamily="65" charset="-120"/>
              </a:rPr>
              <a:t>二期逐步整合</a:t>
            </a:r>
            <a:r>
              <a:rPr lang="zh-TW" altLang="zh-TW" b="1" dirty="0">
                <a:solidFill>
                  <a:srgbClr val="000000"/>
                </a:solidFill>
                <a:latin typeface="標楷體" panose="03000509000000000000" pitchFamily="65" charset="-120"/>
                <a:ea typeface="標楷體" panose="03000509000000000000" pitchFamily="65" charset="-120"/>
              </a:rPr>
              <a:t>與推廣，每期</a:t>
            </a:r>
            <a:r>
              <a:rPr lang="en-US" altLang="zh-TW" b="1" dirty="0">
                <a:solidFill>
                  <a:srgbClr val="000000"/>
                </a:solidFill>
                <a:latin typeface="標楷體" panose="03000509000000000000" pitchFamily="65" charset="-120"/>
                <a:ea typeface="標楷體" panose="03000509000000000000" pitchFamily="65" charset="-120"/>
              </a:rPr>
              <a:t>3</a:t>
            </a:r>
            <a:r>
              <a:rPr lang="zh-TW" altLang="zh-TW" b="1" dirty="0">
                <a:solidFill>
                  <a:srgbClr val="000000"/>
                </a:solidFill>
                <a:latin typeface="標楷體" panose="03000509000000000000" pitchFamily="65" charset="-120"/>
                <a:ea typeface="標楷體" panose="03000509000000000000" pitchFamily="65" charset="-120"/>
              </a:rPr>
              <a:t>年，期滿應評估全面導入</a:t>
            </a:r>
            <a:r>
              <a:rPr lang="zh-TW" altLang="zh-TW" b="1" dirty="0" smtClean="0">
                <a:solidFill>
                  <a:srgbClr val="000000"/>
                </a:solidFill>
                <a:latin typeface="標楷體" panose="03000509000000000000" pitchFamily="65" charset="-120"/>
                <a:ea typeface="標楷體" panose="03000509000000000000" pitchFamily="65" charset="-120"/>
              </a:rPr>
              <a:t>。</a:t>
            </a:r>
            <a:endParaRPr lang="en-US" altLang="zh-TW" b="1" dirty="0" smtClean="0">
              <a:solidFill>
                <a:srgbClr val="000000"/>
              </a:solidFill>
              <a:latin typeface="標楷體" panose="03000509000000000000" pitchFamily="65" charset="-120"/>
              <a:ea typeface="標楷體" panose="03000509000000000000" pitchFamily="65" charset="-120"/>
            </a:endParaRPr>
          </a:p>
          <a:p>
            <a:pPr lvl="0"/>
            <a:endParaRPr lang="en-US" altLang="zh-TW" sz="800" b="1" dirty="0">
              <a:solidFill>
                <a:srgbClr val="000000"/>
              </a:solidFill>
              <a:latin typeface="標楷體" panose="03000509000000000000" pitchFamily="65" charset="-120"/>
              <a:ea typeface="標楷體" panose="03000509000000000000" pitchFamily="65" charset="-120"/>
            </a:endParaRPr>
          </a:p>
          <a:p>
            <a:pPr lvl="0"/>
            <a:r>
              <a:rPr lang="zh-TW" altLang="en-US" b="1" dirty="0">
                <a:solidFill>
                  <a:srgbClr val="000000"/>
                </a:solidFill>
                <a:latin typeface="標楷體" panose="03000509000000000000" pitchFamily="65" charset="-120"/>
                <a:ea typeface="標楷體" panose="03000509000000000000" pitchFamily="65" charset="-120"/>
                <a:cs typeface="+mj-cs"/>
              </a:rPr>
              <a:t>為鼓勵診所參與，</a:t>
            </a:r>
            <a:r>
              <a:rPr lang="en-US" altLang="zh-TW" b="1" dirty="0">
                <a:solidFill>
                  <a:srgbClr val="000000"/>
                </a:solidFill>
                <a:latin typeface="標楷體" panose="03000509000000000000" pitchFamily="65" charset="-120"/>
                <a:ea typeface="標楷體" panose="03000509000000000000" pitchFamily="65" charset="-120"/>
                <a:cs typeface="+mj-cs"/>
              </a:rPr>
              <a:t>105</a:t>
            </a:r>
            <a:r>
              <a:rPr lang="zh-TW" altLang="en-US" b="1" dirty="0">
                <a:solidFill>
                  <a:srgbClr val="000000"/>
                </a:solidFill>
                <a:latin typeface="標楷體" panose="03000509000000000000" pitchFamily="65" charset="-120"/>
                <a:ea typeface="標楷體" panose="03000509000000000000" pitchFamily="65" charset="-120"/>
                <a:cs typeface="+mj-cs"/>
              </a:rPr>
              <a:t>年度</a:t>
            </a:r>
            <a:r>
              <a:rPr lang="zh-TW" altLang="en-US" b="1" dirty="0">
                <a:solidFill>
                  <a:srgbClr val="0000FF"/>
                </a:solidFill>
                <a:latin typeface="標楷體" panose="03000509000000000000" pitchFamily="65" charset="-120"/>
                <a:ea typeface="標楷體" panose="03000509000000000000" pitchFamily="65" charset="-120"/>
                <a:cs typeface="+mj-cs"/>
              </a:rPr>
              <a:t>家醫</a:t>
            </a:r>
            <a:r>
              <a:rPr lang="zh-TW" altLang="en-US" b="1" dirty="0">
                <a:solidFill>
                  <a:srgbClr val="000000"/>
                </a:solidFill>
                <a:latin typeface="標楷體" panose="03000509000000000000" pitchFamily="65" charset="-120"/>
                <a:ea typeface="標楷體" panose="03000509000000000000" pitchFamily="65" charset="-120"/>
                <a:cs typeface="+mj-cs"/>
              </a:rPr>
              <a:t>計畫中各</a:t>
            </a:r>
            <a:r>
              <a:rPr lang="zh-TW" altLang="en-US" b="1" dirty="0">
                <a:solidFill>
                  <a:srgbClr val="0000FF"/>
                </a:solidFill>
                <a:latin typeface="標楷體" panose="03000509000000000000" pitchFamily="65" charset="-120"/>
                <a:ea typeface="標楷體" panose="03000509000000000000" pitchFamily="65" charset="-120"/>
                <a:cs typeface="+mj-cs"/>
              </a:rPr>
              <a:t>醫療群</a:t>
            </a:r>
            <a:r>
              <a:rPr lang="zh-TW" altLang="en-US" b="1" dirty="0">
                <a:solidFill>
                  <a:srgbClr val="000000"/>
                </a:solidFill>
                <a:latin typeface="標楷體" panose="03000509000000000000" pitchFamily="65" charset="-120"/>
                <a:ea typeface="標楷體" panose="03000509000000000000" pitchFamily="65" charset="-120"/>
                <a:cs typeface="+mj-cs"/>
              </a:rPr>
              <a:t>內提供全民健康保險居家醫療照護整合計畫服務，即</a:t>
            </a:r>
            <a:r>
              <a:rPr lang="zh-TW" altLang="en-US" b="1" dirty="0">
                <a:solidFill>
                  <a:srgbClr val="0000FF"/>
                </a:solidFill>
                <a:latin typeface="標楷體" panose="03000509000000000000" pitchFamily="65" charset="-120"/>
                <a:ea typeface="標楷體" panose="03000509000000000000" pitchFamily="65" charset="-120"/>
                <a:cs typeface="+mj-cs"/>
              </a:rPr>
              <a:t>加分</a:t>
            </a:r>
            <a:r>
              <a:rPr lang="en-US" altLang="zh-TW" b="1" dirty="0">
                <a:solidFill>
                  <a:srgbClr val="0000FF"/>
                </a:solidFill>
                <a:latin typeface="標楷體" panose="03000509000000000000" pitchFamily="65" charset="-120"/>
                <a:ea typeface="標楷體" panose="03000509000000000000" pitchFamily="65" charset="-120"/>
                <a:cs typeface="+mj-cs"/>
              </a:rPr>
              <a:t>5%</a:t>
            </a:r>
            <a:r>
              <a:rPr lang="zh-TW" altLang="en-US" b="1" dirty="0">
                <a:solidFill>
                  <a:srgbClr val="000000"/>
                </a:solidFill>
                <a:latin typeface="標楷體" panose="03000509000000000000" pitchFamily="65" charset="-120"/>
                <a:ea typeface="標楷體" panose="03000509000000000000" pitchFamily="65" charset="-120"/>
                <a:cs typeface="+mj-cs"/>
              </a:rPr>
              <a:t>。</a:t>
            </a:r>
            <a:endParaRPr lang="en-US" altLang="zh-TW" b="1" dirty="0">
              <a:solidFill>
                <a:srgbClr val="000000"/>
              </a:solidFill>
              <a:latin typeface="標楷體" panose="03000509000000000000" pitchFamily="65" charset="-120"/>
              <a:ea typeface="標楷體" panose="03000509000000000000" pitchFamily="65" charset="-120"/>
              <a:cs typeface="+mj-cs"/>
            </a:endParaRPr>
          </a:p>
        </p:txBody>
      </p:sp>
      <p:sp>
        <p:nvSpPr>
          <p:cNvPr id="44035" name="投影片編號版面配置區 3"/>
          <p:cNvSpPr>
            <a:spLocks noGrp="1"/>
          </p:cNvSpPr>
          <p:nvPr>
            <p:ph type="sldNum" sz="quarter" idx="12"/>
          </p:nvPr>
        </p:nvSpPr>
        <p:spPr>
          <a:noFill/>
        </p:spPr>
        <p:txBody>
          <a:bodyPr/>
          <a:lstStyle/>
          <a:p>
            <a:fld id="{DA8EE38D-CBF9-4B18-A621-893ED485122E}" type="slidenum">
              <a:rPr lang="en-US" altLang="zh-TW" smtClean="0"/>
              <a:pPr/>
              <a:t>28</a:t>
            </a:fld>
            <a:endParaRPr lang="en-US" altLang="zh-TW"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347864" y="764704"/>
            <a:ext cx="2481858" cy="674687"/>
          </a:xfrm>
        </p:spPr>
        <p:txBody>
          <a:bodyPr/>
          <a:lstStyle/>
          <a:p>
            <a:r>
              <a:rPr lang="zh-TW" altLang="en-US" b="1" dirty="0" smtClean="0">
                <a:solidFill>
                  <a:srgbClr val="0D5224"/>
                </a:solidFill>
                <a:latin typeface="標楷體" panose="03000509000000000000" pitchFamily="65" charset="-120"/>
                <a:ea typeface="標楷體" panose="03000509000000000000" pitchFamily="65" charset="-120"/>
              </a:rPr>
              <a:t>申請表單</a:t>
            </a:r>
            <a:endParaRPr lang="zh-TW" altLang="en-US" b="1" dirty="0">
              <a:solidFill>
                <a:srgbClr val="0D5224"/>
              </a:solidFill>
              <a:latin typeface="標楷體" panose="03000509000000000000" pitchFamily="65" charset="-120"/>
              <a:ea typeface="標楷體" panose="03000509000000000000" pitchFamily="65" charset="-120"/>
            </a:endParaRPr>
          </a:p>
        </p:txBody>
      </p:sp>
      <p:pic>
        <p:nvPicPr>
          <p:cNvPr id="3" name="圖片 2" descr="在宅醫療.jpg"/>
          <p:cNvPicPr>
            <a:picLocks noChangeAspect="1"/>
          </p:cNvPicPr>
          <p:nvPr/>
        </p:nvPicPr>
        <p:blipFill>
          <a:blip r:embed="rId2" cstate="print"/>
          <a:stretch>
            <a:fillRect/>
          </a:stretch>
        </p:blipFill>
        <p:spPr>
          <a:xfrm>
            <a:off x="1691680" y="2204864"/>
            <a:ext cx="5112568" cy="36792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標題 1"/>
          <p:cNvSpPr>
            <a:spLocks noGrp="1"/>
          </p:cNvSpPr>
          <p:nvPr>
            <p:ph type="title"/>
          </p:nvPr>
        </p:nvSpPr>
        <p:spPr>
          <a:xfrm>
            <a:off x="3923928" y="620688"/>
            <a:ext cx="1512168" cy="773113"/>
          </a:xfrm>
        </p:spPr>
        <p:txBody>
          <a:bodyPr/>
          <a:lstStyle/>
          <a:p>
            <a:pPr>
              <a:defRPr/>
            </a:pPr>
            <a:r>
              <a:rPr lang="zh-TW" altLang="en-US" b="1" dirty="0" smtClean="0">
                <a:solidFill>
                  <a:srgbClr val="0D5224"/>
                </a:solidFill>
                <a:latin typeface="標楷體" panose="03000509000000000000" pitchFamily="65" charset="-120"/>
                <a:ea typeface="標楷體" panose="03000509000000000000" pitchFamily="65" charset="-120"/>
              </a:rPr>
              <a:t>法源</a:t>
            </a:r>
          </a:p>
        </p:txBody>
      </p:sp>
      <p:sp>
        <p:nvSpPr>
          <p:cNvPr id="5123" name="內容版面配置區 2"/>
          <p:cNvSpPr>
            <a:spLocks noGrp="1"/>
          </p:cNvSpPr>
          <p:nvPr>
            <p:ph idx="1"/>
          </p:nvPr>
        </p:nvSpPr>
        <p:spPr>
          <a:xfrm>
            <a:off x="395288" y="1268413"/>
            <a:ext cx="8218487" cy="5256212"/>
          </a:xfrm>
        </p:spPr>
        <p:txBody>
          <a:bodyPr/>
          <a:lstStyle/>
          <a:p>
            <a:pPr>
              <a:spcAft>
                <a:spcPts val="600"/>
              </a:spcAft>
              <a:buFontTx/>
              <a:buNone/>
              <a:defRPr/>
            </a:pPr>
            <a:r>
              <a:rPr lang="zh-TW" altLang="en-US" b="1" dirty="0" smtClean="0">
                <a:solidFill>
                  <a:schemeClr val="tx2">
                    <a:lumMod val="75000"/>
                  </a:schemeClr>
                </a:solidFill>
                <a:latin typeface="標楷體" panose="03000509000000000000" pitchFamily="65" charset="-120"/>
                <a:ea typeface="標楷體" panose="03000509000000000000" pitchFamily="65" charset="-120"/>
              </a:rPr>
              <a:t>全民健康保險法</a:t>
            </a:r>
            <a:endParaRPr lang="en-US" altLang="zh-TW" b="1" dirty="0" smtClean="0">
              <a:solidFill>
                <a:schemeClr val="tx2">
                  <a:lumMod val="75000"/>
                </a:schemeClr>
              </a:solidFill>
              <a:latin typeface="標楷體" panose="03000509000000000000" pitchFamily="65" charset="-120"/>
              <a:ea typeface="標楷體" panose="03000509000000000000" pitchFamily="65" charset="-120"/>
            </a:endParaRPr>
          </a:p>
          <a:p>
            <a:pPr>
              <a:spcBef>
                <a:spcPts val="1200"/>
              </a:spcBef>
              <a:spcAft>
                <a:spcPts val="1200"/>
              </a:spcAft>
              <a:defRPr/>
            </a:pPr>
            <a:r>
              <a:rPr lang="zh-TW" altLang="en-US" sz="2400" b="1" dirty="0" smtClean="0">
                <a:latin typeface="標楷體" panose="03000509000000000000" pitchFamily="65" charset="-120"/>
                <a:ea typeface="標楷體" panose="03000509000000000000" pitchFamily="65" charset="-120"/>
              </a:rPr>
              <a:t>第</a:t>
            </a:r>
            <a:r>
              <a:rPr lang="en-US" altLang="zh-TW" sz="2400" b="1" dirty="0" smtClean="0">
                <a:latin typeface="標楷體" panose="03000509000000000000" pitchFamily="65" charset="-120"/>
                <a:ea typeface="標楷體" panose="03000509000000000000" pitchFamily="65" charset="-120"/>
              </a:rPr>
              <a:t>1</a:t>
            </a:r>
            <a:r>
              <a:rPr lang="zh-TW" altLang="en-US" sz="2400" b="1" dirty="0" smtClean="0">
                <a:latin typeface="標楷體" panose="03000509000000000000" pitchFamily="65" charset="-120"/>
                <a:ea typeface="標楷體" panose="03000509000000000000" pitchFamily="65" charset="-120"/>
              </a:rPr>
              <a:t>條「本保險為強制性之社會保險，於保險對象在保險有效期間，發生</a:t>
            </a:r>
            <a:r>
              <a:rPr lang="zh-TW" altLang="en-US" sz="2400" b="1" dirty="0" smtClean="0">
                <a:solidFill>
                  <a:srgbClr val="C00000"/>
                </a:solidFill>
                <a:latin typeface="標楷體" panose="03000509000000000000" pitchFamily="65" charset="-120"/>
                <a:ea typeface="標楷體" panose="03000509000000000000" pitchFamily="65" charset="-120"/>
              </a:rPr>
              <a:t>疾病、傷害、生育事故</a:t>
            </a:r>
            <a:r>
              <a:rPr lang="zh-TW" altLang="en-US" sz="2400" b="1" dirty="0" smtClean="0">
                <a:latin typeface="標楷體" panose="03000509000000000000" pitchFamily="65" charset="-120"/>
                <a:ea typeface="標楷體" panose="03000509000000000000" pitchFamily="65" charset="-120"/>
              </a:rPr>
              <a:t>時，依本法規定給與保險給付。」</a:t>
            </a:r>
            <a:endParaRPr lang="en-US" altLang="zh-TW" sz="2400" b="1" dirty="0" smtClean="0">
              <a:latin typeface="標楷體" panose="03000509000000000000" pitchFamily="65" charset="-120"/>
              <a:ea typeface="標楷體" panose="03000509000000000000" pitchFamily="65" charset="-120"/>
            </a:endParaRPr>
          </a:p>
          <a:p>
            <a:pPr>
              <a:spcBef>
                <a:spcPts val="1200"/>
              </a:spcBef>
              <a:spcAft>
                <a:spcPts val="1200"/>
              </a:spcAft>
              <a:defRPr/>
            </a:pPr>
            <a:r>
              <a:rPr lang="zh-TW" altLang="en-US" sz="2400" b="1" dirty="0" smtClean="0">
                <a:latin typeface="標楷體" panose="03000509000000000000" pitchFamily="65" charset="-120"/>
                <a:ea typeface="標楷體" panose="03000509000000000000" pitchFamily="65" charset="-120"/>
              </a:rPr>
              <a:t>第</a:t>
            </a:r>
            <a:r>
              <a:rPr lang="en-US" altLang="zh-TW" sz="2400" b="1" dirty="0" smtClean="0">
                <a:latin typeface="標楷體" panose="03000509000000000000" pitchFamily="65" charset="-120"/>
                <a:ea typeface="標楷體" panose="03000509000000000000" pitchFamily="65" charset="-120"/>
              </a:rPr>
              <a:t>41</a:t>
            </a:r>
            <a:r>
              <a:rPr lang="zh-TW" altLang="en-US" sz="2400" b="1" dirty="0" smtClean="0">
                <a:latin typeface="標楷體" panose="03000509000000000000" pitchFamily="65" charset="-120"/>
                <a:ea typeface="標楷體" panose="03000509000000000000" pitchFamily="65" charset="-120"/>
              </a:rPr>
              <a:t>條第</a:t>
            </a:r>
            <a:r>
              <a:rPr lang="en-US" altLang="zh-TW" sz="2400" b="1" dirty="0" smtClean="0">
                <a:latin typeface="標楷體" panose="03000509000000000000" pitchFamily="65" charset="-120"/>
                <a:ea typeface="標楷體" panose="03000509000000000000" pitchFamily="65" charset="-120"/>
              </a:rPr>
              <a:t>1</a:t>
            </a:r>
            <a:r>
              <a:rPr lang="zh-TW" altLang="en-US" sz="2400" b="1" dirty="0" smtClean="0">
                <a:latin typeface="標楷體" panose="03000509000000000000" pitchFamily="65" charset="-120"/>
                <a:ea typeface="標楷體" panose="03000509000000000000" pitchFamily="65" charset="-120"/>
              </a:rPr>
              <a:t>項「醫療服務</a:t>
            </a:r>
            <a:r>
              <a:rPr lang="zh-TW" altLang="en-US" sz="2400" b="1" dirty="0" smtClean="0">
                <a:solidFill>
                  <a:srgbClr val="C00000"/>
                </a:solidFill>
                <a:latin typeface="標楷體" panose="03000509000000000000" pitchFamily="65" charset="-120"/>
                <a:ea typeface="標楷體" panose="03000509000000000000" pitchFamily="65" charset="-120"/>
              </a:rPr>
              <a:t>給付項目及支付標準</a:t>
            </a:r>
            <a:r>
              <a:rPr lang="zh-TW" altLang="en-US" sz="2400" b="1" dirty="0" smtClean="0">
                <a:latin typeface="標楷體" panose="03000509000000000000" pitchFamily="65" charset="-120"/>
                <a:ea typeface="標楷體" panose="03000509000000000000" pitchFamily="65" charset="-120"/>
              </a:rPr>
              <a:t>，由保險人與相關機關、專家學者、被保險人、雇主及保險醫事服務提供者等代表</a:t>
            </a:r>
            <a:r>
              <a:rPr lang="zh-TW" altLang="en-US" sz="2400" b="1" dirty="0" smtClean="0">
                <a:solidFill>
                  <a:srgbClr val="C00000"/>
                </a:solidFill>
                <a:latin typeface="標楷體" panose="03000509000000000000" pitchFamily="65" charset="-120"/>
                <a:ea typeface="標楷體" panose="03000509000000000000" pitchFamily="65" charset="-120"/>
              </a:rPr>
              <a:t>共同擬訂</a:t>
            </a:r>
            <a:r>
              <a:rPr lang="zh-TW" altLang="en-US" sz="2400" b="1" dirty="0" smtClean="0">
                <a:latin typeface="標楷體" panose="03000509000000000000" pitchFamily="65" charset="-120"/>
                <a:ea typeface="標楷體" panose="03000509000000000000" pitchFamily="65" charset="-120"/>
              </a:rPr>
              <a:t>，</a:t>
            </a:r>
            <a:r>
              <a:rPr lang="zh-TW" altLang="en-US" sz="2400" b="1" dirty="0" smtClean="0">
                <a:solidFill>
                  <a:srgbClr val="C00000"/>
                </a:solidFill>
                <a:latin typeface="標楷體" panose="03000509000000000000" pitchFamily="65" charset="-120"/>
                <a:ea typeface="標楷體" panose="03000509000000000000" pitchFamily="65" charset="-120"/>
              </a:rPr>
              <a:t>報主管機關核定發布</a:t>
            </a:r>
            <a:r>
              <a:rPr lang="zh-TW" altLang="en-US" sz="2400" b="1" dirty="0" smtClean="0">
                <a:latin typeface="標楷體" panose="03000509000000000000" pitchFamily="65" charset="-120"/>
                <a:ea typeface="標楷體" panose="03000509000000000000" pitchFamily="65" charset="-120"/>
              </a:rPr>
              <a:t>。」</a:t>
            </a:r>
            <a:endParaRPr lang="en-US" altLang="zh-TW" sz="2400" b="1" dirty="0" smtClean="0">
              <a:latin typeface="標楷體" panose="03000509000000000000" pitchFamily="65" charset="-120"/>
              <a:ea typeface="標楷體" panose="03000509000000000000" pitchFamily="65" charset="-120"/>
            </a:endParaRPr>
          </a:p>
          <a:p>
            <a:pPr>
              <a:spcBef>
                <a:spcPts val="1200"/>
              </a:spcBef>
              <a:spcAft>
                <a:spcPts val="1200"/>
              </a:spcAft>
              <a:defRPr/>
            </a:pPr>
            <a:r>
              <a:rPr lang="zh-TW" altLang="en-US" sz="2400" b="1" dirty="0" smtClean="0">
                <a:latin typeface="標楷體" panose="03000509000000000000" pitchFamily="65" charset="-120"/>
                <a:ea typeface="標楷體" panose="03000509000000000000" pitchFamily="65" charset="-120"/>
              </a:rPr>
              <a:t>第</a:t>
            </a:r>
            <a:r>
              <a:rPr lang="en-US" altLang="zh-TW" sz="2400" b="1" dirty="0" smtClean="0">
                <a:latin typeface="標楷體" panose="03000509000000000000" pitchFamily="65" charset="-120"/>
                <a:ea typeface="標楷體" panose="03000509000000000000" pitchFamily="65" charset="-120"/>
              </a:rPr>
              <a:t>60</a:t>
            </a:r>
            <a:r>
              <a:rPr lang="zh-TW" altLang="en-US" sz="2400" b="1" dirty="0" smtClean="0">
                <a:latin typeface="標楷體" panose="03000509000000000000" pitchFamily="65" charset="-120"/>
                <a:ea typeface="標楷體" panose="03000509000000000000" pitchFamily="65" charset="-120"/>
              </a:rPr>
              <a:t>條「本保險每年度醫療給付</a:t>
            </a:r>
            <a:r>
              <a:rPr lang="zh-TW" altLang="en-US" sz="2400" b="1" dirty="0" smtClean="0">
                <a:solidFill>
                  <a:srgbClr val="C00000"/>
                </a:solidFill>
                <a:latin typeface="標楷體" panose="03000509000000000000" pitchFamily="65" charset="-120"/>
                <a:ea typeface="標楷體" panose="03000509000000000000" pitchFamily="65" charset="-120"/>
              </a:rPr>
              <a:t>費用總額</a:t>
            </a:r>
            <a:r>
              <a:rPr lang="zh-TW" altLang="en-US" sz="2400" b="1" dirty="0" smtClean="0">
                <a:latin typeface="標楷體" panose="03000509000000000000" pitchFamily="65" charset="-120"/>
                <a:ea typeface="標楷體" panose="03000509000000000000" pitchFamily="65" charset="-120"/>
              </a:rPr>
              <a:t>，由主管機關於</a:t>
            </a:r>
            <a:r>
              <a:rPr lang="zh-TW" altLang="en-US" sz="2400" b="1" dirty="0" smtClean="0">
                <a:solidFill>
                  <a:srgbClr val="C00000"/>
                </a:solidFill>
                <a:latin typeface="標楷體" panose="03000509000000000000" pitchFamily="65" charset="-120"/>
                <a:ea typeface="標楷體" panose="03000509000000000000" pitchFamily="65" charset="-120"/>
              </a:rPr>
              <a:t>年度開始六個月前擬訂</a:t>
            </a:r>
            <a:r>
              <a:rPr lang="zh-TW" altLang="en-US" sz="2400" b="1" dirty="0" smtClean="0">
                <a:latin typeface="標楷體" panose="03000509000000000000" pitchFamily="65" charset="-120"/>
                <a:ea typeface="標楷體" panose="03000509000000000000" pitchFamily="65" charset="-120"/>
              </a:rPr>
              <a:t>其 範圍，</a:t>
            </a:r>
            <a:r>
              <a:rPr lang="zh-TW" altLang="en-US" sz="2400" b="1" dirty="0" smtClean="0">
                <a:solidFill>
                  <a:srgbClr val="C00000"/>
                </a:solidFill>
                <a:latin typeface="標楷體" panose="03000509000000000000" pitchFamily="65" charset="-120"/>
                <a:ea typeface="標楷體" panose="03000509000000000000" pitchFamily="65" charset="-120"/>
              </a:rPr>
              <a:t>經諮詢健保會</a:t>
            </a:r>
            <a:r>
              <a:rPr lang="zh-TW" altLang="en-US" sz="2400" b="1" dirty="0" smtClean="0">
                <a:latin typeface="標楷體" panose="03000509000000000000" pitchFamily="65" charset="-120"/>
                <a:ea typeface="標楷體" panose="03000509000000000000" pitchFamily="65" charset="-120"/>
              </a:rPr>
              <a:t>後，報行政院核定。」</a:t>
            </a:r>
          </a:p>
        </p:txBody>
      </p:sp>
      <p:sp>
        <p:nvSpPr>
          <p:cNvPr id="20483" name="投影片編號版面配置區 3"/>
          <p:cNvSpPr>
            <a:spLocks noGrp="1"/>
          </p:cNvSpPr>
          <p:nvPr>
            <p:ph type="sldNum" sz="quarter" idx="12"/>
          </p:nvPr>
        </p:nvSpPr>
        <p:spPr>
          <a:noFill/>
        </p:spPr>
        <p:txBody>
          <a:bodyPr/>
          <a:lstStyle/>
          <a:p>
            <a:fld id="{1FBA4EEE-A447-45DA-B0BC-A40932E3F8FF}" type="slidenum">
              <a:rPr lang="en-US" altLang="zh-TW" smtClean="0">
                <a:latin typeface="Arial" charset="0"/>
              </a:rPr>
              <a:pPr/>
              <a:t>3</a:t>
            </a:fld>
            <a:endParaRPr lang="en-US" altLang="zh-TW" smtClean="0">
              <a:latin typeface="Arial"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sz="2800" dirty="0" smtClean="0">
                <a:solidFill>
                  <a:srgbClr val="0D5224"/>
                </a:solidFill>
                <a:latin typeface="標楷體" panose="03000509000000000000" pitchFamily="65" charset="-120"/>
                <a:ea typeface="標楷體" panose="03000509000000000000" pitchFamily="65" charset="-120"/>
              </a:rPr>
              <a:t>參與「全民健康保險居家醫療照護整合計畫」申請書</a:t>
            </a:r>
            <a:endParaRPr lang="zh-TW" altLang="en-US" sz="2800" dirty="0" smtClean="0">
              <a:solidFill>
                <a:srgbClr val="0D5224"/>
              </a:solidFill>
              <a:latin typeface="標楷體" panose="03000509000000000000" pitchFamily="65" charset="-120"/>
              <a:ea typeface="標楷體" panose="03000509000000000000" pitchFamily="65" charset="-120"/>
            </a:endParaRPr>
          </a:p>
        </p:txBody>
      </p:sp>
      <p:pic>
        <p:nvPicPr>
          <p:cNvPr id="1027" name="Picture 3"/>
          <p:cNvPicPr>
            <a:picLocks noChangeAspect="1" noChangeArrowheads="1"/>
          </p:cNvPicPr>
          <p:nvPr/>
        </p:nvPicPr>
        <p:blipFill>
          <a:blip r:embed="rId3" cstate="print"/>
          <a:srcRect l="31371" t="23250" r="28762" b="7844"/>
          <a:stretch>
            <a:fillRect/>
          </a:stretch>
        </p:blipFill>
        <p:spPr bwMode="auto">
          <a:xfrm>
            <a:off x="2483768" y="1340768"/>
            <a:ext cx="3888432" cy="5256584"/>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699792" y="692696"/>
            <a:ext cx="4498082" cy="674687"/>
          </a:xfrm>
        </p:spPr>
        <p:txBody>
          <a:bodyPr/>
          <a:lstStyle/>
          <a:p>
            <a:r>
              <a:rPr lang="zh-TW" altLang="zh-TW" sz="2800" b="1" dirty="0" smtClean="0">
                <a:solidFill>
                  <a:srgbClr val="0D5224"/>
                </a:solidFill>
                <a:latin typeface="標楷體" panose="03000509000000000000" pitchFamily="65" charset="-120"/>
                <a:ea typeface="標楷體" panose="03000509000000000000" pitchFamily="65" charset="-120"/>
              </a:rPr>
              <a:t>居家醫療照護團隊組成清單</a:t>
            </a:r>
            <a:endParaRPr lang="zh-TW" altLang="en-US" sz="2800" b="1" dirty="0" smtClean="0">
              <a:solidFill>
                <a:srgbClr val="0D5224"/>
              </a:solidFill>
              <a:latin typeface="標楷體" panose="03000509000000000000" pitchFamily="65" charset="-120"/>
              <a:ea typeface="標楷體" panose="03000509000000000000" pitchFamily="65" charset="-120"/>
            </a:endParaRPr>
          </a:p>
        </p:txBody>
      </p:sp>
      <p:pic>
        <p:nvPicPr>
          <p:cNvPr id="2051" name="Picture 3"/>
          <p:cNvPicPr>
            <a:picLocks noChangeAspect="1" noChangeArrowheads="1"/>
          </p:cNvPicPr>
          <p:nvPr/>
        </p:nvPicPr>
        <p:blipFill>
          <a:blip r:embed="rId2" cstate="print"/>
          <a:srcRect l="16606" t="28172" r="13997" b="15719"/>
          <a:stretch>
            <a:fillRect/>
          </a:stretch>
        </p:blipFill>
        <p:spPr bwMode="auto">
          <a:xfrm>
            <a:off x="323528" y="1412776"/>
            <a:ext cx="8431252" cy="51125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3568" y="620688"/>
            <a:ext cx="7704856" cy="674687"/>
          </a:xfrm>
        </p:spPr>
        <p:txBody>
          <a:bodyPr/>
          <a:lstStyle/>
          <a:p>
            <a:r>
              <a:rPr lang="zh-TW" altLang="zh-TW" sz="2800" b="1" dirty="0" smtClean="0">
                <a:solidFill>
                  <a:srgbClr val="0D5224"/>
                </a:solidFill>
                <a:latin typeface="標楷體" panose="03000509000000000000" pitchFamily="65" charset="-120"/>
                <a:ea typeface="標楷體" panose="03000509000000000000" pitchFamily="65" charset="-120"/>
              </a:rPr>
              <a:t>全民健康保險居家醫療照護整合計畫收案申請書</a:t>
            </a:r>
            <a:endParaRPr lang="zh-TW" altLang="en-US" sz="2800" b="1" dirty="0" smtClean="0">
              <a:solidFill>
                <a:srgbClr val="0D5224"/>
              </a:solidFill>
              <a:latin typeface="標楷體" panose="03000509000000000000" pitchFamily="65" charset="-120"/>
              <a:ea typeface="標楷體" panose="03000509000000000000" pitchFamily="65" charset="-120"/>
            </a:endParaRPr>
          </a:p>
        </p:txBody>
      </p:sp>
      <p:pic>
        <p:nvPicPr>
          <p:cNvPr id="3075" name="Picture 3"/>
          <p:cNvPicPr>
            <a:picLocks noChangeAspect="1" noChangeArrowheads="1"/>
          </p:cNvPicPr>
          <p:nvPr/>
        </p:nvPicPr>
        <p:blipFill>
          <a:blip r:embed="rId2" cstate="print"/>
          <a:srcRect l="28418" t="13407" r="25809" b="9813"/>
          <a:stretch>
            <a:fillRect/>
          </a:stretch>
        </p:blipFill>
        <p:spPr bwMode="auto">
          <a:xfrm>
            <a:off x="2339752" y="1241376"/>
            <a:ext cx="4464496" cy="56166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563888" y="692696"/>
            <a:ext cx="2265834" cy="674687"/>
          </a:xfrm>
        </p:spPr>
        <p:txBody>
          <a:bodyPr/>
          <a:lstStyle/>
          <a:p>
            <a:r>
              <a:rPr lang="zh-TW" altLang="en-US" b="1" dirty="0" smtClean="0">
                <a:solidFill>
                  <a:srgbClr val="0D5224"/>
                </a:solidFill>
                <a:latin typeface="標楷體" panose="03000509000000000000" pitchFamily="65" charset="-120"/>
                <a:ea typeface="標楷體" panose="03000509000000000000" pitchFamily="65" charset="-120"/>
              </a:rPr>
              <a:t>聯絡窗口</a:t>
            </a:r>
          </a:p>
        </p:txBody>
      </p:sp>
      <p:graphicFrame>
        <p:nvGraphicFramePr>
          <p:cNvPr id="3" name="表格 2"/>
          <p:cNvGraphicFramePr>
            <a:graphicFrameLocks noGrp="1"/>
          </p:cNvGraphicFramePr>
          <p:nvPr>
            <p:extLst>
              <p:ext uri="{D42A27DB-BD31-4B8C-83A1-F6EECF244321}">
                <p14:modId xmlns:p14="http://schemas.microsoft.com/office/powerpoint/2010/main" val="3086887554"/>
              </p:ext>
            </p:extLst>
          </p:nvPr>
        </p:nvGraphicFramePr>
        <p:xfrm>
          <a:off x="467544" y="1556792"/>
          <a:ext cx="8208963" cy="4664393"/>
        </p:xfrm>
        <a:graphic>
          <a:graphicData uri="http://schemas.openxmlformats.org/drawingml/2006/table">
            <a:tbl>
              <a:tblPr/>
              <a:tblGrid>
                <a:gridCol w="1584176"/>
                <a:gridCol w="2088232"/>
                <a:gridCol w="2880792"/>
                <a:gridCol w="1655763"/>
              </a:tblGrid>
              <a:tr h="5222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作業項目</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4E7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組室</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4E7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承辦人</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4E7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分機</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4E7F5"/>
                    </a:solidFill>
                  </a:tcPr>
                </a:tc>
              </a:tr>
              <a:tr h="22447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申請參加</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4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醫務管理科</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4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各縣市受理窗口</a:t>
                      </a:r>
                      <a:r>
                        <a:rPr kumimoji="0" lang="en-US" altLang="zh-TW" sz="20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原台中市</a:t>
                      </a:r>
                      <a:r>
                        <a:rPr kumimoji="0" lang="en-US" altLang="zh-TW" sz="20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a:t>
                      </a:r>
                      <a:r>
                        <a:rPr kumimoji="0" lang="zh-TW" altLang="en-US" sz="20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蔡小姐 </a:t>
                      </a: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原台中縣</a:t>
                      </a:r>
                      <a:r>
                        <a:rPr kumimoji="0" lang="en-US" altLang="zh-TW" sz="20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a:t>
                      </a:r>
                      <a:r>
                        <a:rPr kumimoji="0" lang="zh-TW" altLang="en-US" sz="20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王小姐 </a:t>
                      </a: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彰化縣</a:t>
                      </a:r>
                      <a:r>
                        <a:rPr kumimoji="0" lang="en-US" altLang="zh-TW" sz="20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a:t>
                      </a:r>
                      <a:r>
                        <a:rPr kumimoji="0" lang="zh-TW" altLang="en-US" sz="20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任小姐 </a:t>
                      </a: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南投縣</a:t>
                      </a:r>
                      <a:r>
                        <a:rPr kumimoji="0" lang="en-US" altLang="zh-TW" sz="20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a:t>
                      </a:r>
                      <a:r>
                        <a:rPr kumimoji="0" lang="zh-TW" altLang="en-US" sz="20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黃小姐</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4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2000" b="1"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6629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6606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6616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kern="1200" cap="none" normalizeH="0" baseline="0" dirty="0" smtClean="0">
                          <a:ln>
                            <a:noFill/>
                          </a:ln>
                          <a:solidFill>
                            <a:srgbClr val="000000"/>
                          </a:solidFill>
                          <a:effectLst/>
                          <a:latin typeface="標楷體" panose="03000509000000000000" pitchFamily="65" charset="-120"/>
                          <a:ea typeface="標楷體" panose="03000509000000000000" pitchFamily="65" charset="-120"/>
                          <a:cs typeface="+mn-cs"/>
                        </a:rPr>
                        <a:t>6656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4FA"/>
                    </a:solidFill>
                  </a:tcPr>
                </a:tc>
              </a:tr>
              <a:tr h="952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rgbClr val="0070C0"/>
                          </a:solidFill>
                          <a:effectLst/>
                          <a:latin typeface="標楷體" panose="03000509000000000000" pitchFamily="65" charset="-120"/>
                          <a:ea typeface="標楷體" panose="03000509000000000000" pitchFamily="65" charset="-120"/>
                        </a:rPr>
                        <a:t>醫院</a:t>
                      </a:r>
                      <a:r>
                        <a:rPr kumimoji="0" lang="zh-TW" altLang="en-US" sz="24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費用申報</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4E7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醫療費用一科</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4E7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賴先生</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4E7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6508</a:t>
                      </a:r>
                      <a:endParaRPr kumimoji="0" lang="zh-TW" altLang="en-US" sz="24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4E7F5"/>
                    </a:solidFill>
                  </a:tcPr>
                </a:tc>
              </a:tr>
              <a:tr h="9448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kern="1200" cap="none" normalizeH="0" baseline="0" dirty="0" smtClean="0">
                          <a:ln>
                            <a:noFill/>
                          </a:ln>
                          <a:solidFill>
                            <a:srgbClr val="0070C0"/>
                          </a:solidFill>
                          <a:effectLst/>
                          <a:latin typeface="標楷體" panose="03000509000000000000" pitchFamily="65" charset="-120"/>
                          <a:ea typeface="標楷體" panose="03000509000000000000" pitchFamily="65" charset="-120"/>
                          <a:cs typeface="+mn-cs"/>
                        </a:rPr>
                        <a:t>基層</a:t>
                      </a:r>
                      <a:r>
                        <a:rPr kumimoji="0" lang="zh-TW" altLang="en-US" sz="24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費用申報</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4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醫療費用二科</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4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紀小姐</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4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rPr>
                        <a:t>6808</a:t>
                      </a:r>
                      <a:endParaRPr kumimoji="0" lang="zh-TW" altLang="en-US" sz="2400" b="1"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4FA"/>
                    </a:solidFill>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WordArt 2"/>
          <p:cNvSpPr>
            <a:spLocks noChangeArrowheads="1" noChangeShapeType="1" noTextEdit="1"/>
          </p:cNvSpPr>
          <p:nvPr/>
        </p:nvSpPr>
        <p:spPr bwMode="gray">
          <a:xfrm>
            <a:off x="323528" y="2060848"/>
            <a:ext cx="5181600" cy="1152128"/>
          </a:xfrm>
          <a:prstGeom prst="rect">
            <a:avLst/>
          </a:prstGeom>
        </p:spPr>
        <p:txBody>
          <a:bodyPr wrap="none" fromWordArt="1">
            <a:prstTxWarp prst="textDeflate">
              <a:avLst>
                <a:gd name="adj" fmla="val 0"/>
              </a:avLst>
            </a:prstTxWarp>
          </a:bodyPr>
          <a:lstStyle/>
          <a:p>
            <a:pPr>
              <a:defRPr/>
            </a:pPr>
            <a:r>
              <a:rPr lang="zh-TW" altLang="en-US" sz="5400" b="1" kern="0" dirty="0" smtClean="0">
                <a:solidFill>
                  <a:schemeClr val="tx2"/>
                </a:solidFill>
                <a:latin typeface="標楷體" panose="03000509000000000000" pitchFamily="65" charset="-120"/>
                <a:ea typeface="標楷體" panose="03000509000000000000" pitchFamily="65" charset="-120"/>
              </a:rPr>
              <a:t>敬請指教</a:t>
            </a:r>
            <a:endParaRPr lang="en-US" altLang="zh-TW" sz="5400" b="1" kern="0" dirty="0">
              <a:solidFill>
                <a:schemeClr val="tx2"/>
              </a:solidFill>
              <a:latin typeface="標楷體" panose="03000509000000000000" pitchFamily="65" charset="-120"/>
              <a:ea typeface="標楷體" panose="03000509000000000000" pitchFamily="65" charset="-120"/>
            </a:endParaRPr>
          </a:p>
        </p:txBody>
      </p:sp>
      <p:pic>
        <p:nvPicPr>
          <p:cNvPr id="3" name="圖片 2" descr="NHI.jpg"/>
          <p:cNvPicPr>
            <a:picLocks noChangeAspect="1"/>
          </p:cNvPicPr>
          <p:nvPr/>
        </p:nvPicPr>
        <p:blipFill>
          <a:blip r:embed="rId2" cstate="print">
            <a:clrChange>
              <a:clrFrom>
                <a:srgbClr val="FEFEFE"/>
              </a:clrFrom>
              <a:clrTo>
                <a:srgbClr val="FEFEFE">
                  <a:alpha val="0"/>
                </a:srgbClr>
              </a:clrTo>
            </a:clrChange>
          </a:blip>
          <a:stretch>
            <a:fillRect/>
          </a:stretch>
        </p:blipFill>
        <p:spPr>
          <a:xfrm>
            <a:off x="7668344" y="764704"/>
            <a:ext cx="1690089" cy="1110630"/>
          </a:xfrm>
          <a:prstGeom prst="rect">
            <a:avLst/>
          </a:prstGeom>
          <a:noFill/>
          <a:ln>
            <a:noFill/>
          </a:ln>
        </p:spPr>
      </p:pic>
    </p:spTree>
    <p:extLst>
      <p:ext uri="{BB962C8B-B14F-4D97-AF65-F5344CB8AC3E}">
        <p14:creationId xmlns:p14="http://schemas.microsoft.com/office/powerpoint/2010/main" val="13461112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內容版面配置區 2"/>
          <p:cNvSpPr>
            <a:spLocks noGrp="1"/>
          </p:cNvSpPr>
          <p:nvPr>
            <p:ph idx="1"/>
          </p:nvPr>
        </p:nvSpPr>
        <p:spPr>
          <a:xfrm>
            <a:off x="458788" y="1543050"/>
            <a:ext cx="8229600" cy="4838700"/>
          </a:xfrm>
        </p:spPr>
        <p:txBody>
          <a:bodyPr/>
          <a:lstStyle/>
          <a:p>
            <a:r>
              <a:rPr lang="zh-TW" altLang="zh-TW" b="1" dirty="0" smtClean="0">
                <a:latin typeface="標楷體" panose="03000509000000000000" pitchFamily="65" charset="-120"/>
                <a:ea typeface="標楷體" panose="03000509000000000000" pitchFamily="65" charset="-120"/>
              </a:rPr>
              <a:t>提升</a:t>
            </a:r>
            <a:r>
              <a:rPr lang="zh-TW" altLang="en-US" b="1" dirty="0" smtClean="0">
                <a:solidFill>
                  <a:srgbClr val="C00000"/>
                </a:solidFill>
                <a:latin typeface="標楷體" panose="03000509000000000000" pitchFamily="65" charset="-120"/>
                <a:ea typeface="標楷體" panose="03000509000000000000" pitchFamily="65" charset="-120"/>
              </a:rPr>
              <a:t>行動</a:t>
            </a:r>
            <a:r>
              <a:rPr lang="zh-TW" altLang="zh-TW" b="1" dirty="0" smtClean="0">
                <a:solidFill>
                  <a:srgbClr val="C00000"/>
                </a:solidFill>
                <a:latin typeface="標楷體" panose="03000509000000000000" pitchFamily="65" charset="-120"/>
                <a:ea typeface="標楷體" panose="03000509000000000000" pitchFamily="65" charset="-120"/>
              </a:rPr>
              <a:t>不便</a:t>
            </a:r>
            <a:r>
              <a:rPr lang="zh-TW" altLang="zh-TW" b="1" dirty="0" smtClean="0">
                <a:latin typeface="標楷體" panose="03000509000000000000" pitchFamily="65" charset="-120"/>
                <a:ea typeface="標楷體" panose="03000509000000000000" pitchFamily="65" charset="-120"/>
              </a:rPr>
              <a:t>患者之醫療照護可近性。</a:t>
            </a:r>
            <a:endParaRPr lang="en-US" altLang="zh-TW" b="1" dirty="0" smtClean="0">
              <a:latin typeface="標楷體" panose="03000509000000000000" pitchFamily="65" charset="-120"/>
              <a:ea typeface="標楷體" panose="03000509000000000000" pitchFamily="65" charset="-120"/>
            </a:endParaRPr>
          </a:p>
          <a:p>
            <a:pPr marL="0" indent="0">
              <a:buNone/>
            </a:pPr>
            <a:endParaRPr lang="zh-TW" altLang="zh-TW" sz="1000" b="1" dirty="0" smtClean="0">
              <a:latin typeface="標楷體" panose="03000509000000000000" pitchFamily="65" charset="-120"/>
              <a:ea typeface="標楷體" panose="03000509000000000000" pitchFamily="65" charset="-120"/>
            </a:endParaRPr>
          </a:p>
          <a:p>
            <a:r>
              <a:rPr lang="zh-TW" altLang="en-US" b="1" dirty="0" smtClean="0">
                <a:latin typeface="標楷體" panose="03000509000000000000" pitchFamily="65" charset="-120"/>
                <a:ea typeface="標楷體" panose="03000509000000000000" pitchFamily="65" charset="-120"/>
              </a:rPr>
              <a:t>提供居家醫療</a:t>
            </a:r>
            <a:r>
              <a:rPr lang="zh-TW" altLang="en-US" b="1" dirty="0" smtClean="0">
                <a:solidFill>
                  <a:srgbClr val="C00000"/>
                </a:solidFill>
                <a:latin typeface="標楷體" panose="03000509000000000000" pitchFamily="65" charset="-120"/>
                <a:ea typeface="標楷體" panose="03000509000000000000" pitchFamily="65" charset="-120"/>
              </a:rPr>
              <a:t>替代住院</a:t>
            </a:r>
            <a:r>
              <a:rPr lang="zh-TW" altLang="en-US" b="1" dirty="0" smtClean="0">
                <a:latin typeface="標楷體" panose="03000509000000000000" pitchFamily="65" charset="-120"/>
                <a:ea typeface="標楷體" panose="03000509000000000000" pitchFamily="65" charset="-120"/>
              </a:rPr>
              <a:t>，以降低不必要之社會性住院。</a:t>
            </a:r>
            <a:endParaRPr lang="en-US" altLang="zh-TW" b="1" dirty="0" smtClean="0">
              <a:latin typeface="標楷體" panose="03000509000000000000" pitchFamily="65" charset="-120"/>
              <a:ea typeface="標楷體" panose="03000509000000000000" pitchFamily="65" charset="-120"/>
            </a:endParaRPr>
          </a:p>
          <a:p>
            <a:endParaRPr lang="en-US" altLang="zh-TW" sz="1000" b="1" dirty="0" smtClean="0">
              <a:latin typeface="標楷體" panose="03000509000000000000" pitchFamily="65" charset="-120"/>
              <a:ea typeface="標楷體" panose="03000509000000000000" pitchFamily="65" charset="-120"/>
            </a:endParaRPr>
          </a:p>
          <a:p>
            <a:r>
              <a:rPr lang="zh-TW" altLang="en-US" b="1" dirty="0" smtClean="0">
                <a:latin typeface="標楷體" panose="03000509000000000000" pitchFamily="65" charset="-120"/>
                <a:ea typeface="標楷體" panose="03000509000000000000" pitchFamily="65" charset="-120"/>
              </a:rPr>
              <a:t>提供</a:t>
            </a:r>
            <a:r>
              <a:rPr lang="zh-TW" altLang="en-US" b="1" dirty="0" smtClean="0">
                <a:solidFill>
                  <a:srgbClr val="C00000"/>
                </a:solidFill>
                <a:latin typeface="標楷體" panose="03000509000000000000" pitchFamily="65" charset="-120"/>
                <a:ea typeface="標楷體" panose="03000509000000000000" pitchFamily="65" charset="-120"/>
              </a:rPr>
              <a:t>病情穩定</a:t>
            </a:r>
            <a:r>
              <a:rPr lang="zh-TW" altLang="en-US" b="1" dirty="0" smtClean="0">
                <a:latin typeface="標楷體" panose="03000509000000000000" pitchFamily="65" charset="-120"/>
                <a:ea typeface="標楷體" panose="03000509000000000000" pitchFamily="65" charset="-120"/>
              </a:rPr>
              <a:t>患者出院回歸至社區生活。</a:t>
            </a:r>
            <a:endParaRPr lang="en-US" altLang="zh-TW" b="1" dirty="0" smtClean="0">
              <a:latin typeface="標楷體" panose="03000509000000000000" pitchFamily="65" charset="-120"/>
              <a:ea typeface="標楷體" panose="03000509000000000000" pitchFamily="65" charset="-120"/>
            </a:endParaRPr>
          </a:p>
          <a:p>
            <a:pPr marL="0" indent="0">
              <a:buNone/>
            </a:pPr>
            <a:endParaRPr lang="en-US" altLang="zh-TW" sz="1000" b="1" dirty="0" smtClean="0">
              <a:latin typeface="標楷體" panose="03000509000000000000" pitchFamily="65" charset="-120"/>
              <a:ea typeface="標楷體" panose="03000509000000000000" pitchFamily="65" charset="-120"/>
            </a:endParaRPr>
          </a:p>
          <a:p>
            <a:r>
              <a:rPr lang="zh-TW" altLang="en-US" b="1" dirty="0" smtClean="0">
                <a:latin typeface="標楷體" panose="03000509000000000000" pitchFamily="65" charset="-120"/>
                <a:ea typeface="標楷體" panose="03000509000000000000" pitchFamily="65" charset="-120"/>
              </a:rPr>
              <a:t>提供</a:t>
            </a:r>
            <a:r>
              <a:rPr lang="zh-TW" altLang="en-US" b="1" dirty="0" smtClean="0">
                <a:solidFill>
                  <a:srgbClr val="C00000"/>
                </a:solidFill>
                <a:latin typeface="標楷體" panose="03000509000000000000" pitchFamily="65" charset="-120"/>
                <a:ea typeface="標楷體" panose="03000509000000000000" pitchFamily="65" charset="-120"/>
              </a:rPr>
              <a:t>末期病患</a:t>
            </a:r>
            <a:r>
              <a:rPr lang="zh-TW" altLang="en-US" b="1" dirty="0" smtClean="0">
                <a:latin typeface="標楷體" panose="03000509000000000000" pitchFamily="65" charset="-120"/>
                <a:ea typeface="標楷體" panose="03000509000000000000" pitchFamily="65" charset="-120"/>
              </a:rPr>
              <a:t>居家安寧療護，幫助病人在家善終。</a:t>
            </a:r>
            <a:endParaRPr lang="en-US" altLang="zh-TW" b="1" dirty="0" smtClean="0">
              <a:latin typeface="標楷體" panose="03000509000000000000" pitchFamily="65" charset="-120"/>
              <a:ea typeface="標楷體" panose="03000509000000000000" pitchFamily="65" charset="-120"/>
            </a:endParaRPr>
          </a:p>
        </p:txBody>
      </p:sp>
      <p:sp>
        <p:nvSpPr>
          <p:cNvPr id="21506" name="投影片編號版面配置區 3"/>
          <p:cNvSpPr>
            <a:spLocks noGrp="1"/>
          </p:cNvSpPr>
          <p:nvPr>
            <p:ph type="sldNum" sz="quarter" idx="12"/>
          </p:nvPr>
        </p:nvSpPr>
        <p:spPr>
          <a:noFill/>
        </p:spPr>
        <p:txBody>
          <a:bodyPr/>
          <a:lstStyle/>
          <a:p>
            <a:fld id="{4EF78A4F-31C3-49D4-BED9-8AFECA403FC7}" type="slidenum">
              <a:rPr lang="en-US" altLang="zh-TW" smtClean="0">
                <a:latin typeface="Arial" charset="0"/>
              </a:rPr>
              <a:pPr/>
              <a:t>4</a:t>
            </a:fld>
            <a:endParaRPr lang="en-US" altLang="zh-TW" smtClean="0">
              <a:latin typeface="Arial" charset="0"/>
            </a:endParaRPr>
          </a:p>
        </p:txBody>
      </p:sp>
      <p:sp>
        <p:nvSpPr>
          <p:cNvPr id="5" name="Rectangle 6"/>
          <p:cNvSpPr txBox="1">
            <a:spLocks noChangeArrowheads="1"/>
          </p:cNvSpPr>
          <p:nvPr/>
        </p:nvSpPr>
        <p:spPr bwMode="gray">
          <a:xfrm>
            <a:off x="827584" y="620688"/>
            <a:ext cx="7704137" cy="792163"/>
          </a:xfrm>
          <a:prstGeom prst="rect">
            <a:avLst/>
          </a:prstGeom>
          <a:noFill/>
          <a:ln w="9525">
            <a:noFill/>
            <a:miter lim="800000"/>
            <a:headEnd/>
            <a:tailEnd/>
          </a:ln>
          <a:effectLst/>
        </p:spPr>
        <p:txBody>
          <a:bodyPr anchor="ctr"/>
          <a:lstStyle/>
          <a:p>
            <a:pPr algn="ctr">
              <a:defRPr/>
            </a:pPr>
            <a:r>
              <a:rPr lang="zh-TW" altLang="zh-TW" sz="4000" b="1" dirty="0">
                <a:solidFill>
                  <a:srgbClr val="0D5224"/>
                </a:solidFill>
                <a:latin typeface="標楷體" panose="03000509000000000000" pitchFamily="65" charset="-120"/>
                <a:ea typeface="標楷體" panose="03000509000000000000" pitchFamily="65" charset="-120"/>
                <a:cs typeface="+mj-cs"/>
              </a:rPr>
              <a:t>健保居家醫療</a:t>
            </a:r>
            <a:r>
              <a:rPr lang="zh-TW" altLang="en-US" sz="4000" b="1" dirty="0">
                <a:solidFill>
                  <a:srgbClr val="0D5224"/>
                </a:solidFill>
                <a:latin typeface="標楷體" panose="03000509000000000000" pitchFamily="65" charset="-120"/>
                <a:ea typeface="標楷體" panose="03000509000000000000" pitchFamily="65" charset="-120"/>
                <a:cs typeface="+mj-cs"/>
              </a:rPr>
              <a:t>照</a:t>
            </a:r>
            <a:r>
              <a:rPr lang="zh-TW" altLang="en-US" sz="4000" b="1" dirty="0" smtClean="0">
                <a:solidFill>
                  <a:srgbClr val="0D5224"/>
                </a:solidFill>
                <a:latin typeface="標楷體" panose="03000509000000000000" pitchFamily="65" charset="-120"/>
                <a:ea typeface="標楷體" panose="03000509000000000000" pitchFamily="65" charset="-120"/>
                <a:cs typeface="+mj-cs"/>
              </a:rPr>
              <a:t>護實施目的</a:t>
            </a:r>
            <a:endParaRPr lang="en-US" altLang="ko-KR" sz="4000" b="1" u="sng" dirty="0">
              <a:solidFill>
                <a:srgbClr val="0D5224"/>
              </a:solidFill>
              <a:latin typeface="標楷體" panose="03000509000000000000" pitchFamily="65" charset="-120"/>
              <a:ea typeface="標楷體" panose="03000509000000000000" pitchFamily="65" charset="-120"/>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標題 1"/>
          <p:cNvSpPr>
            <a:spLocks noGrp="1"/>
          </p:cNvSpPr>
          <p:nvPr>
            <p:ph type="title"/>
          </p:nvPr>
        </p:nvSpPr>
        <p:spPr>
          <a:xfrm>
            <a:off x="3203848" y="548680"/>
            <a:ext cx="2376264" cy="674687"/>
          </a:xfrm>
        </p:spPr>
        <p:txBody>
          <a:bodyPr/>
          <a:lstStyle/>
          <a:p>
            <a:pPr>
              <a:defRPr/>
            </a:pPr>
            <a:r>
              <a:rPr lang="zh-TW" altLang="en-US" b="1" dirty="0" smtClean="0">
                <a:solidFill>
                  <a:srgbClr val="0D5224"/>
                </a:solidFill>
                <a:latin typeface="標楷體" panose="03000509000000000000" pitchFamily="65" charset="-120"/>
                <a:ea typeface="標楷體" panose="03000509000000000000" pitchFamily="65" charset="-120"/>
              </a:rPr>
              <a:t>推動歷程</a:t>
            </a:r>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2228999215"/>
              </p:ext>
            </p:extLst>
          </p:nvPr>
        </p:nvGraphicFramePr>
        <p:xfrm>
          <a:off x="684213" y="1196975"/>
          <a:ext cx="7848873" cy="5429599"/>
        </p:xfrm>
        <a:graphic>
          <a:graphicData uri="http://schemas.openxmlformats.org/drawingml/2006/table">
            <a:tbl>
              <a:tblPr firstRow="1" bandRow="1">
                <a:tableStyleId>{21E4AEA4-8DFA-4A89-87EB-49C32662AFE0}</a:tableStyleId>
              </a:tblPr>
              <a:tblGrid>
                <a:gridCol w="952673"/>
                <a:gridCol w="4421330"/>
                <a:gridCol w="2474870"/>
              </a:tblGrid>
              <a:tr h="716628">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zh-TW" altLang="en-US" sz="2200" u="none" strike="noStrike" cap="none" normalizeH="0" baseline="0" dirty="0" smtClean="0">
                          <a:ln>
                            <a:noFill/>
                          </a:ln>
                          <a:effectLst/>
                          <a:latin typeface="標楷體" panose="03000509000000000000" pitchFamily="65" charset="-120"/>
                          <a:ea typeface="標楷體" panose="03000509000000000000" pitchFamily="65" charset="-120"/>
                        </a:rPr>
                        <a:t>實施年度</a:t>
                      </a:r>
                      <a:endParaRPr kumimoji="0" lang="zh-TW" altLang="en-US" sz="2200" b="1" i="0" u="none" strike="noStrike" cap="none" normalizeH="0" baseline="0" dirty="0" smtClean="0">
                        <a:ln>
                          <a:noFill/>
                        </a:ln>
                        <a:solidFill>
                          <a:srgbClr val="FFFFFF"/>
                        </a:solidFill>
                        <a:effectLst/>
                        <a:latin typeface="標楷體" panose="03000509000000000000" pitchFamily="65" charset="-120"/>
                        <a:ea typeface="標楷體" panose="03000509000000000000" pitchFamily="65" charset="-120"/>
                        <a:cs typeface="Arial" charset="0"/>
                      </a:endParaRPr>
                    </a:p>
                  </a:txBody>
                  <a:tcPr marL="91431" marR="91431" marT="45718" marB="45718" anchor="ctr" horzOverflow="overflow"/>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zh-TW" altLang="en-US" sz="2200" u="none" strike="noStrike" cap="none" normalizeH="0" baseline="0" dirty="0" smtClean="0">
                          <a:ln>
                            <a:noFill/>
                          </a:ln>
                          <a:effectLst/>
                          <a:latin typeface="標楷體" panose="03000509000000000000" pitchFamily="65" charset="-120"/>
                          <a:ea typeface="標楷體" panose="03000509000000000000" pitchFamily="65" charset="-120"/>
                        </a:rPr>
                        <a:t>項目</a:t>
                      </a:r>
                      <a:endParaRPr kumimoji="0" lang="zh-TW" altLang="en-US" sz="2200" b="1" i="0" u="none" strike="noStrike" cap="none" normalizeH="0" baseline="0" dirty="0" smtClean="0">
                        <a:ln>
                          <a:noFill/>
                        </a:ln>
                        <a:solidFill>
                          <a:srgbClr val="FFFFFF"/>
                        </a:solidFill>
                        <a:effectLst/>
                        <a:latin typeface="標楷體" panose="03000509000000000000" pitchFamily="65" charset="-120"/>
                        <a:ea typeface="標楷體" panose="03000509000000000000" pitchFamily="65" charset="-120"/>
                        <a:cs typeface="Arial" charset="0"/>
                      </a:endParaRPr>
                    </a:p>
                  </a:txBody>
                  <a:tcPr marL="91431" marR="91431" marT="45718" marB="45718" anchor="ctr" horzOverflow="overflow"/>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zh-TW" altLang="en-US" sz="2200" u="none" strike="noStrike" cap="none" normalizeH="0" baseline="0" dirty="0" smtClean="0">
                          <a:ln>
                            <a:noFill/>
                          </a:ln>
                          <a:effectLst/>
                          <a:latin typeface="標楷體" panose="03000509000000000000" pitchFamily="65" charset="-120"/>
                          <a:ea typeface="標楷體" panose="03000509000000000000" pitchFamily="65" charset="-120"/>
                        </a:rPr>
                        <a:t>簡稱</a:t>
                      </a:r>
                      <a:endParaRPr kumimoji="0" lang="zh-TW" altLang="en-US" sz="2200" b="1" i="0" u="none" strike="noStrike" cap="none" normalizeH="0" baseline="0" dirty="0" smtClean="0">
                        <a:ln>
                          <a:noFill/>
                        </a:ln>
                        <a:solidFill>
                          <a:srgbClr val="FFFFFF"/>
                        </a:solidFill>
                        <a:effectLst/>
                        <a:latin typeface="標楷體" panose="03000509000000000000" pitchFamily="65" charset="-120"/>
                        <a:ea typeface="標楷體" panose="03000509000000000000" pitchFamily="65" charset="-120"/>
                        <a:cs typeface="Arial" charset="0"/>
                      </a:endParaRPr>
                    </a:p>
                  </a:txBody>
                  <a:tcPr marL="91431" marR="91431" marT="45718" marB="45718" anchor="ctr" horzOverflow="overflow"/>
                </a:tc>
              </a:tr>
              <a:tr h="546431">
                <a:tc>
                  <a:txBody>
                    <a:bodyPr/>
                    <a:lstStyle/>
                    <a:p>
                      <a:pPr marL="4763" indent="0" algn="ctr">
                        <a:lnSpc>
                          <a:spcPct val="150000"/>
                        </a:lnSpc>
                        <a:spcBef>
                          <a:spcPts val="600"/>
                        </a:spcBef>
                        <a:spcAft>
                          <a:spcPts val="600"/>
                        </a:spcAft>
                      </a:pPr>
                      <a:r>
                        <a:rPr lang="en-US" sz="2200" kern="100" dirty="0">
                          <a:latin typeface="標楷體" panose="03000509000000000000" pitchFamily="65" charset="-120"/>
                          <a:ea typeface="標楷體" panose="03000509000000000000" pitchFamily="65" charset="-120"/>
                        </a:rPr>
                        <a:t>84</a:t>
                      </a:r>
                      <a:endParaRPr lang="zh-TW" sz="2200" b="0" kern="100" dirty="0">
                        <a:latin typeface="標楷體" panose="03000509000000000000" pitchFamily="65" charset="-120"/>
                        <a:ea typeface="標楷體" panose="03000509000000000000" pitchFamily="65" charset="-120"/>
                        <a:cs typeface="Times New Roman"/>
                      </a:endParaRPr>
                    </a:p>
                  </a:txBody>
                  <a:tcPr marL="68574" marR="68574" marT="0" marB="0" anchor="ctr"/>
                </a:tc>
                <a:tc>
                  <a:txBody>
                    <a:bodyPr/>
                    <a:lstStyle/>
                    <a:p>
                      <a:pPr marL="4763" indent="0" algn="l">
                        <a:lnSpc>
                          <a:spcPct val="150000"/>
                        </a:lnSpc>
                        <a:spcBef>
                          <a:spcPts val="600"/>
                        </a:spcBef>
                        <a:spcAft>
                          <a:spcPts val="600"/>
                        </a:spcAft>
                      </a:pPr>
                      <a:r>
                        <a:rPr lang="zh-TW" altLang="en-US" sz="2200" kern="100" dirty="0" smtClean="0">
                          <a:latin typeface="標楷體" panose="03000509000000000000" pitchFamily="65" charset="-120"/>
                          <a:ea typeface="標楷體" panose="03000509000000000000" pitchFamily="65" charset="-120"/>
                        </a:rPr>
                        <a:t>行動不便</a:t>
                      </a:r>
                      <a:r>
                        <a:rPr lang="zh-TW" sz="2200" kern="100" dirty="0" smtClean="0">
                          <a:latin typeface="標楷體" panose="03000509000000000000" pitchFamily="65" charset="-120"/>
                          <a:ea typeface="標楷體" panose="03000509000000000000" pitchFamily="65" charset="-120"/>
                        </a:rPr>
                        <a:t>患者</a:t>
                      </a:r>
                      <a:r>
                        <a:rPr lang="en-US" altLang="zh-TW" sz="2200" kern="100" dirty="0" smtClean="0">
                          <a:latin typeface="標楷體" panose="03000509000000000000" pitchFamily="65" charset="-120"/>
                          <a:ea typeface="標楷體" panose="03000509000000000000" pitchFamily="65" charset="-120"/>
                        </a:rPr>
                        <a:t>(</a:t>
                      </a:r>
                      <a:r>
                        <a:rPr lang="zh-TW" altLang="en-US" sz="2200" kern="100" dirty="0" smtClean="0">
                          <a:latin typeface="標楷體" panose="03000509000000000000" pitchFamily="65" charset="-120"/>
                          <a:ea typeface="標楷體" panose="03000509000000000000" pitchFamily="65" charset="-120"/>
                        </a:rPr>
                        <a:t>一般</a:t>
                      </a:r>
                      <a:r>
                        <a:rPr lang="en-US" altLang="zh-TW" sz="2200" kern="100" dirty="0" smtClean="0">
                          <a:latin typeface="標楷體" panose="03000509000000000000" pitchFamily="65" charset="-120"/>
                          <a:ea typeface="標楷體" panose="03000509000000000000" pitchFamily="65" charset="-120"/>
                        </a:rPr>
                        <a:t>)</a:t>
                      </a:r>
                      <a:r>
                        <a:rPr lang="zh-TW" sz="2200" kern="100" dirty="0" smtClean="0">
                          <a:latin typeface="標楷體" panose="03000509000000000000" pitchFamily="65" charset="-120"/>
                          <a:ea typeface="標楷體" panose="03000509000000000000" pitchFamily="65" charset="-120"/>
                        </a:rPr>
                        <a:t>居家</a:t>
                      </a:r>
                      <a:r>
                        <a:rPr lang="zh-TW" sz="2200" kern="100" dirty="0">
                          <a:latin typeface="標楷體" panose="03000509000000000000" pitchFamily="65" charset="-120"/>
                          <a:ea typeface="標楷體" panose="03000509000000000000" pitchFamily="65" charset="-120"/>
                        </a:rPr>
                        <a:t>照護</a:t>
                      </a:r>
                      <a:endParaRPr lang="zh-TW" sz="2200" b="0" kern="100" dirty="0">
                        <a:latin typeface="標楷體" panose="03000509000000000000" pitchFamily="65" charset="-120"/>
                        <a:ea typeface="標楷體" panose="03000509000000000000" pitchFamily="65" charset="-120"/>
                        <a:cs typeface="Times New Roman"/>
                      </a:endParaRPr>
                    </a:p>
                  </a:txBody>
                  <a:tcPr marL="68574" marR="68574" marT="0" marB="0" anchor="ctr"/>
                </a:tc>
                <a:tc>
                  <a:txBody>
                    <a:bodyPr/>
                    <a:lstStyle/>
                    <a:p>
                      <a:pPr marL="4763" indent="0" algn="l">
                        <a:lnSpc>
                          <a:spcPct val="150000"/>
                        </a:lnSpc>
                        <a:spcBef>
                          <a:spcPts val="600"/>
                        </a:spcBef>
                        <a:spcAft>
                          <a:spcPts val="600"/>
                        </a:spcAft>
                      </a:pPr>
                      <a:r>
                        <a:rPr lang="zh-TW" altLang="en-US" sz="2200" kern="100" dirty="0" smtClean="0">
                          <a:latin typeface="標楷體" panose="03000509000000000000" pitchFamily="65" charset="-120"/>
                          <a:ea typeface="標楷體" panose="03000509000000000000" pitchFamily="65" charset="-120"/>
                        </a:rPr>
                        <a:t>一般居護</a:t>
                      </a:r>
                      <a:endParaRPr lang="zh-TW" sz="2200" b="0" kern="100" dirty="0">
                        <a:latin typeface="標楷體" panose="03000509000000000000" pitchFamily="65" charset="-120"/>
                        <a:ea typeface="標楷體" panose="03000509000000000000" pitchFamily="65" charset="-120"/>
                        <a:cs typeface="Times New Roman"/>
                      </a:endParaRPr>
                    </a:p>
                  </a:txBody>
                  <a:tcPr marL="68574" marR="68574" marT="0" marB="0" anchor="ctr"/>
                </a:tc>
              </a:tr>
              <a:tr h="546431">
                <a:tc>
                  <a:txBody>
                    <a:bodyPr/>
                    <a:lstStyle/>
                    <a:p>
                      <a:pPr marL="4763" indent="0" algn="ctr">
                        <a:lnSpc>
                          <a:spcPct val="150000"/>
                        </a:lnSpc>
                        <a:spcBef>
                          <a:spcPts val="600"/>
                        </a:spcBef>
                        <a:spcAft>
                          <a:spcPts val="600"/>
                        </a:spcAft>
                      </a:pPr>
                      <a:r>
                        <a:rPr lang="en-US" sz="2200" kern="100" dirty="0">
                          <a:latin typeface="標楷體" panose="03000509000000000000" pitchFamily="65" charset="-120"/>
                          <a:ea typeface="標楷體" panose="03000509000000000000" pitchFamily="65" charset="-120"/>
                        </a:rPr>
                        <a:t>85</a:t>
                      </a:r>
                      <a:endParaRPr lang="zh-TW" sz="2200" b="0" kern="100" dirty="0">
                        <a:latin typeface="標楷體" panose="03000509000000000000" pitchFamily="65" charset="-120"/>
                        <a:ea typeface="標楷體" panose="03000509000000000000" pitchFamily="65" charset="-120"/>
                        <a:cs typeface="Times New Roman"/>
                      </a:endParaRPr>
                    </a:p>
                  </a:txBody>
                  <a:tcPr marL="68574" marR="68574" marT="0" marB="0" anchor="ctr"/>
                </a:tc>
                <a:tc>
                  <a:txBody>
                    <a:bodyPr/>
                    <a:lstStyle/>
                    <a:p>
                      <a:pPr marL="4763" indent="0" algn="l">
                        <a:lnSpc>
                          <a:spcPct val="150000"/>
                        </a:lnSpc>
                        <a:spcBef>
                          <a:spcPts val="600"/>
                        </a:spcBef>
                        <a:spcAft>
                          <a:spcPts val="600"/>
                        </a:spcAft>
                      </a:pPr>
                      <a:r>
                        <a:rPr lang="zh-TW" sz="2200" kern="100" dirty="0">
                          <a:latin typeface="標楷體" panose="03000509000000000000" pitchFamily="65" charset="-120"/>
                          <a:ea typeface="標楷體" panose="03000509000000000000" pitchFamily="65" charset="-120"/>
                        </a:rPr>
                        <a:t>慢性精神病患</a:t>
                      </a:r>
                      <a:r>
                        <a:rPr lang="zh-TW" sz="2200" kern="100" dirty="0" smtClean="0">
                          <a:latin typeface="標楷體" panose="03000509000000000000" pitchFamily="65" charset="-120"/>
                          <a:ea typeface="標楷體" panose="03000509000000000000" pitchFamily="65" charset="-120"/>
                        </a:rPr>
                        <a:t>居家</a:t>
                      </a:r>
                      <a:r>
                        <a:rPr lang="zh-TW" altLang="en-US" sz="2200" kern="100" dirty="0" smtClean="0">
                          <a:latin typeface="標楷體" panose="03000509000000000000" pitchFamily="65" charset="-120"/>
                          <a:ea typeface="標楷體" panose="03000509000000000000" pitchFamily="65" charset="-120"/>
                        </a:rPr>
                        <a:t>治療</a:t>
                      </a:r>
                      <a:endParaRPr lang="zh-TW" sz="2200" b="0" kern="100" dirty="0">
                        <a:latin typeface="標楷體" panose="03000509000000000000" pitchFamily="65" charset="-120"/>
                        <a:ea typeface="標楷體" panose="03000509000000000000" pitchFamily="65" charset="-120"/>
                        <a:cs typeface="Times New Roman"/>
                      </a:endParaRPr>
                    </a:p>
                  </a:txBody>
                  <a:tcPr marL="68574" marR="68574" marT="0" marB="0" anchor="ctr"/>
                </a:tc>
                <a:tc>
                  <a:txBody>
                    <a:bodyPr/>
                    <a:lstStyle/>
                    <a:p>
                      <a:pPr marL="4763" indent="0" algn="l">
                        <a:lnSpc>
                          <a:spcPct val="150000"/>
                        </a:lnSpc>
                        <a:spcBef>
                          <a:spcPts val="600"/>
                        </a:spcBef>
                        <a:spcAft>
                          <a:spcPts val="600"/>
                        </a:spcAft>
                      </a:pPr>
                      <a:r>
                        <a:rPr lang="zh-TW" altLang="en-US" sz="2200" kern="100" dirty="0" smtClean="0">
                          <a:latin typeface="標楷體" panose="03000509000000000000" pitchFamily="65" charset="-120"/>
                          <a:ea typeface="標楷體" panose="03000509000000000000" pitchFamily="65" charset="-120"/>
                        </a:rPr>
                        <a:t>精神居護</a:t>
                      </a:r>
                      <a:endParaRPr lang="zh-TW" sz="2200" b="0" kern="100" dirty="0">
                        <a:latin typeface="標楷體" panose="03000509000000000000" pitchFamily="65" charset="-120"/>
                        <a:ea typeface="標楷體" panose="03000509000000000000" pitchFamily="65" charset="-120"/>
                        <a:cs typeface="Times New Roman"/>
                      </a:endParaRPr>
                    </a:p>
                  </a:txBody>
                  <a:tcPr marL="68574" marR="68574" marT="0" marB="0" anchor="ctr"/>
                </a:tc>
              </a:tr>
              <a:tr h="670532">
                <a:tc>
                  <a:txBody>
                    <a:bodyPr/>
                    <a:lstStyle/>
                    <a:p>
                      <a:pPr marL="4763" indent="0" algn="ctr">
                        <a:lnSpc>
                          <a:spcPct val="150000"/>
                        </a:lnSpc>
                        <a:spcBef>
                          <a:spcPts val="600"/>
                        </a:spcBef>
                        <a:spcAft>
                          <a:spcPts val="600"/>
                        </a:spcAft>
                      </a:pPr>
                      <a:r>
                        <a:rPr lang="en-US" sz="2200" kern="100" dirty="0" smtClean="0">
                          <a:latin typeface="標楷體" panose="03000509000000000000" pitchFamily="65" charset="-120"/>
                          <a:ea typeface="標楷體" panose="03000509000000000000" pitchFamily="65" charset="-120"/>
                        </a:rPr>
                        <a:t>85</a:t>
                      </a:r>
                      <a:endParaRPr lang="zh-TW" sz="2200" b="0" kern="100" dirty="0">
                        <a:latin typeface="標楷體" panose="03000509000000000000" pitchFamily="65" charset="-120"/>
                        <a:ea typeface="標楷體" panose="03000509000000000000" pitchFamily="65" charset="-120"/>
                        <a:cs typeface="Times New Roman"/>
                      </a:endParaRPr>
                    </a:p>
                  </a:txBody>
                  <a:tcPr marL="68574" marR="68574" marT="0" marB="0" anchor="ctr"/>
                </a:tc>
                <a:tc>
                  <a:txBody>
                    <a:bodyPr/>
                    <a:lstStyle/>
                    <a:p>
                      <a:pPr marL="4763" indent="0" algn="l">
                        <a:lnSpc>
                          <a:spcPct val="150000"/>
                        </a:lnSpc>
                        <a:spcBef>
                          <a:spcPts val="600"/>
                        </a:spcBef>
                        <a:spcAft>
                          <a:spcPts val="600"/>
                        </a:spcAft>
                      </a:pPr>
                      <a:r>
                        <a:rPr lang="zh-TW" sz="2200" kern="100" dirty="0">
                          <a:latin typeface="標楷體" panose="03000509000000000000" pitchFamily="65" charset="-120"/>
                          <a:ea typeface="標楷體" panose="03000509000000000000" pitchFamily="65" charset="-120"/>
                        </a:rPr>
                        <a:t>末期病患安寧</a:t>
                      </a:r>
                      <a:r>
                        <a:rPr lang="zh-TW" sz="2200" kern="100" dirty="0" smtClean="0">
                          <a:latin typeface="標楷體" panose="03000509000000000000" pitchFamily="65" charset="-120"/>
                          <a:ea typeface="標楷體" panose="03000509000000000000" pitchFamily="65" charset="-120"/>
                        </a:rPr>
                        <a:t>居家</a:t>
                      </a:r>
                      <a:r>
                        <a:rPr lang="zh-TW" altLang="en-US" sz="2200" kern="100" dirty="0" smtClean="0">
                          <a:latin typeface="標楷體" panose="03000509000000000000" pitchFamily="65" charset="-120"/>
                          <a:ea typeface="標楷體" panose="03000509000000000000" pitchFamily="65" charset="-120"/>
                        </a:rPr>
                        <a:t>療護</a:t>
                      </a:r>
                      <a:endParaRPr lang="zh-TW" sz="2200" b="0" kern="100" dirty="0">
                        <a:latin typeface="標楷體" panose="03000509000000000000" pitchFamily="65" charset="-120"/>
                        <a:ea typeface="標楷體" panose="03000509000000000000" pitchFamily="65" charset="-120"/>
                        <a:cs typeface="Times New Roman"/>
                      </a:endParaRPr>
                    </a:p>
                  </a:txBody>
                  <a:tcPr marL="68574" marR="68574" marT="0" marB="0" anchor="ctr"/>
                </a:tc>
                <a:tc>
                  <a:txBody>
                    <a:bodyPr/>
                    <a:lstStyle/>
                    <a:p>
                      <a:pPr marL="4763" indent="0" algn="l">
                        <a:lnSpc>
                          <a:spcPct val="150000"/>
                        </a:lnSpc>
                        <a:spcBef>
                          <a:spcPts val="600"/>
                        </a:spcBef>
                        <a:spcAft>
                          <a:spcPts val="600"/>
                        </a:spcAft>
                      </a:pPr>
                      <a:r>
                        <a:rPr lang="zh-TW" altLang="en-US" sz="2200" kern="100" dirty="0" smtClean="0">
                          <a:latin typeface="標楷體" panose="03000509000000000000" pitchFamily="65" charset="-120"/>
                          <a:ea typeface="標楷體" panose="03000509000000000000" pitchFamily="65" charset="-120"/>
                        </a:rPr>
                        <a:t>安寧居護</a:t>
                      </a:r>
                      <a:endParaRPr lang="zh-TW" sz="2200" b="0" kern="100" dirty="0">
                        <a:latin typeface="標楷體" panose="03000509000000000000" pitchFamily="65" charset="-120"/>
                        <a:ea typeface="標楷體" panose="03000509000000000000" pitchFamily="65" charset="-120"/>
                        <a:cs typeface="Times New Roman"/>
                      </a:endParaRPr>
                    </a:p>
                  </a:txBody>
                  <a:tcPr marL="68574" marR="68574" marT="0" marB="0" anchor="ctr"/>
                </a:tc>
              </a:tr>
              <a:tr h="670532">
                <a:tc>
                  <a:txBody>
                    <a:bodyPr/>
                    <a:lstStyle/>
                    <a:p>
                      <a:pPr marL="4763" indent="0" algn="ctr">
                        <a:lnSpc>
                          <a:spcPct val="150000"/>
                        </a:lnSpc>
                        <a:spcBef>
                          <a:spcPts val="600"/>
                        </a:spcBef>
                        <a:spcAft>
                          <a:spcPts val="600"/>
                        </a:spcAft>
                      </a:pPr>
                      <a:r>
                        <a:rPr lang="en-US" sz="2200" kern="100" dirty="0">
                          <a:latin typeface="標楷體" panose="03000509000000000000" pitchFamily="65" charset="-120"/>
                          <a:ea typeface="標楷體" panose="03000509000000000000" pitchFamily="65" charset="-120"/>
                        </a:rPr>
                        <a:t>89</a:t>
                      </a:r>
                      <a:endParaRPr lang="zh-TW" sz="2200" b="0" kern="100" dirty="0">
                        <a:latin typeface="標楷體" panose="03000509000000000000" pitchFamily="65" charset="-120"/>
                        <a:ea typeface="標楷體" panose="03000509000000000000" pitchFamily="65" charset="-120"/>
                        <a:cs typeface="Times New Roman"/>
                      </a:endParaRPr>
                    </a:p>
                  </a:txBody>
                  <a:tcPr marL="68574" marR="68574" marT="0" marB="0" anchor="ctr"/>
                </a:tc>
                <a:tc>
                  <a:txBody>
                    <a:bodyPr/>
                    <a:lstStyle/>
                    <a:p>
                      <a:pPr marL="4763" indent="0" algn="l">
                        <a:lnSpc>
                          <a:spcPct val="150000"/>
                        </a:lnSpc>
                        <a:spcBef>
                          <a:spcPts val="600"/>
                        </a:spcBef>
                        <a:spcAft>
                          <a:spcPts val="600"/>
                        </a:spcAft>
                      </a:pPr>
                      <a:r>
                        <a:rPr lang="zh-TW" sz="2200" kern="100" dirty="0">
                          <a:latin typeface="標楷體" panose="03000509000000000000" pitchFamily="65" charset="-120"/>
                          <a:ea typeface="標楷體" panose="03000509000000000000" pitchFamily="65" charset="-120"/>
                        </a:rPr>
                        <a:t>呼吸器依賴患者居家照護</a:t>
                      </a:r>
                      <a:endParaRPr lang="zh-TW" sz="2200" b="0" kern="100" dirty="0">
                        <a:latin typeface="標楷體" panose="03000509000000000000" pitchFamily="65" charset="-120"/>
                        <a:ea typeface="標楷體" panose="03000509000000000000" pitchFamily="65" charset="-120"/>
                        <a:cs typeface="Times New Roman"/>
                      </a:endParaRPr>
                    </a:p>
                  </a:txBody>
                  <a:tcPr marL="68574" marR="68574" marT="0" marB="0" anchor="ctr"/>
                </a:tc>
                <a:tc>
                  <a:txBody>
                    <a:bodyPr/>
                    <a:lstStyle/>
                    <a:p>
                      <a:pPr marL="4763" indent="0" algn="l">
                        <a:lnSpc>
                          <a:spcPct val="100000"/>
                        </a:lnSpc>
                        <a:spcBef>
                          <a:spcPts val="0"/>
                        </a:spcBef>
                        <a:spcAft>
                          <a:spcPts val="0"/>
                        </a:spcAft>
                      </a:pPr>
                      <a:r>
                        <a:rPr lang="zh-TW" altLang="en-US" sz="2200" kern="100" dirty="0" smtClean="0">
                          <a:latin typeface="標楷體" panose="03000509000000000000" pitchFamily="65" charset="-120"/>
                          <a:ea typeface="標楷體" panose="03000509000000000000" pitchFamily="65" charset="-120"/>
                        </a:rPr>
                        <a:t>呼吸居護</a:t>
                      </a:r>
                      <a:endParaRPr lang="en-US" altLang="zh-TW" sz="2200" kern="100" dirty="0" smtClean="0">
                        <a:latin typeface="標楷體" panose="03000509000000000000" pitchFamily="65" charset="-120"/>
                        <a:ea typeface="標楷體" panose="03000509000000000000" pitchFamily="65" charset="-120"/>
                      </a:endParaRPr>
                    </a:p>
                    <a:p>
                      <a:pPr marL="4763" indent="0" algn="l">
                        <a:lnSpc>
                          <a:spcPct val="100000"/>
                        </a:lnSpc>
                        <a:spcBef>
                          <a:spcPts val="0"/>
                        </a:spcBef>
                        <a:spcAft>
                          <a:spcPts val="0"/>
                        </a:spcAft>
                      </a:pPr>
                      <a:r>
                        <a:rPr lang="en-US" altLang="zh-TW" sz="2200" kern="100" dirty="0" smtClean="0">
                          <a:latin typeface="標楷體" panose="03000509000000000000" pitchFamily="65" charset="-120"/>
                          <a:ea typeface="標楷體" panose="03000509000000000000" pitchFamily="65" charset="-120"/>
                        </a:rPr>
                        <a:t>(</a:t>
                      </a:r>
                      <a:r>
                        <a:rPr lang="zh-TW" altLang="en-US" sz="2200" kern="100" dirty="0" smtClean="0">
                          <a:latin typeface="標楷體" panose="03000509000000000000" pitchFamily="65" charset="-120"/>
                          <a:ea typeface="標楷體" panose="03000509000000000000" pitchFamily="65" charset="-120"/>
                        </a:rPr>
                        <a:t>呼吸照護第</a:t>
                      </a:r>
                      <a:r>
                        <a:rPr lang="en-US" altLang="zh-TW" sz="2200" kern="100" dirty="0" smtClean="0">
                          <a:latin typeface="標楷體" panose="03000509000000000000" pitchFamily="65" charset="-120"/>
                          <a:ea typeface="標楷體" panose="03000509000000000000" pitchFamily="65" charset="-120"/>
                        </a:rPr>
                        <a:t>4</a:t>
                      </a:r>
                      <a:r>
                        <a:rPr lang="zh-TW" altLang="en-US" sz="2200" kern="100" dirty="0" smtClean="0">
                          <a:latin typeface="標楷體" panose="03000509000000000000" pitchFamily="65" charset="-120"/>
                          <a:ea typeface="標楷體" panose="03000509000000000000" pitchFamily="65" charset="-120"/>
                        </a:rPr>
                        <a:t>階</a:t>
                      </a:r>
                      <a:r>
                        <a:rPr lang="en-US" altLang="zh-TW" sz="2200" kern="100" dirty="0" smtClean="0">
                          <a:latin typeface="標楷體" panose="03000509000000000000" pitchFamily="65" charset="-120"/>
                          <a:ea typeface="標楷體" panose="03000509000000000000" pitchFamily="65" charset="-120"/>
                        </a:rPr>
                        <a:t>)</a:t>
                      </a:r>
                      <a:endParaRPr lang="zh-TW" sz="2200" b="0" kern="100" dirty="0">
                        <a:latin typeface="標楷體" panose="03000509000000000000" pitchFamily="65" charset="-120"/>
                        <a:ea typeface="標楷體" panose="03000509000000000000" pitchFamily="65" charset="-120"/>
                        <a:cs typeface="Times New Roman"/>
                      </a:endParaRPr>
                    </a:p>
                  </a:txBody>
                  <a:tcPr marL="68574" marR="68574" marT="0" marB="0" anchor="ctr"/>
                </a:tc>
              </a:tr>
              <a:tr h="594335">
                <a:tc>
                  <a:txBody>
                    <a:bodyPr/>
                    <a:lstStyle/>
                    <a:p>
                      <a:pPr marL="4763" indent="0" algn="ctr">
                        <a:lnSpc>
                          <a:spcPct val="150000"/>
                        </a:lnSpc>
                        <a:spcBef>
                          <a:spcPts val="600"/>
                        </a:spcBef>
                        <a:spcAft>
                          <a:spcPts val="600"/>
                        </a:spcAft>
                      </a:pPr>
                      <a:r>
                        <a:rPr lang="en-US" sz="2200" kern="100" dirty="0">
                          <a:latin typeface="標楷體" panose="03000509000000000000" pitchFamily="65" charset="-120"/>
                          <a:ea typeface="標楷體" panose="03000509000000000000" pitchFamily="65" charset="-120"/>
                        </a:rPr>
                        <a:t>90</a:t>
                      </a:r>
                      <a:endParaRPr lang="zh-TW" sz="2200" b="0" kern="100" dirty="0">
                        <a:latin typeface="標楷體" panose="03000509000000000000" pitchFamily="65" charset="-120"/>
                        <a:ea typeface="標楷體" panose="03000509000000000000" pitchFamily="65" charset="-120"/>
                        <a:cs typeface="Times New Roman"/>
                      </a:endParaRPr>
                    </a:p>
                  </a:txBody>
                  <a:tcPr marL="68574" marR="68574" marT="0" marB="0" anchor="ctr"/>
                </a:tc>
                <a:tc>
                  <a:txBody>
                    <a:bodyPr/>
                    <a:lstStyle/>
                    <a:p>
                      <a:pPr marL="0" marR="0" lvl="0" indent="0" algn="l" defTabSz="914400" rtl="0" eaLnBrk="1" fontAlgn="base" latinLnBrk="0" hangingPunct="1">
                        <a:lnSpc>
                          <a:spcPct val="150000"/>
                        </a:lnSpc>
                        <a:spcBef>
                          <a:spcPts val="600"/>
                        </a:spcBef>
                        <a:spcAft>
                          <a:spcPts val="600"/>
                        </a:spcAft>
                        <a:buClrTx/>
                        <a:buSzTx/>
                        <a:buFontTx/>
                        <a:buNone/>
                        <a:tabLst/>
                      </a:pPr>
                      <a:r>
                        <a:rPr kumimoji="0" lang="zh-TW" altLang="en-US" sz="2200" u="none" strike="noStrike" cap="none" normalizeH="0" baseline="0" dirty="0" smtClean="0">
                          <a:ln>
                            <a:noFill/>
                          </a:ln>
                          <a:effectLst/>
                          <a:latin typeface="標楷體" panose="03000509000000000000" pitchFamily="65" charset="-120"/>
                          <a:ea typeface="標楷體" panose="03000509000000000000" pitchFamily="65" charset="-120"/>
                        </a:rPr>
                        <a:t>支援安養、養護機構及護理之家</a:t>
                      </a:r>
                      <a:endParaRPr kumimoji="0" lang="zh-TW" altLang="en-US" sz="22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Arial" charset="0"/>
                      </a:endParaRPr>
                    </a:p>
                  </a:txBody>
                  <a:tcPr marL="91431" marR="91431" marT="45718" marB="45718" anchor="ctr" horzOverflow="overflow"/>
                </a:tc>
                <a:tc>
                  <a:txBody>
                    <a:bodyPr/>
                    <a:lstStyle/>
                    <a:p>
                      <a:pPr marL="0" marR="0" lvl="0" indent="0" algn="l" defTabSz="914400" rtl="0" eaLnBrk="1" fontAlgn="base" latinLnBrk="0" hangingPunct="1">
                        <a:lnSpc>
                          <a:spcPct val="150000"/>
                        </a:lnSpc>
                        <a:spcBef>
                          <a:spcPts val="600"/>
                        </a:spcBef>
                        <a:spcAft>
                          <a:spcPts val="600"/>
                        </a:spcAft>
                        <a:buClrTx/>
                        <a:buSzTx/>
                        <a:buFontTx/>
                        <a:buNone/>
                        <a:tabLst/>
                      </a:pPr>
                      <a:r>
                        <a:rPr kumimoji="0" lang="zh-TW" altLang="en-US" sz="2200" u="none" strike="noStrike" cap="none" normalizeH="0" baseline="0" dirty="0" smtClean="0">
                          <a:ln>
                            <a:noFill/>
                          </a:ln>
                          <a:effectLst/>
                          <a:latin typeface="標楷體" panose="03000509000000000000" pitchFamily="65" charset="-120"/>
                          <a:ea typeface="標楷體" panose="03000509000000000000" pitchFamily="65" charset="-120"/>
                        </a:rPr>
                        <a:t>支援安養</a:t>
                      </a:r>
                      <a:endParaRPr kumimoji="0" lang="zh-TW" altLang="en-US" sz="2200" b="0" i="0" u="none" strike="noStrike" cap="none" normalizeH="0" baseline="0" dirty="0" smtClean="0">
                        <a:ln>
                          <a:noFill/>
                        </a:ln>
                        <a:solidFill>
                          <a:srgbClr val="000000"/>
                        </a:solidFill>
                        <a:effectLst/>
                        <a:latin typeface="標楷體" panose="03000509000000000000" pitchFamily="65" charset="-120"/>
                        <a:ea typeface="標楷體" panose="03000509000000000000" pitchFamily="65" charset="-120"/>
                        <a:cs typeface="Arial" charset="0"/>
                      </a:endParaRPr>
                    </a:p>
                  </a:txBody>
                  <a:tcPr marL="91431" marR="91431" marT="45718" marB="45718" anchor="ctr" horzOverflow="overflow"/>
                </a:tc>
              </a:tr>
              <a:tr h="546431">
                <a:tc>
                  <a:txBody>
                    <a:bodyPr/>
                    <a:lstStyle/>
                    <a:p>
                      <a:pPr marL="4763" indent="0" algn="ctr">
                        <a:lnSpc>
                          <a:spcPct val="150000"/>
                        </a:lnSpc>
                        <a:spcBef>
                          <a:spcPts val="600"/>
                        </a:spcBef>
                        <a:spcAft>
                          <a:spcPts val="600"/>
                        </a:spcAft>
                      </a:pPr>
                      <a:r>
                        <a:rPr lang="en-US" sz="2200" kern="100" dirty="0">
                          <a:latin typeface="標楷體" panose="03000509000000000000" pitchFamily="65" charset="-120"/>
                          <a:ea typeface="標楷體" panose="03000509000000000000" pitchFamily="65" charset="-120"/>
                        </a:rPr>
                        <a:t>99</a:t>
                      </a:r>
                      <a:endParaRPr lang="zh-TW" sz="2200" b="0" kern="100" dirty="0">
                        <a:latin typeface="標楷體" panose="03000509000000000000" pitchFamily="65" charset="-120"/>
                        <a:ea typeface="標楷體" panose="03000509000000000000" pitchFamily="65" charset="-120"/>
                        <a:cs typeface="Times New Roman"/>
                      </a:endParaRPr>
                    </a:p>
                  </a:txBody>
                  <a:tcPr marL="68574" marR="68574" marT="0" marB="0" anchor="ctr"/>
                </a:tc>
                <a:tc>
                  <a:txBody>
                    <a:bodyPr/>
                    <a:lstStyle/>
                    <a:p>
                      <a:pPr marL="4763" indent="0" algn="l">
                        <a:lnSpc>
                          <a:spcPct val="150000"/>
                        </a:lnSpc>
                        <a:spcBef>
                          <a:spcPts val="600"/>
                        </a:spcBef>
                        <a:spcAft>
                          <a:spcPts val="600"/>
                        </a:spcAft>
                      </a:pPr>
                      <a:r>
                        <a:rPr lang="zh-TW" altLang="en-US" sz="2200" kern="100" dirty="0" smtClean="0">
                          <a:latin typeface="標楷體" panose="03000509000000000000" pitchFamily="65" charset="-120"/>
                          <a:ea typeface="標楷體" panose="03000509000000000000" pitchFamily="65" charset="-120"/>
                        </a:rPr>
                        <a:t>高診次者</a:t>
                      </a:r>
                      <a:r>
                        <a:rPr lang="zh-TW" sz="2200" kern="100" dirty="0" smtClean="0">
                          <a:latin typeface="標楷體" panose="03000509000000000000" pitchFamily="65" charset="-120"/>
                          <a:ea typeface="標楷體" panose="03000509000000000000" pitchFamily="65" charset="-120"/>
                        </a:rPr>
                        <a:t>藥事照</a:t>
                      </a:r>
                      <a:r>
                        <a:rPr lang="zh-TW" sz="2200" kern="100" dirty="0">
                          <a:latin typeface="標楷體" panose="03000509000000000000" pitchFamily="65" charset="-120"/>
                          <a:ea typeface="標楷體" panose="03000509000000000000" pitchFamily="65" charset="-120"/>
                        </a:rPr>
                        <a:t>護</a:t>
                      </a:r>
                      <a:endParaRPr lang="zh-TW" sz="2200" b="0" kern="100" dirty="0">
                        <a:latin typeface="標楷體" panose="03000509000000000000" pitchFamily="65" charset="-120"/>
                        <a:ea typeface="標楷體" panose="03000509000000000000" pitchFamily="65" charset="-120"/>
                        <a:cs typeface="Times New Roman"/>
                      </a:endParaRPr>
                    </a:p>
                  </a:txBody>
                  <a:tcPr marL="68574" marR="68574" marT="0" marB="0" anchor="ctr"/>
                </a:tc>
                <a:tc>
                  <a:txBody>
                    <a:bodyPr/>
                    <a:lstStyle/>
                    <a:p>
                      <a:pPr marL="4763" indent="0" algn="l">
                        <a:lnSpc>
                          <a:spcPct val="150000"/>
                        </a:lnSpc>
                        <a:spcBef>
                          <a:spcPts val="600"/>
                        </a:spcBef>
                        <a:spcAft>
                          <a:spcPts val="600"/>
                        </a:spcAft>
                      </a:pPr>
                      <a:r>
                        <a:rPr lang="zh-TW" altLang="en-US" sz="2200" kern="100" dirty="0" smtClean="0">
                          <a:latin typeface="標楷體" panose="03000509000000000000" pitchFamily="65" charset="-120"/>
                          <a:ea typeface="標楷體" panose="03000509000000000000" pitchFamily="65" charset="-120"/>
                        </a:rPr>
                        <a:t>藥事居家照護</a:t>
                      </a:r>
                      <a:endParaRPr lang="zh-TW" sz="2200" b="0" kern="100" dirty="0">
                        <a:latin typeface="標楷體" panose="03000509000000000000" pitchFamily="65" charset="-120"/>
                        <a:ea typeface="標楷體" panose="03000509000000000000" pitchFamily="65" charset="-120"/>
                        <a:cs typeface="Times New Roman"/>
                      </a:endParaRPr>
                    </a:p>
                  </a:txBody>
                  <a:tcPr marL="68574" marR="68574" marT="0" marB="0" anchor="ctr"/>
                </a:tc>
              </a:tr>
              <a:tr h="546431">
                <a:tc>
                  <a:txBody>
                    <a:bodyPr/>
                    <a:lstStyle/>
                    <a:p>
                      <a:pPr marL="4763" indent="0" algn="ctr">
                        <a:lnSpc>
                          <a:spcPct val="150000"/>
                        </a:lnSpc>
                        <a:spcBef>
                          <a:spcPts val="600"/>
                        </a:spcBef>
                        <a:spcAft>
                          <a:spcPts val="600"/>
                        </a:spcAft>
                      </a:pPr>
                      <a:r>
                        <a:rPr lang="en-US" sz="2200" kern="100" dirty="0">
                          <a:latin typeface="標楷體" panose="03000509000000000000" pitchFamily="65" charset="-120"/>
                          <a:ea typeface="標楷體" panose="03000509000000000000" pitchFamily="65" charset="-120"/>
                        </a:rPr>
                        <a:t>101</a:t>
                      </a:r>
                      <a:endParaRPr lang="zh-TW" sz="2200" b="0" kern="100" dirty="0">
                        <a:latin typeface="標楷體" panose="03000509000000000000" pitchFamily="65" charset="-120"/>
                        <a:ea typeface="標楷體" panose="03000509000000000000" pitchFamily="65" charset="-120"/>
                        <a:cs typeface="Times New Roman"/>
                      </a:endParaRPr>
                    </a:p>
                  </a:txBody>
                  <a:tcPr marL="68574" marR="68574" marT="0" marB="0" anchor="ctr"/>
                </a:tc>
                <a:tc>
                  <a:txBody>
                    <a:bodyPr/>
                    <a:lstStyle/>
                    <a:p>
                      <a:pPr marL="4763" marR="0" indent="0" algn="l" defTabSz="914400" rtl="0" eaLnBrk="1" fontAlgn="auto" latinLnBrk="0" hangingPunct="1">
                        <a:lnSpc>
                          <a:spcPct val="150000"/>
                        </a:lnSpc>
                        <a:spcBef>
                          <a:spcPts val="600"/>
                        </a:spcBef>
                        <a:spcAft>
                          <a:spcPts val="600"/>
                        </a:spcAft>
                        <a:buClrTx/>
                        <a:buSzTx/>
                        <a:buFontTx/>
                        <a:buNone/>
                        <a:tabLst/>
                        <a:defRPr/>
                      </a:pPr>
                      <a:r>
                        <a:rPr lang="zh-TW" altLang="en-US" sz="2200" dirty="0" smtClean="0">
                          <a:latin typeface="標楷體" panose="03000509000000000000" pitchFamily="65" charset="-120"/>
                          <a:ea typeface="標楷體" panose="03000509000000000000" pitchFamily="65" charset="-120"/>
                        </a:rPr>
                        <a:t>牙醫特殊醫療服務試辦計畫</a:t>
                      </a:r>
                      <a:r>
                        <a:rPr lang="en-US" altLang="zh-TW" sz="2200" dirty="0" smtClean="0">
                          <a:latin typeface="標楷體" panose="03000509000000000000" pitchFamily="65" charset="-120"/>
                          <a:ea typeface="標楷體" panose="03000509000000000000" pitchFamily="65" charset="-120"/>
                        </a:rPr>
                        <a:t>-</a:t>
                      </a:r>
                      <a:r>
                        <a:rPr lang="zh-TW" altLang="en-US" sz="2200" dirty="0" smtClean="0">
                          <a:latin typeface="標楷體" panose="03000509000000000000" pitchFamily="65" charset="-120"/>
                          <a:ea typeface="標楷體" panose="03000509000000000000" pitchFamily="65" charset="-120"/>
                        </a:rPr>
                        <a:t>到宅</a:t>
                      </a:r>
                      <a:endParaRPr lang="en-US" altLang="zh-TW" sz="2200" b="0" dirty="0" smtClean="0">
                        <a:latin typeface="標楷體" panose="03000509000000000000" pitchFamily="65" charset="-120"/>
                        <a:ea typeface="標楷體" panose="03000509000000000000" pitchFamily="65" charset="-120"/>
                      </a:endParaRPr>
                    </a:p>
                  </a:txBody>
                  <a:tcPr marL="68574" marR="68574" marT="0" marB="0" anchor="ctr"/>
                </a:tc>
                <a:tc>
                  <a:txBody>
                    <a:bodyPr/>
                    <a:lstStyle/>
                    <a:p>
                      <a:pPr marL="4763" marR="0" indent="0" algn="l" defTabSz="914400" rtl="0" eaLnBrk="1" fontAlgn="auto" latinLnBrk="0" hangingPunct="1">
                        <a:lnSpc>
                          <a:spcPct val="150000"/>
                        </a:lnSpc>
                        <a:spcBef>
                          <a:spcPts val="600"/>
                        </a:spcBef>
                        <a:spcAft>
                          <a:spcPts val="600"/>
                        </a:spcAft>
                        <a:buClrTx/>
                        <a:buSzTx/>
                        <a:buFontTx/>
                        <a:buNone/>
                        <a:tabLst/>
                        <a:defRPr/>
                      </a:pPr>
                      <a:r>
                        <a:rPr lang="zh-TW" altLang="en-US" sz="2200" dirty="0" smtClean="0">
                          <a:latin typeface="標楷體" panose="03000509000000000000" pitchFamily="65" charset="-120"/>
                          <a:ea typeface="標楷體" panose="03000509000000000000" pitchFamily="65" charset="-120"/>
                        </a:rPr>
                        <a:t>到宅牙科</a:t>
                      </a:r>
                      <a:endParaRPr lang="en-US" altLang="zh-TW" sz="2200" b="0" dirty="0" smtClean="0">
                        <a:latin typeface="標楷體" panose="03000509000000000000" pitchFamily="65" charset="-120"/>
                        <a:ea typeface="標楷體" panose="03000509000000000000" pitchFamily="65" charset="-120"/>
                      </a:endParaRPr>
                    </a:p>
                  </a:txBody>
                  <a:tcPr marL="68574" marR="68574" marT="0" marB="0" anchor="ctr"/>
                </a:tc>
              </a:tr>
              <a:tr h="546431">
                <a:tc>
                  <a:txBody>
                    <a:bodyPr/>
                    <a:lstStyle/>
                    <a:p>
                      <a:pPr marL="4763" indent="0" algn="ctr">
                        <a:lnSpc>
                          <a:spcPct val="150000"/>
                        </a:lnSpc>
                        <a:spcBef>
                          <a:spcPts val="600"/>
                        </a:spcBef>
                        <a:spcAft>
                          <a:spcPts val="600"/>
                        </a:spcAft>
                      </a:pPr>
                      <a:r>
                        <a:rPr lang="en-US" altLang="zh-TW" sz="2200" b="1" kern="100" dirty="0" smtClean="0">
                          <a:solidFill>
                            <a:srgbClr val="C00000"/>
                          </a:solidFill>
                          <a:latin typeface="標楷體" panose="03000509000000000000" pitchFamily="65" charset="-120"/>
                          <a:ea typeface="標楷體" panose="03000509000000000000" pitchFamily="65" charset="-120"/>
                        </a:rPr>
                        <a:t>104</a:t>
                      </a:r>
                      <a:endParaRPr lang="zh-TW" sz="2200" b="1" kern="100" dirty="0">
                        <a:solidFill>
                          <a:srgbClr val="C00000"/>
                        </a:solidFill>
                        <a:latin typeface="標楷體" panose="03000509000000000000" pitchFamily="65" charset="-120"/>
                        <a:ea typeface="標楷體" panose="03000509000000000000" pitchFamily="65" charset="-120"/>
                        <a:cs typeface="Times New Roman"/>
                      </a:endParaRPr>
                    </a:p>
                  </a:txBody>
                  <a:tcPr marL="68574" marR="68574" marT="0" marB="0" anchor="ctr"/>
                </a:tc>
                <a:tc>
                  <a:txBody>
                    <a:bodyPr/>
                    <a:lstStyle/>
                    <a:p>
                      <a:pPr marL="4763" marR="0" indent="0" algn="l" defTabSz="914400" rtl="0" eaLnBrk="1" fontAlgn="auto" latinLnBrk="0" hangingPunct="1">
                        <a:lnSpc>
                          <a:spcPct val="150000"/>
                        </a:lnSpc>
                        <a:spcBef>
                          <a:spcPts val="600"/>
                        </a:spcBef>
                        <a:spcAft>
                          <a:spcPts val="600"/>
                        </a:spcAft>
                        <a:buClrTx/>
                        <a:buSzTx/>
                        <a:buFontTx/>
                        <a:buNone/>
                        <a:tabLst/>
                        <a:defRPr/>
                      </a:pPr>
                      <a:r>
                        <a:rPr lang="zh-TW" altLang="en-US" sz="2200" b="1" dirty="0" smtClean="0">
                          <a:solidFill>
                            <a:srgbClr val="C00000"/>
                          </a:solidFill>
                          <a:latin typeface="標楷體" panose="03000509000000000000" pitchFamily="65" charset="-120"/>
                          <a:ea typeface="標楷體" panose="03000509000000000000" pitchFamily="65" charset="-120"/>
                        </a:rPr>
                        <a:t>居家醫療照護試辦計畫</a:t>
                      </a:r>
                      <a:endParaRPr lang="en-US" altLang="zh-TW" sz="2200" b="1" dirty="0" smtClean="0">
                        <a:solidFill>
                          <a:srgbClr val="C00000"/>
                        </a:solidFill>
                        <a:latin typeface="標楷體" panose="03000509000000000000" pitchFamily="65" charset="-120"/>
                        <a:ea typeface="標楷體" panose="03000509000000000000" pitchFamily="65" charset="-120"/>
                      </a:endParaRPr>
                    </a:p>
                  </a:txBody>
                  <a:tcPr marL="68574" marR="68574" marT="0" marB="0" anchor="ctr"/>
                </a:tc>
                <a:tc>
                  <a:txBody>
                    <a:bodyPr/>
                    <a:lstStyle/>
                    <a:p>
                      <a:pPr marL="4763" marR="0" indent="0" algn="l" defTabSz="914400" rtl="0" eaLnBrk="1" fontAlgn="auto" latinLnBrk="0" hangingPunct="1">
                        <a:lnSpc>
                          <a:spcPct val="150000"/>
                        </a:lnSpc>
                        <a:spcBef>
                          <a:spcPts val="600"/>
                        </a:spcBef>
                        <a:spcAft>
                          <a:spcPts val="600"/>
                        </a:spcAft>
                        <a:buClrTx/>
                        <a:buSzTx/>
                        <a:buFontTx/>
                        <a:buNone/>
                        <a:tabLst/>
                        <a:defRPr/>
                      </a:pPr>
                      <a:r>
                        <a:rPr lang="zh-TW" altLang="en-US" sz="2200" b="1" dirty="0" smtClean="0">
                          <a:solidFill>
                            <a:srgbClr val="C00000"/>
                          </a:solidFill>
                          <a:latin typeface="標楷體" panose="03000509000000000000" pitchFamily="65" charset="-120"/>
                          <a:ea typeface="標楷體" panose="03000509000000000000" pitchFamily="65" charset="-120"/>
                        </a:rPr>
                        <a:t>居家醫療訪視</a:t>
                      </a:r>
                      <a:endParaRPr lang="en-US" altLang="zh-TW" sz="2200" b="1" dirty="0" smtClean="0">
                        <a:solidFill>
                          <a:srgbClr val="C00000"/>
                        </a:solidFill>
                        <a:latin typeface="標楷體" panose="03000509000000000000" pitchFamily="65" charset="-120"/>
                        <a:ea typeface="標楷體" panose="03000509000000000000" pitchFamily="65" charset="-120"/>
                      </a:endParaRPr>
                    </a:p>
                  </a:txBody>
                  <a:tcPr marL="68574" marR="68574" marT="0" marB="0" anchor="ctr"/>
                </a:tc>
              </a:tr>
            </a:tbl>
          </a:graphicData>
        </a:graphic>
      </p:graphicFrame>
      <p:sp>
        <p:nvSpPr>
          <p:cNvPr id="22572" name="投影片編號版面配置區 3"/>
          <p:cNvSpPr>
            <a:spLocks noGrp="1"/>
          </p:cNvSpPr>
          <p:nvPr>
            <p:ph type="sldNum" sz="quarter" idx="12"/>
          </p:nvPr>
        </p:nvSpPr>
        <p:spPr>
          <a:noFill/>
        </p:spPr>
        <p:txBody>
          <a:bodyPr/>
          <a:lstStyle/>
          <a:p>
            <a:fld id="{68B61170-6CD3-4775-AD1B-700EC173B924}" type="slidenum">
              <a:rPr lang="en-US" altLang="zh-TW" smtClean="0">
                <a:latin typeface="Arial" charset="0"/>
              </a:rPr>
              <a:pPr/>
              <a:t>5</a:t>
            </a:fld>
            <a:endParaRPr lang="en-US" altLang="zh-TW" smtClean="0">
              <a:latin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文字版面配置區 2"/>
          <p:cNvSpPr>
            <a:spLocks noGrp="1"/>
          </p:cNvSpPr>
          <p:nvPr>
            <p:ph type="body" idx="1"/>
          </p:nvPr>
        </p:nvSpPr>
        <p:spPr>
          <a:xfrm>
            <a:off x="0" y="1268760"/>
            <a:ext cx="9073008" cy="852115"/>
          </a:xfrm>
        </p:spPr>
        <p:txBody>
          <a:bodyPr/>
          <a:lstStyle/>
          <a:p>
            <a:r>
              <a:rPr lang="zh-TW" altLang="en-US" sz="4800" b="1" dirty="0" smtClean="0">
                <a:solidFill>
                  <a:srgbClr val="002060"/>
                </a:solidFill>
                <a:latin typeface="標楷體" panose="03000509000000000000" pitchFamily="65" charset="-120"/>
                <a:ea typeface="標楷體" panose="03000509000000000000" pitchFamily="65" charset="-120"/>
              </a:rPr>
              <a:t>「</a:t>
            </a:r>
            <a:r>
              <a:rPr lang="zh-TW" altLang="zh-TW" sz="4800" b="1" dirty="0" smtClean="0">
                <a:solidFill>
                  <a:srgbClr val="002060"/>
                </a:solidFill>
                <a:latin typeface="標楷體" panose="03000509000000000000" pitchFamily="65" charset="-120"/>
                <a:ea typeface="標楷體" panose="03000509000000000000" pitchFamily="65" charset="-120"/>
              </a:rPr>
              <a:t>居家醫療照護整合計畫</a:t>
            </a:r>
            <a:r>
              <a:rPr lang="zh-TW" altLang="en-US" sz="4800" b="1" dirty="0" smtClean="0">
                <a:solidFill>
                  <a:srgbClr val="002060"/>
                </a:solidFill>
                <a:latin typeface="標楷體" panose="03000509000000000000" pitchFamily="65" charset="-120"/>
                <a:ea typeface="標楷體" panose="03000509000000000000" pitchFamily="65" charset="-120"/>
              </a:rPr>
              <a:t>」簡介</a:t>
            </a:r>
          </a:p>
        </p:txBody>
      </p:sp>
      <p:sp>
        <p:nvSpPr>
          <p:cNvPr id="25603" name="投影片編號版面配置區 3"/>
          <p:cNvSpPr>
            <a:spLocks noGrp="1"/>
          </p:cNvSpPr>
          <p:nvPr>
            <p:ph type="sldNum" sz="quarter" idx="12"/>
          </p:nvPr>
        </p:nvSpPr>
        <p:spPr>
          <a:noFill/>
        </p:spPr>
        <p:txBody>
          <a:bodyPr/>
          <a:lstStyle/>
          <a:p>
            <a:fld id="{08CE87D0-8B20-4EF4-8424-8BA7D9A353DC}" type="slidenum">
              <a:rPr lang="en-US" altLang="zh-TW" smtClean="0"/>
              <a:pPr/>
              <a:t>6</a:t>
            </a:fld>
            <a:endParaRPr lang="en-US" altLang="zh-TW" smtClean="0"/>
          </a:p>
        </p:txBody>
      </p:sp>
      <p:pic>
        <p:nvPicPr>
          <p:cNvPr id="5" name="圖片 4" descr="在宅醫療.jpg"/>
          <p:cNvPicPr>
            <a:picLocks noChangeAspect="1"/>
          </p:cNvPicPr>
          <p:nvPr/>
        </p:nvPicPr>
        <p:blipFill>
          <a:blip r:embed="rId2" cstate="print"/>
          <a:stretch>
            <a:fillRect/>
          </a:stretch>
        </p:blipFill>
        <p:spPr>
          <a:xfrm>
            <a:off x="2411760" y="2852936"/>
            <a:ext cx="4104456" cy="295378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31640" y="764704"/>
            <a:ext cx="6586314" cy="674687"/>
          </a:xfrm>
        </p:spPr>
        <p:txBody>
          <a:bodyPr rtlCol="0">
            <a:noAutofit/>
          </a:bodyPr>
          <a:lstStyle/>
          <a:p>
            <a:pPr fontAlgn="auto">
              <a:spcAft>
                <a:spcPts val="0"/>
              </a:spcAft>
              <a:defRPr/>
            </a:pPr>
            <a:r>
              <a:rPr lang="zh-TW" altLang="en-US" b="1" u="sng" dirty="0" smtClean="0">
                <a:solidFill>
                  <a:srgbClr val="0D5224"/>
                </a:solidFill>
                <a:latin typeface="標楷體" panose="03000509000000000000" pitchFamily="65" charset="-120"/>
                <a:ea typeface="標楷體" panose="03000509000000000000" pitchFamily="65" charset="-120"/>
              </a:rPr>
              <a:t>現行</a:t>
            </a:r>
            <a:r>
              <a:rPr lang="zh-TW" altLang="en-US" b="1" dirty="0" smtClean="0">
                <a:solidFill>
                  <a:srgbClr val="0D5224"/>
                </a:solidFill>
                <a:latin typeface="標楷體" panose="03000509000000000000" pitchFamily="65" charset="-120"/>
                <a:ea typeface="標楷體" panose="03000509000000000000" pitchFamily="65" charset="-120"/>
              </a:rPr>
              <a:t>居家醫療照護服務模式</a:t>
            </a:r>
          </a:p>
        </p:txBody>
      </p:sp>
      <p:sp>
        <p:nvSpPr>
          <p:cNvPr id="16" name="向右箭號 15"/>
          <p:cNvSpPr/>
          <p:nvPr/>
        </p:nvSpPr>
        <p:spPr>
          <a:xfrm>
            <a:off x="4356100" y="2709863"/>
            <a:ext cx="865188" cy="215900"/>
          </a:xfrm>
          <a:prstGeom prst="rightArrow">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kumimoji="0" lang="zh-TW" altLang="en-US" b="1">
              <a:latin typeface="微軟正黑體" pitchFamily="34" charset="-120"/>
              <a:ea typeface="微軟正黑體" pitchFamily="34" charset="-120"/>
            </a:endParaRPr>
          </a:p>
        </p:txBody>
      </p:sp>
      <p:sp>
        <p:nvSpPr>
          <p:cNvPr id="17" name="向右箭號 16"/>
          <p:cNvSpPr/>
          <p:nvPr/>
        </p:nvSpPr>
        <p:spPr>
          <a:xfrm>
            <a:off x="4356100" y="3502025"/>
            <a:ext cx="865188" cy="215900"/>
          </a:xfrm>
          <a:prstGeom prst="rightArrow">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kumimoji="0" lang="zh-TW" altLang="en-US" b="1">
              <a:latin typeface="微軟正黑體" pitchFamily="34" charset="-120"/>
              <a:ea typeface="微軟正黑體" pitchFamily="34" charset="-120"/>
            </a:endParaRPr>
          </a:p>
        </p:txBody>
      </p:sp>
      <p:sp>
        <p:nvSpPr>
          <p:cNvPr id="18" name="向右箭號 17"/>
          <p:cNvSpPr/>
          <p:nvPr/>
        </p:nvSpPr>
        <p:spPr>
          <a:xfrm>
            <a:off x="4356100" y="4294188"/>
            <a:ext cx="865188" cy="215900"/>
          </a:xfrm>
          <a:prstGeom prst="rightArrow">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kumimoji="0" lang="zh-TW" altLang="en-US" b="1">
              <a:latin typeface="微軟正黑體" pitchFamily="34" charset="-120"/>
              <a:ea typeface="微軟正黑體" pitchFamily="34" charset="-120"/>
            </a:endParaRPr>
          </a:p>
        </p:txBody>
      </p:sp>
      <p:sp>
        <p:nvSpPr>
          <p:cNvPr id="19" name="向右箭號 18"/>
          <p:cNvSpPr/>
          <p:nvPr/>
        </p:nvSpPr>
        <p:spPr>
          <a:xfrm>
            <a:off x="4356100" y="5013325"/>
            <a:ext cx="865188" cy="215900"/>
          </a:xfrm>
          <a:prstGeom prst="rightArrow">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kumimoji="0" lang="zh-TW" altLang="en-US" b="1">
              <a:latin typeface="微軟正黑體" pitchFamily="34" charset="-120"/>
              <a:ea typeface="微軟正黑體" pitchFamily="34" charset="-120"/>
            </a:endParaRPr>
          </a:p>
        </p:txBody>
      </p:sp>
      <p:sp>
        <p:nvSpPr>
          <p:cNvPr id="23" name="流程圖: 打孔紙帶 22"/>
          <p:cNvSpPr/>
          <p:nvPr/>
        </p:nvSpPr>
        <p:spPr>
          <a:xfrm>
            <a:off x="5435600" y="2349500"/>
            <a:ext cx="2447925" cy="863600"/>
          </a:xfrm>
          <a:prstGeom prst="flowChartPunchedTape">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kumimoji="0" lang="zh-TW" altLang="en-US" b="1" dirty="0">
                <a:latin typeface="標楷體" panose="03000509000000000000" pitchFamily="65" charset="-120"/>
                <a:ea typeface="標楷體" panose="03000509000000000000" pitchFamily="65" charset="-120"/>
              </a:rPr>
              <a:t>居家醫療試辦計畫</a:t>
            </a:r>
          </a:p>
        </p:txBody>
      </p:sp>
      <p:sp>
        <p:nvSpPr>
          <p:cNvPr id="24" name="流程圖: 打孔紙帶 23"/>
          <p:cNvSpPr/>
          <p:nvPr/>
        </p:nvSpPr>
        <p:spPr>
          <a:xfrm>
            <a:off x="5437188" y="3141663"/>
            <a:ext cx="2447925" cy="863600"/>
          </a:xfrm>
          <a:prstGeom prst="flowChartPunchedTap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kumimoji="0" lang="zh-TW" altLang="en-US" b="1" dirty="0">
                <a:latin typeface="標楷體" panose="03000509000000000000" pitchFamily="65" charset="-120"/>
                <a:ea typeface="標楷體" panose="03000509000000000000" pitchFamily="65" charset="-120"/>
              </a:rPr>
              <a:t>一般居家照護</a:t>
            </a:r>
          </a:p>
        </p:txBody>
      </p:sp>
      <p:sp>
        <p:nvSpPr>
          <p:cNvPr id="25" name="流程圖: 打孔紙帶 24"/>
          <p:cNvSpPr/>
          <p:nvPr/>
        </p:nvSpPr>
        <p:spPr>
          <a:xfrm>
            <a:off x="5437188" y="3933825"/>
            <a:ext cx="2447925" cy="863600"/>
          </a:xfrm>
          <a:prstGeom prst="flowChartPunchedTape">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kumimoji="0" lang="zh-TW" altLang="en-US" b="1" dirty="0">
                <a:latin typeface="標楷體" panose="03000509000000000000" pitchFamily="65" charset="-120"/>
                <a:ea typeface="標楷體" panose="03000509000000000000" pitchFamily="65" charset="-120"/>
              </a:rPr>
              <a:t>呼吸器居家照護</a:t>
            </a:r>
          </a:p>
        </p:txBody>
      </p:sp>
      <p:sp>
        <p:nvSpPr>
          <p:cNvPr id="26" name="流程圖: 打孔紙帶 25"/>
          <p:cNvSpPr/>
          <p:nvPr/>
        </p:nvSpPr>
        <p:spPr>
          <a:xfrm>
            <a:off x="5437188" y="4725988"/>
            <a:ext cx="2447925" cy="863600"/>
          </a:xfrm>
          <a:prstGeom prst="flowChartPunchedTape">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kumimoji="0" lang="zh-TW" altLang="en-US" b="1" dirty="0">
                <a:latin typeface="標楷體" panose="03000509000000000000" pitchFamily="65" charset="-120"/>
                <a:ea typeface="標楷體" panose="03000509000000000000" pitchFamily="65" charset="-120"/>
              </a:rPr>
              <a:t>安寧居家療護</a:t>
            </a:r>
          </a:p>
        </p:txBody>
      </p:sp>
      <p:sp>
        <p:nvSpPr>
          <p:cNvPr id="26634" name="文字方塊 28"/>
          <p:cNvSpPr txBox="1">
            <a:spLocks noChangeArrowheads="1"/>
          </p:cNvSpPr>
          <p:nvPr/>
        </p:nvSpPr>
        <p:spPr bwMode="auto">
          <a:xfrm>
            <a:off x="3419475" y="2636838"/>
            <a:ext cx="936625" cy="369887"/>
          </a:xfrm>
          <a:prstGeom prst="rect">
            <a:avLst/>
          </a:prstGeom>
          <a:noFill/>
          <a:ln w="9525">
            <a:noFill/>
            <a:miter lim="800000"/>
            <a:headEnd/>
            <a:tailEnd/>
          </a:ln>
        </p:spPr>
        <p:txBody>
          <a:bodyPr>
            <a:spAutoFit/>
          </a:bodyPr>
          <a:lstStyle/>
          <a:p>
            <a:pPr algn="ctr"/>
            <a:r>
              <a:rPr kumimoji="0" lang="zh-TW" altLang="en-US" b="1" dirty="0">
                <a:latin typeface="標楷體" panose="03000509000000000000" pitchFamily="65" charset="-120"/>
                <a:ea typeface="標楷體" panose="03000509000000000000" pitchFamily="65" charset="-120"/>
              </a:rPr>
              <a:t>院所</a:t>
            </a:r>
          </a:p>
        </p:txBody>
      </p:sp>
      <p:sp>
        <p:nvSpPr>
          <p:cNvPr id="26635" name="文字方塊 29"/>
          <p:cNvSpPr txBox="1">
            <a:spLocks noChangeArrowheads="1"/>
          </p:cNvSpPr>
          <p:nvPr/>
        </p:nvSpPr>
        <p:spPr bwMode="auto">
          <a:xfrm>
            <a:off x="3419475" y="4941888"/>
            <a:ext cx="936625" cy="368300"/>
          </a:xfrm>
          <a:prstGeom prst="rect">
            <a:avLst/>
          </a:prstGeom>
          <a:noFill/>
          <a:ln w="9525">
            <a:noFill/>
            <a:miter lim="800000"/>
            <a:headEnd/>
            <a:tailEnd/>
          </a:ln>
        </p:spPr>
        <p:txBody>
          <a:bodyPr>
            <a:spAutoFit/>
          </a:bodyPr>
          <a:lstStyle/>
          <a:p>
            <a:pPr algn="ctr"/>
            <a:r>
              <a:rPr kumimoji="0" lang="zh-TW" altLang="en-US" b="1" dirty="0">
                <a:latin typeface="標楷體" panose="03000509000000000000" pitchFamily="65" charset="-120"/>
                <a:ea typeface="標楷體" panose="03000509000000000000" pitchFamily="65" charset="-120"/>
              </a:rPr>
              <a:t>院所</a:t>
            </a:r>
          </a:p>
        </p:txBody>
      </p:sp>
      <p:sp>
        <p:nvSpPr>
          <p:cNvPr id="26636" name="文字方塊 30"/>
          <p:cNvSpPr txBox="1">
            <a:spLocks noChangeArrowheads="1"/>
          </p:cNvSpPr>
          <p:nvPr/>
        </p:nvSpPr>
        <p:spPr bwMode="auto">
          <a:xfrm>
            <a:off x="3419475" y="4211638"/>
            <a:ext cx="936625" cy="369887"/>
          </a:xfrm>
          <a:prstGeom prst="rect">
            <a:avLst/>
          </a:prstGeom>
          <a:noFill/>
          <a:ln w="9525">
            <a:noFill/>
            <a:miter lim="800000"/>
            <a:headEnd/>
            <a:tailEnd/>
          </a:ln>
        </p:spPr>
        <p:txBody>
          <a:bodyPr>
            <a:spAutoFit/>
          </a:bodyPr>
          <a:lstStyle/>
          <a:p>
            <a:pPr algn="ctr"/>
            <a:r>
              <a:rPr kumimoji="0" lang="zh-TW" altLang="en-US" b="1" dirty="0">
                <a:latin typeface="標楷體" panose="03000509000000000000" pitchFamily="65" charset="-120"/>
                <a:ea typeface="標楷體" panose="03000509000000000000" pitchFamily="65" charset="-120"/>
              </a:rPr>
              <a:t>院所</a:t>
            </a:r>
          </a:p>
        </p:txBody>
      </p:sp>
      <p:sp>
        <p:nvSpPr>
          <p:cNvPr id="26637" name="文字方塊 31"/>
          <p:cNvSpPr txBox="1">
            <a:spLocks noChangeArrowheads="1"/>
          </p:cNvSpPr>
          <p:nvPr/>
        </p:nvSpPr>
        <p:spPr bwMode="auto">
          <a:xfrm>
            <a:off x="3419475" y="3419475"/>
            <a:ext cx="936625" cy="369888"/>
          </a:xfrm>
          <a:prstGeom prst="rect">
            <a:avLst/>
          </a:prstGeom>
          <a:noFill/>
          <a:ln w="9525">
            <a:noFill/>
            <a:miter lim="800000"/>
            <a:headEnd/>
            <a:tailEnd/>
          </a:ln>
        </p:spPr>
        <p:txBody>
          <a:bodyPr>
            <a:spAutoFit/>
          </a:bodyPr>
          <a:lstStyle/>
          <a:p>
            <a:pPr algn="ctr"/>
            <a:r>
              <a:rPr kumimoji="0" lang="zh-TW" altLang="en-US" b="1" dirty="0">
                <a:latin typeface="標楷體" panose="03000509000000000000" pitchFamily="65" charset="-120"/>
                <a:ea typeface="標楷體" panose="03000509000000000000" pitchFamily="65" charset="-120"/>
              </a:rPr>
              <a:t>院所</a:t>
            </a:r>
          </a:p>
        </p:txBody>
      </p:sp>
      <p:sp>
        <p:nvSpPr>
          <p:cNvPr id="34" name="向右箭號 33"/>
          <p:cNvSpPr/>
          <p:nvPr/>
        </p:nvSpPr>
        <p:spPr>
          <a:xfrm>
            <a:off x="2555875" y="2709863"/>
            <a:ext cx="865188" cy="215900"/>
          </a:xfrm>
          <a:prstGeom prst="rightArrow">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kumimoji="0" lang="zh-TW" altLang="en-US" b="1">
              <a:latin typeface="微軟正黑體" pitchFamily="34" charset="-120"/>
              <a:ea typeface="微軟正黑體" pitchFamily="34" charset="-120"/>
            </a:endParaRPr>
          </a:p>
        </p:txBody>
      </p:sp>
      <p:sp>
        <p:nvSpPr>
          <p:cNvPr id="36" name="向右箭號 35"/>
          <p:cNvSpPr/>
          <p:nvPr/>
        </p:nvSpPr>
        <p:spPr>
          <a:xfrm>
            <a:off x="2555875" y="5013325"/>
            <a:ext cx="865188" cy="215900"/>
          </a:xfrm>
          <a:prstGeom prst="rightArrow">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kumimoji="0" lang="zh-TW" altLang="en-US" b="1">
              <a:latin typeface="微軟正黑體" pitchFamily="34" charset="-120"/>
              <a:ea typeface="微軟正黑體" pitchFamily="34" charset="-120"/>
            </a:endParaRPr>
          </a:p>
        </p:txBody>
      </p:sp>
      <p:sp>
        <p:nvSpPr>
          <p:cNvPr id="37" name="向右箭號 36"/>
          <p:cNvSpPr/>
          <p:nvPr/>
        </p:nvSpPr>
        <p:spPr>
          <a:xfrm>
            <a:off x="2555875" y="4292600"/>
            <a:ext cx="865188" cy="217488"/>
          </a:xfrm>
          <a:prstGeom prst="rightArrow">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kumimoji="0" lang="zh-TW" altLang="en-US" b="1">
              <a:latin typeface="微軟正黑體" pitchFamily="34" charset="-120"/>
              <a:ea typeface="微軟正黑體" pitchFamily="34" charset="-120"/>
            </a:endParaRPr>
          </a:p>
        </p:txBody>
      </p:sp>
      <p:sp>
        <p:nvSpPr>
          <p:cNvPr id="38" name="向右箭號 37"/>
          <p:cNvSpPr/>
          <p:nvPr/>
        </p:nvSpPr>
        <p:spPr>
          <a:xfrm>
            <a:off x="2555875" y="3500438"/>
            <a:ext cx="863600" cy="217487"/>
          </a:xfrm>
          <a:prstGeom prst="rightArrow">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kumimoji="0" lang="zh-TW" altLang="en-US" b="1">
              <a:latin typeface="微軟正黑體" pitchFamily="34" charset="-120"/>
              <a:ea typeface="微軟正黑體" pitchFamily="34" charset="-120"/>
            </a:endParaRPr>
          </a:p>
        </p:txBody>
      </p:sp>
      <p:sp>
        <p:nvSpPr>
          <p:cNvPr id="39" name="橢圓 38"/>
          <p:cNvSpPr/>
          <p:nvPr/>
        </p:nvSpPr>
        <p:spPr>
          <a:xfrm>
            <a:off x="1042988" y="1844675"/>
            <a:ext cx="1368425" cy="4176713"/>
          </a:xfrm>
          <a:prstGeom prst="ellipse">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kumimoji="0" lang="zh-TW" altLang="en-US"/>
          </a:p>
        </p:txBody>
      </p:sp>
      <p:cxnSp>
        <p:nvCxnSpPr>
          <p:cNvPr id="47" name="直線接點 46"/>
          <p:cNvCxnSpPr/>
          <p:nvPr/>
        </p:nvCxnSpPr>
        <p:spPr>
          <a:xfrm>
            <a:off x="1187450" y="2781300"/>
            <a:ext cx="1081088"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直線接點 48"/>
          <p:cNvCxnSpPr/>
          <p:nvPr/>
        </p:nvCxnSpPr>
        <p:spPr>
          <a:xfrm>
            <a:off x="1042988" y="3644900"/>
            <a:ext cx="1368425"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直線接點 50"/>
          <p:cNvCxnSpPr/>
          <p:nvPr/>
        </p:nvCxnSpPr>
        <p:spPr>
          <a:xfrm>
            <a:off x="1042988" y="4437063"/>
            <a:ext cx="1368425"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直線接點 56"/>
          <p:cNvCxnSpPr/>
          <p:nvPr/>
        </p:nvCxnSpPr>
        <p:spPr>
          <a:xfrm>
            <a:off x="1187450" y="5229225"/>
            <a:ext cx="1081088"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6647" name="文字方塊 57"/>
          <p:cNvSpPr txBox="1">
            <a:spLocks noChangeArrowheads="1"/>
          </p:cNvSpPr>
          <p:nvPr/>
        </p:nvSpPr>
        <p:spPr bwMode="auto">
          <a:xfrm>
            <a:off x="1468586" y="2997200"/>
            <a:ext cx="461665" cy="2016125"/>
          </a:xfrm>
          <a:prstGeom prst="rect">
            <a:avLst/>
          </a:prstGeom>
          <a:noFill/>
          <a:ln w="9525">
            <a:noFill/>
            <a:miter lim="800000"/>
            <a:headEnd/>
            <a:tailEnd/>
          </a:ln>
        </p:spPr>
        <p:txBody>
          <a:bodyPr vert="eaVert" anchor="ctr">
            <a:spAutoFit/>
          </a:bodyPr>
          <a:lstStyle/>
          <a:p>
            <a:pPr algn="dist"/>
            <a:r>
              <a:rPr kumimoji="0" lang="zh-TW" altLang="en-US" b="1" dirty="0">
                <a:solidFill>
                  <a:srgbClr val="002060"/>
                </a:solidFill>
                <a:latin typeface="標楷體" panose="03000509000000000000" pitchFamily="65" charset="-120"/>
                <a:ea typeface="標楷體" panose="03000509000000000000" pitchFamily="65" charset="-120"/>
              </a:rPr>
              <a:t>照護對象</a:t>
            </a:r>
          </a:p>
        </p:txBody>
      </p:sp>
      <p:sp>
        <p:nvSpPr>
          <p:cNvPr id="29" name="文字方塊 28"/>
          <p:cNvSpPr txBox="1"/>
          <p:nvPr/>
        </p:nvSpPr>
        <p:spPr>
          <a:xfrm>
            <a:off x="6588125" y="5516563"/>
            <a:ext cx="461963" cy="863600"/>
          </a:xfrm>
          <a:prstGeom prst="rect">
            <a:avLst/>
          </a:prstGeom>
          <a:noFill/>
        </p:spPr>
        <p:txBody>
          <a:bodyPr vert="eaVert">
            <a:spAutoFit/>
          </a:bodyPr>
          <a:lstStyle/>
          <a:p>
            <a:pPr algn="ctr">
              <a:defRPr/>
            </a:pPr>
            <a:r>
              <a:rPr kumimoji="0" lang="en-US" altLang="zh-TW" b="1" dirty="0">
                <a:solidFill>
                  <a:schemeClr val="accent1">
                    <a:lumMod val="50000"/>
                  </a:schemeClr>
                </a:solidFill>
                <a:ea typeface="+mn-ea"/>
              </a:rPr>
              <a:t>……</a:t>
            </a:r>
            <a:endParaRPr kumimoji="0" lang="zh-TW" altLang="en-US" b="1" dirty="0">
              <a:solidFill>
                <a:schemeClr val="accent1">
                  <a:lumMod val="50000"/>
                </a:schemeClr>
              </a:solidFill>
              <a:ea typeface="+mn-ea"/>
            </a:endParaRPr>
          </a:p>
        </p:txBody>
      </p:sp>
      <p:sp>
        <p:nvSpPr>
          <p:cNvPr id="26649" name="投影片編號版面配置區 2"/>
          <p:cNvSpPr>
            <a:spLocks noGrp="1"/>
          </p:cNvSpPr>
          <p:nvPr>
            <p:ph type="sldNum" sz="quarter" idx="12"/>
          </p:nvPr>
        </p:nvSpPr>
        <p:spPr>
          <a:noFill/>
        </p:spPr>
        <p:txBody>
          <a:bodyPr/>
          <a:lstStyle/>
          <a:p>
            <a:fld id="{5954BCCE-EB29-4958-858D-3B8184D90F61}" type="slidenum">
              <a:rPr lang="en-US" altLang="zh-TW" smtClean="0"/>
              <a:pPr/>
              <a:t>7</a:t>
            </a:fld>
            <a:endParaRPr lang="en-US" altLang="zh-TW"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75656" y="476672"/>
            <a:ext cx="6696744" cy="1008062"/>
          </a:xfrm>
        </p:spPr>
        <p:txBody>
          <a:bodyPr>
            <a:normAutofit/>
          </a:bodyPr>
          <a:lstStyle/>
          <a:p>
            <a:r>
              <a:rPr lang="zh-TW" altLang="en-US" b="1" u="sng" dirty="0" smtClean="0">
                <a:solidFill>
                  <a:srgbClr val="0D5224"/>
                </a:solidFill>
                <a:latin typeface="標楷體" panose="03000509000000000000" pitchFamily="65" charset="-120"/>
                <a:ea typeface="標楷體" panose="03000509000000000000" pitchFamily="65" charset="-120"/>
              </a:rPr>
              <a:t>整合</a:t>
            </a:r>
            <a:r>
              <a:rPr lang="zh-TW" altLang="en-US" b="1" dirty="0" smtClean="0">
                <a:solidFill>
                  <a:srgbClr val="0D5224"/>
                </a:solidFill>
                <a:latin typeface="標楷體" panose="03000509000000000000" pitchFamily="65" charset="-120"/>
                <a:ea typeface="標楷體" panose="03000509000000000000" pitchFamily="65" charset="-120"/>
              </a:rPr>
              <a:t>居家醫療照護服務模式</a:t>
            </a: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2178191849"/>
              </p:ext>
            </p:extLst>
          </p:nvPr>
        </p:nvGraphicFramePr>
        <p:xfrm>
          <a:off x="2916188" y="1340768"/>
          <a:ext cx="6408712"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7651" name="文字方塊 4"/>
          <p:cNvSpPr txBox="1">
            <a:spLocks noChangeArrowheads="1"/>
          </p:cNvSpPr>
          <p:nvPr/>
        </p:nvSpPr>
        <p:spPr bwMode="auto">
          <a:xfrm>
            <a:off x="3132138" y="4149725"/>
            <a:ext cx="1223962" cy="1200150"/>
          </a:xfrm>
          <a:prstGeom prst="rect">
            <a:avLst/>
          </a:prstGeom>
          <a:noFill/>
          <a:ln w="9525">
            <a:noFill/>
            <a:miter lim="800000"/>
            <a:headEnd/>
            <a:tailEnd/>
          </a:ln>
        </p:spPr>
        <p:txBody>
          <a:bodyPr>
            <a:spAutoFit/>
          </a:bodyPr>
          <a:lstStyle/>
          <a:p>
            <a:pPr>
              <a:buFont typeface="Arial" charset="0"/>
              <a:buChar char="•"/>
            </a:pPr>
            <a:r>
              <a:rPr kumimoji="0" lang="zh-TW" altLang="en-US" b="1" dirty="0">
                <a:solidFill>
                  <a:srgbClr val="002060"/>
                </a:solidFill>
                <a:latin typeface="標楷體" panose="03000509000000000000" pitchFamily="65" charset="-120"/>
                <a:ea typeface="標楷體" panose="03000509000000000000" pitchFamily="65" charset="-120"/>
              </a:rPr>
              <a:t>衛生所</a:t>
            </a:r>
            <a:endParaRPr kumimoji="0" lang="en-US" altLang="zh-TW" b="1" dirty="0">
              <a:solidFill>
                <a:srgbClr val="002060"/>
              </a:solidFill>
              <a:latin typeface="標楷體" panose="03000509000000000000" pitchFamily="65" charset="-120"/>
              <a:ea typeface="標楷體" panose="03000509000000000000" pitchFamily="65" charset="-120"/>
            </a:endParaRPr>
          </a:p>
          <a:p>
            <a:pPr>
              <a:buFont typeface="Arial" charset="0"/>
              <a:buChar char="•"/>
            </a:pPr>
            <a:r>
              <a:rPr kumimoji="0" lang="zh-TW" altLang="en-US" b="1" dirty="0">
                <a:solidFill>
                  <a:srgbClr val="002060"/>
                </a:solidFill>
                <a:latin typeface="標楷體" panose="03000509000000000000" pitchFamily="65" charset="-120"/>
                <a:ea typeface="標楷體" panose="03000509000000000000" pitchFamily="65" charset="-120"/>
              </a:rPr>
              <a:t>照管中心</a:t>
            </a:r>
            <a:endParaRPr kumimoji="0" lang="en-US" altLang="zh-TW" b="1" dirty="0">
              <a:solidFill>
                <a:srgbClr val="002060"/>
              </a:solidFill>
              <a:latin typeface="標楷體" panose="03000509000000000000" pitchFamily="65" charset="-120"/>
              <a:ea typeface="標楷體" panose="03000509000000000000" pitchFamily="65" charset="-120"/>
            </a:endParaRPr>
          </a:p>
          <a:p>
            <a:pPr>
              <a:buFont typeface="Arial" charset="0"/>
              <a:buChar char="•"/>
            </a:pPr>
            <a:r>
              <a:rPr kumimoji="0" lang="zh-TW" altLang="en-US" b="1" dirty="0">
                <a:solidFill>
                  <a:srgbClr val="002060"/>
                </a:solidFill>
                <a:latin typeface="標楷體" panose="03000509000000000000" pitchFamily="65" charset="-120"/>
                <a:ea typeface="標楷體" panose="03000509000000000000" pitchFamily="65" charset="-120"/>
              </a:rPr>
              <a:t>家醫群</a:t>
            </a:r>
            <a:endParaRPr kumimoji="0" lang="en-US" altLang="zh-TW" b="1" dirty="0">
              <a:solidFill>
                <a:srgbClr val="002060"/>
              </a:solidFill>
              <a:latin typeface="標楷體" panose="03000509000000000000" pitchFamily="65" charset="-120"/>
              <a:ea typeface="標楷體" panose="03000509000000000000" pitchFamily="65" charset="-120"/>
            </a:endParaRPr>
          </a:p>
          <a:p>
            <a:pPr>
              <a:buFont typeface="Arial" charset="0"/>
              <a:buChar char="•"/>
            </a:pPr>
            <a:r>
              <a:rPr kumimoji="0" lang="zh-TW" altLang="en-US" b="1" dirty="0">
                <a:solidFill>
                  <a:srgbClr val="002060"/>
                </a:solidFill>
                <a:latin typeface="標楷體" panose="03000509000000000000" pitchFamily="65" charset="-120"/>
                <a:ea typeface="標楷體" panose="03000509000000000000" pitchFamily="65" charset="-120"/>
              </a:rPr>
              <a:t>醫院</a:t>
            </a:r>
            <a:endParaRPr kumimoji="0" lang="en-US" altLang="zh-TW" b="1" dirty="0">
              <a:solidFill>
                <a:srgbClr val="002060"/>
              </a:solidFill>
              <a:latin typeface="標楷體" panose="03000509000000000000" pitchFamily="65" charset="-120"/>
              <a:ea typeface="標楷體" panose="03000509000000000000" pitchFamily="65" charset="-120"/>
            </a:endParaRPr>
          </a:p>
        </p:txBody>
      </p:sp>
      <p:sp>
        <p:nvSpPr>
          <p:cNvPr id="27652" name="文字方塊 22"/>
          <p:cNvSpPr txBox="1">
            <a:spLocks noChangeArrowheads="1"/>
          </p:cNvSpPr>
          <p:nvPr/>
        </p:nvSpPr>
        <p:spPr bwMode="auto">
          <a:xfrm>
            <a:off x="3060700" y="3644900"/>
            <a:ext cx="1295400" cy="400050"/>
          </a:xfrm>
          <a:prstGeom prst="rect">
            <a:avLst/>
          </a:prstGeom>
          <a:solidFill>
            <a:srgbClr val="FFC000"/>
          </a:solidFill>
          <a:ln w="9525">
            <a:noFill/>
            <a:miter lim="800000"/>
            <a:headEnd/>
            <a:tailEnd/>
          </a:ln>
        </p:spPr>
        <p:txBody>
          <a:bodyPr>
            <a:spAutoFit/>
          </a:bodyPr>
          <a:lstStyle/>
          <a:p>
            <a:pPr algn="ctr"/>
            <a:r>
              <a:rPr kumimoji="0" lang="zh-TW" altLang="en-US" sz="2000" b="1" dirty="0">
                <a:solidFill>
                  <a:schemeClr val="bg1"/>
                </a:solidFill>
                <a:latin typeface="標楷體" panose="03000509000000000000" pitchFamily="65" charset="-120"/>
                <a:ea typeface="標楷體" panose="03000509000000000000" pitchFamily="65" charset="-120"/>
              </a:rPr>
              <a:t>轉介單位</a:t>
            </a:r>
          </a:p>
        </p:txBody>
      </p:sp>
      <p:sp>
        <p:nvSpPr>
          <p:cNvPr id="27653" name="文字方塊 61"/>
          <p:cNvSpPr txBox="1">
            <a:spLocks noChangeArrowheads="1"/>
          </p:cNvSpPr>
          <p:nvPr/>
        </p:nvSpPr>
        <p:spPr bwMode="auto">
          <a:xfrm>
            <a:off x="4284663" y="2708275"/>
            <a:ext cx="1152525" cy="368300"/>
          </a:xfrm>
          <a:prstGeom prst="rect">
            <a:avLst/>
          </a:prstGeom>
          <a:noFill/>
          <a:ln w="9525">
            <a:noFill/>
            <a:miter lim="800000"/>
            <a:headEnd/>
            <a:tailEnd/>
          </a:ln>
        </p:spPr>
        <p:txBody>
          <a:bodyPr>
            <a:spAutoFit/>
          </a:bodyPr>
          <a:lstStyle/>
          <a:p>
            <a:pPr algn="ctr"/>
            <a:r>
              <a:rPr kumimoji="0" lang="zh-TW" altLang="en-US" b="1" dirty="0">
                <a:solidFill>
                  <a:srgbClr val="C00000"/>
                </a:solidFill>
                <a:latin typeface="標楷體" panose="03000509000000000000" pitchFamily="65" charset="-120"/>
                <a:ea typeface="標楷體" panose="03000509000000000000" pitchFamily="65" charset="-120"/>
              </a:rPr>
              <a:t>連結轉介</a:t>
            </a:r>
          </a:p>
        </p:txBody>
      </p:sp>
      <p:sp>
        <p:nvSpPr>
          <p:cNvPr id="39" name="文字方塊 38"/>
          <p:cNvSpPr txBox="1"/>
          <p:nvPr/>
        </p:nvSpPr>
        <p:spPr>
          <a:xfrm>
            <a:off x="3492500" y="5013325"/>
            <a:ext cx="461963" cy="863600"/>
          </a:xfrm>
          <a:prstGeom prst="rect">
            <a:avLst/>
          </a:prstGeom>
          <a:noFill/>
        </p:spPr>
        <p:txBody>
          <a:bodyPr vert="eaVert">
            <a:spAutoFit/>
          </a:bodyPr>
          <a:lstStyle/>
          <a:p>
            <a:pPr algn="ctr">
              <a:defRPr/>
            </a:pPr>
            <a:r>
              <a:rPr kumimoji="0" lang="en-US" altLang="zh-TW" b="1" dirty="0">
                <a:solidFill>
                  <a:schemeClr val="accent1">
                    <a:lumMod val="50000"/>
                  </a:schemeClr>
                </a:solidFill>
                <a:ea typeface="+mn-ea"/>
              </a:rPr>
              <a:t>……</a:t>
            </a:r>
            <a:endParaRPr kumimoji="0" lang="zh-TW" altLang="en-US" b="1" dirty="0">
              <a:solidFill>
                <a:schemeClr val="accent1">
                  <a:lumMod val="50000"/>
                </a:schemeClr>
              </a:solidFill>
              <a:ea typeface="+mn-ea"/>
            </a:endParaRPr>
          </a:p>
        </p:txBody>
      </p:sp>
      <p:sp>
        <p:nvSpPr>
          <p:cNvPr id="40" name="橢圓 39"/>
          <p:cNvSpPr/>
          <p:nvPr/>
        </p:nvSpPr>
        <p:spPr>
          <a:xfrm>
            <a:off x="971550" y="1700213"/>
            <a:ext cx="1368425" cy="4176712"/>
          </a:xfrm>
          <a:prstGeom prst="ellipse">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kumimoji="0" lang="zh-TW" altLang="en-US"/>
          </a:p>
        </p:txBody>
      </p:sp>
      <p:cxnSp>
        <p:nvCxnSpPr>
          <p:cNvPr id="42" name="直線接點 41"/>
          <p:cNvCxnSpPr>
            <a:stCxn id="40" idx="2"/>
            <a:endCxn id="40" idx="6"/>
          </p:cNvCxnSpPr>
          <p:nvPr/>
        </p:nvCxnSpPr>
        <p:spPr>
          <a:xfrm>
            <a:off x="971550" y="3789363"/>
            <a:ext cx="1368425"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7657" name="文字方塊 42"/>
          <p:cNvSpPr txBox="1">
            <a:spLocks noChangeArrowheads="1"/>
          </p:cNvSpPr>
          <p:nvPr/>
        </p:nvSpPr>
        <p:spPr bwMode="auto">
          <a:xfrm>
            <a:off x="1374924" y="2349500"/>
            <a:ext cx="461665" cy="1150938"/>
          </a:xfrm>
          <a:prstGeom prst="rect">
            <a:avLst/>
          </a:prstGeom>
          <a:noFill/>
          <a:ln w="9525">
            <a:noFill/>
            <a:miter lim="800000"/>
            <a:headEnd/>
            <a:tailEnd/>
          </a:ln>
        </p:spPr>
        <p:txBody>
          <a:bodyPr vert="eaVert" anchor="ctr">
            <a:spAutoFit/>
          </a:bodyPr>
          <a:lstStyle/>
          <a:p>
            <a:pPr algn="dist"/>
            <a:r>
              <a:rPr kumimoji="0" lang="zh-TW" altLang="en-US" b="1" dirty="0">
                <a:solidFill>
                  <a:srgbClr val="002060"/>
                </a:solidFill>
                <a:latin typeface="標楷體" panose="03000509000000000000" pitchFamily="65" charset="-120"/>
                <a:ea typeface="標楷體" panose="03000509000000000000" pitchFamily="65" charset="-120"/>
              </a:rPr>
              <a:t>住院病患</a:t>
            </a:r>
          </a:p>
        </p:txBody>
      </p:sp>
      <p:sp>
        <p:nvSpPr>
          <p:cNvPr id="27658" name="文字方塊 43"/>
          <p:cNvSpPr txBox="1">
            <a:spLocks noChangeArrowheads="1"/>
          </p:cNvSpPr>
          <p:nvPr/>
        </p:nvSpPr>
        <p:spPr bwMode="auto">
          <a:xfrm>
            <a:off x="1374924" y="3933825"/>
            <a:ext cx="461665" cy="1727200"/>
          </a:xfrm>
          <a:prstGeom prst="rect">
            <a:avLst/>
          </a:prstGeom>
          <a:noFill/>
          <a:ln w="9525">
            <a:noFill/>
            <a:miter lim="800000"/>
            <a:headEnd/>
            <a:tailEnd/>
          </a:ln>
        </p:spPr>
        <p:txBody>
          <a:bodyPr vert="eaVert" anchor="ctr">
            <a:spAutoFit/>
          </a:bodyPr>
          <a:lstStyle/>
          <a:p>
            <a:pPr algn="dist"/>
            <a:r>
              <a:rPr kumimoji="0" lang="zh-TW" altLang="en-US" b="1" dirty="0">
                <a:solidFill>
                  <a:srgbClr val="002060"/>
                </a:solidFill>
                <a:latin typeface="標楷體" panose="03000509000000000000" pitchFamily="65" charset="-120"/>
                <a:ea typeface="標楷體" panose="03000509000000000000" pitchFamily="65" charset="-120"/>
              </a:rPr>
              <a:t>在宅</a:t>
            </a:r>
            <a:r>
              <a:rPr kumimoji="0" lang="en-US" altLang="zh-TW" b="1" dirty="0">
                <a:solidFill>
                  <a:srgbClr val="002060"/>
                </a:solidFill>
                <a:latin typeface="標楷體" panose="03000509000000000000" pitchFamily="65" charset="-120"/>
                <a:ea typeface="標楷體" panose="03000509000000000000" pitchFamily="65" charset="-120"/>
              </a:rPr>
              <a:t>\</a:t>
            </a:r>
            <a:r>
              <a:rPr kumimoji="0" lang="zh-TW" altLang="en-US" b="1" dirty="0">
                <a:solidFill>
                  <a:srgbClr val="002060"/>
                </a:solidFill>
                <a:latin typeface="標楷體" panose="03000509000000000000" pitchFamily="65" charset="-120"/>
                <a:ea typeface="標楷體" panose="03000509000000000000" pitchFamily="65" charset="-120"/>
              </a:rPr>
              <a:t>社區民眾</a:t>
            </a:r>
          </a:p>
        </p:txBody>
      </p:sp>
      <p:cxnSp>
        <p:nvCxnSpPr>
          <p:cNvPr id="47" name="直線單箭頭接點 46"/>
          <p:cNvCxnSpPr/>
          <p:nvPr/>
        </p:nvCxnSpPr>
        <p:spPr>
          <a:xfrm>
            <a:off x="2411413" y="3068638"/>
            <a:ext cx="576262" cy="360362"/>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9" name="直線單箭頭接點 48"/>
          <p:cNvCxnSpPr/>
          <p:nvPr/>
        </p:nvCxnSpPr>
        <p:spPr>
          <a:xfrm flipV="1">
            <a:off x="2411413" y="4292600"/>
            <a:ext cx="649287" cy="360363"/>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51" name="文字方塊 61"/>
          <p:cNvSpPr txBox="1">
            <a:spLocks noChangeArrowheads="1"/>
          </p:cNvSpPr>
          <p:nvPr/>
        </p:nvSpPr>
        <p:spPr bwMode="auto">
          <a:xfrm>
            <a:off x="2339975" y="2565400"/>
            <a:ext cx="1152525" cy="646113"/>
          </a:xfrm>
          <a:prstGeom prst="rect">
            <a:avLst/>
          </a:prstGeom>
          <a:noFill/>
          <a:ln w="9525">
            <a:noFill/>
            <a:miter lim="800000"/>
            <a:headEnd/>
            <a:tailEnd/>
          </a:ln>
        </p:spPr>
        <p:txBody>
          <a:bodyPr>
            <a:spAutoFit/>
          </a:bodyPr>
          <a:lstStyle/>
          <a:p>
            <a:pPr algn="ctr">
              <a:defRPr/>
            </a:pPr>
            <a:r>
              <a:rPr kumimoji="0" lang="zh-TW" altLang="en-US" b="1" dirty="0">
                <a:solidFill>
                  <a:schemeClr val="accent3">
                    <a:lumMod val="50000"/>
                  </a:schemeClr>
                </a:solidFill>
                <a:latin typeface="標楷體" panose="03000509000000000000" pitchFamily="65" charset="-120"/>
                <a:ea typeface="標楷體" panose="03000509000000000000" pitchFamily="65" charset="-120"/>
              </a:rPr>
              <a:t>出院準備服務</a:t>
            </a:r>
          </a:p>
        </p:txBody>
      </p:sp>
      <p:sp>
        <p:nvSpPr>
          <p:cNvPr id="27662" name="文字方塊 61"/>
          <p:cNvSpPr txBox="1">
            <a:spLocks noChangeArrowheads="1"/>
          </p:cNvSpPr>
          <p:nvPr/>
        </p:nvSpPr>
        <p:spPr bwMode="auto">
          <a:xfrm>
            <a:off x="4284663" y="4581525"/>
            <a:ext cx="1152525" cy="368300"/>
          </a:xfrm>
          <a:prstGeom prst="rect">
            <a:avLst/>
          </a:prstGeom>
          <a:noFill/>
          <a:ln w="9525">
            <a:noFill/>
            <a:miter lim="800000"/>
            <a:headEnd/>
            <a:tailEnd/>
          </a:ln>
        </p:spPr>
        <p:txBody>
          <a:bodyPr>
            <a:spAutoFit/>
          </a:bodyPr>
          <a:lstStyle/>
          <a:p>
            <a:pPr algn="ctr"/>
            <a:r>
              <a:rPr kumimoji="0" lang="zh-TW" altLang="en-US" b="1" dirty="0">
                <a:solidFill>
                  <a:srgbClr val="C00000"/>
                </a:solidFill>
                <a:latin typeface="標楷體" panose="03000509000000000000" pitchFamily="65" charset="-120"/>
                <a:ea typeface="標楷體" panose="03000509000000000000" pitchFamily="65" charset="-120"/>
              </a:rPr>
              <a:t>連結轉介</a:t>
            </a:r>
          </a:p>
        </p:txBody>
      </p:sp>
      <p:sp>
        <p:nvSpPr>
          <p:cNvPr id="26" name="向下箭號 25"/>
          <p:cNvSpPr/>
          <p:nvPr/>
        </p:nvSpPr>
        <p:spPr>
          <a:xfrm>
            <a:off x="6875463" y="2997200"/>
            <a:ext cx="217487" cy="215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zh-TW" altLang="en-US"/>
          </a:p>
        </p:txBody>
      </p:sp>
      <p:sp>
        <p:nvSpPr>
          <p:cNvPr id="27" name="向下箭號 26"/>
          <p:cNvSpPr/>
          <p:nvPr/>
        </p:nvSpPr>
        <p:spPr>
          <a:xfrm>
            <a:off x="6875463" y="4508500"/>
            <a:ext cx="217487" cy="215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zh-TW" altLang="en-US"/>
          </a:p>
        </p:txBody>
      </p:sp>
      <p:sp>
        <p:nvSpPr>
          <p:cNvPr id="28" name="向上箭號 27"/>
          <p:cNvSpPr/>
          <p:nvPr/>
        </p:nvSpPr>
        <p:spPr>
          <a:xfrm>
            <a:off x="5940425" y="3068638"/>
            <a:ext cx="215900" cy="2159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zh-TW" altLang="en-US"/>
          </a:p>
        </p:txBody>
      </p:sp>
      <p:sp>
        <p:nvSpPr>
          <p:cNvPr id="29" name="向上箭號 28"/>
          <p:cNvSpPr/>
          <p:nvPr/>
        </p:nvSpPr>
        <p:spPr>
          <a:xfrm>
            <a:off x="6011863" y="4508500"/>
            <a:ext cx="215900" cy="2159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zh-TW" altLang="en-US"/>
          </a:p>
        </p:txBody>
      </p:sp>
      <p:sp>
        <p:nvSpPr>
          <p:cNvPr id="27667" name="文字方塊 29"/>
          <p:cNvSpPr txBox="1">
            <a:spLocks noChangeArrowheads="1"/>
          </p:cNvSpPr>
          <p:nvPr/>
        </p:nvSpPr>
        <p:spPr bwMode="auto">
          <a:xfrm>
            <a:off x="5795963" y="1341438"/>
            <a:ext cx="1439862" cy="368300"/>
          </a:xfrm>
          <a:prstGeom prst="rect">
            <a:avLst/>
          </a:prstGeom>
          <a:noFill/>
          <a:ln w="9525">
            <a:noFill/>
            <a:miter lim="800000"/>
            <a:headEnd/>
            <a:tailEnd/>
          </a:ln>
        </p:spPr>
        <p:txBody>
          <a:bodyPr>
            <a:spAutoFit/>
          </a:bodyPr>
          <a:lstStyle/>
          <a:p>
            <a:pPr algn="ctr"/>
            <a:r>
              <a:rPr kumimoji="0" lang="zh-TW" altLang="en-US" b="1" dirty="0">
                <a:solidFill>
                  <a:srgbClr val="002060"/>
                </a:solidFill>
                <a:latin typeface="標楷體" panose="03000509000000000000" pitchFamily="65" charset="-120"/>
                <a:ea typeface="標楷體" panose="03000509000000000000" pitchFamily="65" charset="-120"/>
              </a:rPr>
              <a:t>照護三階段</a:t>
            </a:r>
          </a:p>
        </p:txBody>
      </p:sp>
      <p:sp>
        <p:nvSpPr>
          <p:cNvPr id="31" name="圓角矩形 30"/>
          <p:cNvSpPr/>
          <p:nvPr/>
        </p:nvSpPr>
        <p:spPr>
          <a:xfrm>
            <a:off x="7810500" y="1773238"/>
            <a:ext cx="865188" cy="4248150"/>
          </a:xfrm>
          <a:prstGeom prst="roundRect">
            <a:avLst/>
          </a:prstGeom>
          <a:solidFill>
            <a:schemeClr val="accent5">
              <a:lumMod val="60000"/>
              <a:lumOff val="4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zh-TW" altLang="en-US">
              <a:solidFill>
                <a:srgbClr val="FFFFFF"/>
              </a:solidFill>
            </a:endParaRPr>
          </a:p>
        </p:txBody>
      </p:sp>
      <p:cxnSp>
        <p:nvCxnSpPr>
          <p:cNvPr id="32" name="直線單箭頭接點 31"/>
          <p:cNvCxnSpPr/>
          <p:nvPr/>
        </p:nvCxnSpPr>
        <p:spPr>
          <a:xfrm>
            <a:off x="7308850" y="2492375"/>
            <a:ext cx="503238" cy="0"/>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 name="直線單箭頭接點 33"/>
          <p:cNvCxnSpPr/>
          <p:nvPr/>
        </p:nvCxnSpPr>
        <p:spPr>
          <a:xfrm>
            <a:off x="7308850" y="3860800"/>
            <a:ext cx="503238" cy="0"/>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直線單箭頭接點 34"/>
          <p:cNvCxnSpPr/>
          <p:nvPr/>
        </p:nvCxnSpPr>
        <p:spPr>
          <a:xfrm>
            <a:off x="7308850" y="5300663"/>
            <a:ext cx="503238" cy="0"/>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7672" name="文字方塊 83"/>
          <p:cNvSpPr txBox="1">
            <a:spLocks noChangeArrowheads="1"/>
          </p:cNvSpPr>
          <p:nvPr/>
        </p:nvSpPr>
        <p:spPr bwMode="auto">
          <a:xfrm>
            <a:off x="8028136" y="2492375"/>
            <a:ext cx="461665" cy="2952750"/>
          </a:xfrm>
          <a:prstGeom prst="rect">
            <a:avLst/>
          </a:prstGeom>
          <a:noFill/>
          <a:ln w="9525">
            <a:noFill/>
            <a:miter lim="800000"/>
            <a:headEnd/>
            <a:tailEnd/>
          </a:ln>
        </p:spPr>
        <p:txBody>
          <a:bodyPr vert="eaVert" anchor="ctr">
            <a:spAutoFit/>
          </a:bodyPr>
          <a:lstStyle/>
          <a:p>
            <a:pPr algn="dist"/>
            <a:r>
              <a:rPr kumimoji="0" lang="zh-TW" altLang="en-US" b="1" dirty="0">
                <a:solidFill>
                  <a:srgbClr val="002060"/>
                </a:solidFill>
                <a:latin typeface="標楷體" panose="03000509000000000000" pitchFamily="65" charset="-120"/>
                <a:ea typeface="標楷體" panose="03000509000000000000" pitchFamily="65" charset="-120"/>
              </a:rPr>
              <a:t>整合性照護團隊</a:t>
            </a:r>
          </a:p>
        </p:txBody>
      </p:sp>
      <p:sp>
        <p:nvSpPr>
          <p:cNvPr id="5" name="文字方塊 4"/>
          <p:cNvSpPr txBox="1">
            <a:spLocks noChangeArrowheads="1"/>
          </p:cNvSpPr>
          <p:nvPr/>
        </p:nvSpPr>
        <p:spPr bwMode="auto">
          <a:xfrm>
            <a:off x="203200" y="6149975"/>
            <a:ext cx="8689975" cy="708025"/>
          </a:xfrm>
          <a:prstGeom prst="rect">
            <a:avLst/>
          </a:prstGeom>
          <a:noFill/>
          <a:ln w="9525">
            <a:noFill/>
            <a:miter lim="800000"/>
            <a:headEnd/>
            <a:tailEnd/>
          </a:ln>
        </p:spPr>
        <p:txBody>
          <a:bodyPr>
            <a:spAutoFit/>
          </a:bodyPr>
          <a:lstStyle/>
          <a:p>
            <a:pPr algn="ctr"/>
            <a:r>
              <a:rPr kumimoji="0" lang="zh-TW" altLang="en-US" sz="2000" b="1" dirty="0">
                <a:latin typeface="標楷體" panose="03000509000000000000" pitchFamily="65" charset="-120"/>
                <a:ea typeface="標楷體" panose="03000509000000000000" pitchFamily="65" charset="-120"/>
              </a:rPr>
              <a:t>目的：改善不同類型居家醫療照護片段式的服務模式，</a:t>
            </a:r>
            <a:endParaRPr kumimoji="0" lang="en-US" altLang="zh-TW" sz="2000" b="1" dirty="0">
              <a:latin typeface="標楷體" panose="03000509000000000000" pitchFamily="65" charset="-120"/>
              <a:ea typeface="標楷體" panose="03000509000000000000" pitchFamily="65" charset="-120"/>
            </a:endParaRPr>
          </a:p>
          <a:p>
            <a:pPr algn="ctr"/>
            <a:r>
              <a:rPr kumimoji="0" lang="zh-TW" altLang="en-US" sz="2000" b="1" dirty="0">
                <a:latin typeface="標楷體" panose="03000509000000000000" pitchFamily="65" charset="-120"/>
                <a:ea typeface="標楷體" panose="03000509000000000000" pitchFamily="65" charset="-120"/>
              </a:rPr>
              <a:t>提供病患整合性之全人照護</a:t>
            </a:r>
          </a:p>
        </p:txBody>
      </p:sp>
      <p:sp>
        <p:nvSpPr>
          <p:cNvPr id="27674" name="投影片編號版面配置區 5"/>
          <p:cNvSpPr>
            <a:spLocks noGrp="1"/>
          </p:cNvSpPr>
          <p:nvPr>
            <p:ph type="sldNum" sz="quarter" idx="12"/>
          </p:nvPr>
        </p:nvSpPr>
        <p:spPr>
          <a:noFill/>
        </p:spPr>
        <p:txBody>
          <a:bodyPr/>
          <a:lstStyle/>
          <a:p>
            <a:fld id="{9E3CBD69-7EF2-450F-B0BF-00101AF167D6}" type="slidenum">
              <a:rPr lang="en-US" altLang="zh-TW" smtClean="0"/>
              <a:pPr/>
              <a:t>8</a:t>
            </a:fld>
            <a:endParaRPr lang="en-US" altLang="zh-TW"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圓角矩形 32"/>
          <p:cNvSpPr/>
          <p:nvPr/>
        </p:nvSpPr>
        <p:spPr>
          <a:xfrm>
            <a:off x="4751388" y="244475"/>
            <a:ext cx="4392612" cy="2946400"/>
          </a:xfrm>
          <a:prstGeom prst="roundRect">
            <a:avLst/>
          </a:prstGeom>
          <a:ln w="57150">
            <a:solidFill>
              <a:schemeClr val="accent4">
                <a:lumMod val="50000"/>
              </a:schemeClr>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kumimoji="0" lang="zh-TW" altLang="en-US"/>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3457491066"/>
              </p:ext>
            </p:extLst>
          </p:nvPr>
        </p:nvGraphicFramePr>
        <p:xfrm>
          <a:off x="432048" y="332656"/>
          <a:ext cx="8604448" cy="2808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內容版面配置區 4"/>
          <p:cNvGraphicFramePr>
            <a:graphicFrameLocks/>
          </p:cNvGraphicFramePr>
          <p:nvPr>
            <p:extLst>
              <p:ext uri="{D42A27DB-BD31-4B8C-83A1-F6EECF244321}">
                <p14:modId xmlns:p14="http://schemas.microsoft.com/office/powerpoint/2010/main" val="2882698308"/>
              </p:ext>
            </p:extLst>
          </p:nvPr>
        </p:nvGraphicFramePr>
        <p:xfrm>
          <a:off x="467544" y="3356992"/>
          <a:ext cx="8568952" cy="316835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15" name="直線單箭頭接點 14"/>
          <p:cNvCxnSpPr/>
          <p:nvPr/>
        </p:nvCxnSpPr>
        <p:spPr>
          <a:xfrm flipH="1">
            <a:off x="5256213" y="3068638"/>
            <a:ext cx="395287" cy="288925"/>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7" name="直線單箭頭接點 16"/>
          <p:cNvCxnSpPr/>
          <p:nvPr/>
        </p:nvCxnSpPr>
        <p:spPr>
          <a:xfrm>
            <a:off x="6372225" y="3068638"/>
            <a:ext cx="503238" cy="288925"/>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9" name="直線單箭頭接點 18"/>
          <p:cNvCxnSpPr/>
          <p:nvPr/>
        </p:nvCxnSpPr>
        <p:spPr>
          <a:xfrm>
            <a:off x="7956550" y="3068638"/>
            <a:ext cx="0" cy="288925"/>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1" name="直線單箭頭接點 20"/>
          <p:cNvCxnSpPr/>
          <p:nvPr/>
        </p:nvCxnSpPr>
        <p:spPr>
          <a:xfrm>
            <a:off x="3779838" y="3068638"/>
            <a:ext cx="431800" cy="288925"/>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4" name="直線單箭頭接點 23"/>
          <p:cNvCxnSpPr/>
          <p:nvPr/>
        </p:nvCxnSpPr>
        <p:spPr>
          <a:xfrm>
            <a:off x="1619250" y="3068638"/>
            <a:ext cx="0" cy="288925"/>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34" name="文字方塊 29"/>
          <p:cNvSpPr txBox="1">
            <a:spLocks noChangeArrowheads="1"/>
          </p:cNvSpPr>
          <p:nvPr/>
        </p:nvSpPr>
        <p:spPr bwMode="auto">
          <a:xfrm>
            <a:off x="6300788" y="36513"/>
            <a:ext cx="1439862" cy="3683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kumimoji="0" lang="zh-TW" altLang="en-US" b="1" dirty="0">
                <a:solidFill>
                  <a:srgbClr val="002060"/>
                </a:solidFill>
                <a:latin typeface="微軟正黑體" pitchFamily="34" charset="-120"/>
                <a:ea typeface="微軟正黑體" pitchFamily="34" charset="-120"/>
              </a:rPr>
              <a:t>可併行提供</a:t>
            </a:r>
          </a:p>
        </p:txBody>
      </p:sp>
      <p:sp>
        <p:nvSpPr>
          <p:cNvPr id="36874" name="文字方塊 34"/>
          <p:cNvSpPr txBox="1">
            <a:spLocks noChangeArrowheads="1"/>
          </p:cNvSpPr>
          <p:nvPr/>
        </p:nvSpPr>
        <p:spPr bwMode="auto">
          <a:xfrm>
            <a:off x="-23813" y="1152525"/>
            <a:ext cx="492126" cy="1477963"/>
          </a:xfrm>
          <a:prstGeom prst="rect">
            <a:avLst/>
          </a:prstGeom>
          <a:noFill/>
          <a:ln w="9525">
            <a:noFill/>
            <a:miter lim="800000"/>
            <a:headEnd/>
            <a:tailEnd/>
          </a:ln>
        </p:spPr>
        <p:txBody>
          <a:bodyPr>
            <a:spAutoFit/>
          </a:bodyPr>
          <a:lstStyle/>
          <a:p>
            <a:pPr algn="ctr"/>
            <a:r>
              <a:rPr kumimoji="0" lang="zh-TW" altLang="en-US" b="1">
                <a:latin typeface="微軟正黑體" pitchFamily="34" charset="-120"/>
                <a:ea typeface="微軟正黑體" pitchFamily="34" charset="-120"/>
              </a:rPr>
              <a:t>現行</a:t>
            </a:r>
            <a:r>
              <a:rPr kumimoji="0" lang="en-US" altLang="zh-TW" b="1">
                <a:latin typeface="微軟正黑體" pitchFamily="34" charset="-120"/>
                <a:ea typeface="微軟正黑體" pitchFamily="34" charset="-120"/>
              </a:rPr>
              <a:t>4</a:t>
            </a:r>
            <a:r>
              <a:rPr kumimoji="0" lang="zh-TW" altLang="en-US" b="1">
                <a:latin typeface="微軟正黑體" pitchFamily="34" charset="-120"/>
                <a:ea typeface="微軟正黑體" pitchFamily="34" charset="-120"/>
              </a:rPr>
              <a:t>方案</a:t>
            </a:r>
          </a:p>
        </p:txBody>
      </p:sp>
      <p:sp>
        <p:nvSpPr>
          <p:cNvPr id="36875" name="文字方塊 35"/>
          <p:cNvSpPr txBox="1">
            <a:spLocks noChangeArrowheads="1"/>
          </p:cNvSpPr>
          <p:nvPr/>
        </p:nvSpPr>
        <p:spPr bwMode="auto">
          <a:xfrm>
            <a:off x="-23813" y="4149725"/>
            <a:ext cx="492126" cy="2030413"/>
          </a:xfrm>
          <a:prstGeom prst="rect">
            <a:avLst/>
          </a:prstGeom>
          <a:noFill/>
          <a:ln w="9525">
            <a:noFill/>
            <a:miter lim="800000"/>
            <a:headEnd/>
            <a:tailEnd/>
          </a:ln>
        </p:spPr>
        <p:txBody>
          <a:bodyPr>
            <a:spAutoFit/>
          </a:bodyPr>
          <a:lstStyle/>
          <a:p>
            <a:pPr algn="ctr"/>
            <a:r>
              <a:rPr kumimoji="0" lang="zh-TW" altLang="en-US" b="1">
                <a:latin typeface="微軟正黑體" pitchFamily="34" charset="-120"/>
                <a:ea typeface="微軟正黑體" pitchFamily="34" charset="-120"/>
              </a:rPr>
              <a:t>整合</a:t>
            </a:r>
            <a:r>
              <a:rPr kumimoji="0" lang="en-US" altLang="zh-TW" b="1">
                <a:latin typeface="微軟正黑體" pitchFamily="34" charset="-120"/>
                <a:ea typeface="微軟正黑體" pitchFamily="34" charset="-120"/>
              </a:rPr>
              <a:t>3</a:t>
            </a:r>
            <a:r>
              <a:rPr kumimoji="0" lang="zh-TW" altLang="en-US" b="1">
                <a:latin typeface="微軟正黑體" pitchFamily="34" charset="-120"/>
                <a:ea typeface="微軟正黑體" pitchFamily="34" charset="-120"/>
              </a:rPr>
              <a:t>照護階段</a:t>
            </a:r>
          </a:p>
        </p:txBody>
      </p:sp>
      <p:sp>
        <p:nvSpPr>
          <p:cNvPr id="37" name="圓角矩形 36"/>
          <p:cNvSpPr/>
          <p:nvPr/>
        </p:nvSpPr>
        <p:spPr>
          <a:xfrm>
            <a:off x="454376" y="6453336"/>
            <a:ext cx="8568952" cy="332656"/>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kumimoji="0" lang="zh-TW" altLang="en-US" b="1" dirty="0">
                <a:latin typeface="微軟正黑體" pitchFamily="34" charset="-120"/>
                <a:ea typeface="微軟正黑體" pitchFamily="34" charset="-120"/>
              </a:rPr>
              <a:t>個案管理費</a:t>
            </a:r>
            <a:r>
              <a:rPr kumimoji="0" lang="en-US" altLang="zh-TW" b="1" dirty="0">
                <a:latin typeface="微軟正黑體" pitchFamily="34" charset="-120"/>
                <a:ea typeface="微軟正黑體" pitchFamily="34" charset="-120"/>
              </a:rPr>
              <a:t>-</a:t>
            </a:r>
            <a:r>
              <a:rPr kumimoji="0" lang="zh-TW" altLang="en-US" b="1" dirty="0">
                <a:latin typeface="微軟正黑體" pitchFamily="34" charset="-120"/>
                <a:ea typeface="微軟正黑體" pitchFamily="34" charset="-120"/>
              </a:rPr>
              <a:t>論人</a:t>
            </a:r>
          </a:p>
        </p:txBody>
      </p:sp>
      <p:sp>
        <p:nvSpPr>
          <p:cNvPr id="2" name="向右箭號 1"/>
          <p:cNvSpPr/>
          <p:nvPr/>
        </p:nvSpPr>
        <p:spPr>
          <a:xfrm>
            <a:off x="3132138" y="4578350"/>
            <a:ext cx="287337" cy="3524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zh-TW" altLang="en-US"/>
          </a:p>
        </p:txBody>
      </p:sp>
      <p:sp>
        <p:nvSpPr>
          <p:cNvPr id="16" name="向右箭號 15"/>
          <p:cNvSpPr/>
          <p:nvPr/>
        </p:nvSpPr>
        <p:spPr>
          <a:xfrm>
            <a:off x="6084888" y="4578350"/>
            <a:ext cx="287337" cy="3524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zh-TW" altLang="en-US"/>
          </a:p>
        </p:txBody>
      </p:sp>
      <p:sp>
        <p:nvSpPr>
          <p:cNvPr id="20" name="向右箭號 19"/>
          <p:cNvSpPr/>
          <p:nvPr/>
        </p:nvSpPr>
        <p:spPr>
          <a:xfrm rot="10800000">
            <a:off x="6083300" y="5310188"/>
            <a:ext cx="287338" cy="3508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zh-TW" altLang="en-US"/>
          </a:p>
        </p:txBody>
      </p:sp>
      <p:sp>
        <p:nvSpPr>
          <p:cNvPr id="22" name="向右箭號 21"/>
          <p:cNvSpPr/>
          <p:nvPr/>
        </p:nvSpPr>
        <p:spPr>
          <a:xfrm rot="10800000">
            <a:off x="3109913" y="5280025"/>
            <a:ext cx="287337" cy="3508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zh-TW" altLang="en-US"/>
          </a:p>
        </p:txBody>
      </p:sp>
      <p:sp>
        <p:nvSpPr>
          <p:cNvPr id="36883" name="投影片編號版面配置區 3"/>
          <p:cNvSpPr>
            <a:spLocks noGrp="1"/>
          </p:cNvSpPr>
          <p:nvPr>
            <p:ph type="sldNum" sz="quarter" idx="12"/>
          </p:nvPr>
        </p:nvSpPr>
        <p:spPr>
          <a:noFill/>
        </p:spPr>
        <p:txBody>
          <a:bodyPr/>
          <a:lstStyle/>
          <a:p>
            <a:fld id="{B71FF365-8188-4C05-A85F-DCB576485D75}" type="slidenum">
              <a:rPr lang="en-US" altLang="zh-TW" smtClean="0"/>
              <a:pPr/>
              <a:t>9</a:t>
            </a:fld>
            <a:endParaRPr lang="en-US" altLang="zh-TW" smtClean="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AMO_REPORTCONTROLSVISIBLE" val="Empty"/>
  <p:tag name="_AMO_UNIQUEIDENTIFIER" val="d6f4e4f4-897a-425c-84b3-a402eee70552"/>
</p:tagLst>
</file>

<file path=ppt/theme/theme1.xml><?xml version="1.0" encoding="utf-8"?>
<a:theme xmlns:a="http://schemas.openxmlformats.org/drawingml/2006/main" name="521TGp_helper_light">
  <a:themeElements>
    <a:clrScheme name="Custom 97">
      <a:dk1>
        <a:srgbClr val="000000"/>
      </a:dk1>
      <a:lt1>
        <a:srgbClr val="FFFFFF"/>
      </a:lt1>
      <a:dk2>
        <a:srgbClr val="54491C"/>
      </a:dk2>
      <a:lt2>
        <a:srgbClr val="E4E7B7"/>
      </a:lt2>
      <a:accent1>
        <a:srgbClr val="A39D2F"/>
      </a:accent1>
      <a:accent2>
        <a:srgbClr val="75A428"/>
      </a:accent2>
      <a:accent3>
        <a:srgbClr val="2892A4"/>
      </a:accent3>
      <a:accent4>
        <a:srgbClr val="C64AC9"/>
      </a:accent4>
      <a:accent5>
        <a:srgbClr val="D3AC49"/>
      </a:accent5>
      <a:accent6>
        <a:srgbClr val="CF5C59"/>
      </a:accent6>
      <a:hlink>
        <a:srgbClr val="DB903D"/>
      </a:hlink>
      <a:folHlink>
        <a:srgbClr val="45BBB5"/>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54491C"/>
        </a:dk2>
        <a:lt2>
          <a:srgbClr val="E4E7B7"/>
        </a:lt2>
        <a:accent1>
          <a:srgbClr val="A39D2F"/>
        </a:accent1>
        <a:accent2>
          <a:srgbClr val="75A428"/>
        </a:accent2>
        <a:accent3>
          <a:srgbClr val="FFFFFF"/>
        </a:accent3>
        <a:accent4>
          <a:srgbClr val="000000"/>
        </a:accent4>
        <a:accent5>
          <a:srgbClr val="CECCAD"/>
        </a:accent5>
        <a:accent6>
          <a:srgbClr val="699423"/>
        </a:accent6>
        <a:hlink>
          <a:srgbClr val="DB903D"/>
        </a:hlink>
        <a:folHlink>
          <a:srgbClr val="45BBB5"/>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336699"/>
        </a:dk2>
        <a:lt2>
          <a:srgbClr val="B5D5E9"/>
        </a:lt2>
        <a:accent1>
          <a:srgbClr val="51A3DB"/>
        </a:accent1>
        <a:accent2>
          <a:srgbClr val="4DB11B"/>
        </a:accent2>
        <a:accent3>
          <a:srgbClr val="FFFFFF"/>
        </a:accent3>
        <a:accent4>
          <a:srgbClr val="000000"/>
        </a:accent4>
        <a:accent5>
          <a:srgbClr val="B3CEEA"/>
        </a:accent5>
        <a:accent6>
          <a:srgbClr val="45A017"/>
        </a:accent6>
        <a:hlink>
          <a:srgbClr val="D0BD48"/>
        </a:hlink>
        <a:folHlink>
          <a:srgbClr val="C382D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2A707A"/>
        </a:dk2>
        <a:lt2>
          <a:srgbClr val="BBE0E3"/>
        </a:lt2>
        <a:accent1>
          <a:srgbClr val="40AFB2"/>
        </a:accent1>
        <a:accent2>
          <a:srgbClr val="0066CC"/>
        </a:accent2>
        <a:accent3>
          <a:srgbClr val="FFFFFF"/>
        </a:accent3>
        <a:accent4>
          <a:srgbClr val="000000"/>
        </a:accent4>
        <a:accent5>
          <a:srgbClr val="AFD4D5"/>
        </a:accent5>
        <a:accent6>
          <a:srgbClr val="005CB9"/>
        </a:accent6>
        <a:hlink>
          <a:srgbClr val="FF9933"/>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521TGp_helper_light</Template>
  <TotalTime>939</TotalTime>
  <Words>3604</Words>
  <Application>Microsoft Office PowerPoint</Application>
  <PresentationFormat>如螢幕大小 (4:3)</PresentationFormat>
  <Paragraphs>543</Paragraphs>
  <Slides>34</Slides>
  <Notes>4</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34</vt:i4>
      </vt:variant>
    </vt:vector>
  </HeadingPairs>
  <TitlesOfParts>
    <vt:vector size="42" baseType="lpstr">
      <vt:lpstr>微軟正黑體</vt:lpstr>
      <vt:lpstr>新細明體</vt:lpstr>
      <vt:lpstr>標楷體</vt:lpstr>
      <vt:lpstr>Arial</vt:lpstr>
      <vt:lpstr>Times New Roman</vt:lpstr>
      <vt:lpstr>Wingdings</vt:lpstr>
      <vt:lpstr>Wingdings 2</vt:lpstr>
      <vt:lpstr>521TGp_helper_light</vt:lpstr>
      <vt:lpstr>全民健康保險居家醫療照護整合計畫簡介</vt:lpstr>
      <vt:lpstr>報告大綱</vt:lpstr>
      <vt:lpstr>法源</vt:lpstr>
      <vt:lpstr>PowerPoint 簡報</vt:lpstr>
      <vt:lpstr>推動歷程</vt:lpstr>
      <vt:lpstr>PowerPoint 簡報</vt:lpstr>
      <vt:lpstr>現行居家醫療照護服務模式</vt:lpstr>
      <vt:lpstr>整合居家醫療照護服務模式</vt:lpstr>
      <vt:lpstr>PowerPoint 簡報</vt:lpstr>
      <vt:lpstr>整合性照護團隊之組成</vt:lpstr>
      <vt:lpstr>整合方向與重點1/2</vt:lpstr>
      <vt:lpstr>整合方向與重點2/2</vt:lpstr>
      <vt:lpstr>預算來源</vt:lpstr>
      <vt:lpstr>服務提供者資格</vt:lpstr>
      <vt:lpstr>服務區域</vt:lpstr>
      <vt:lpstr>PowerPoint 簡報</vt:lpstr>
      <vt:lpstr>收案審核與照護期間</vt:lpstr>
      <vt:lpstr>訪視頻率</vt:lpstr>
      <vt:lpstr>個案管理機制</vt:lpstr>
      <vt:lpstr>每月訪視次數上限</vt:lpstr>
      <vt:lpstr>醫事人員合理量權重計算案例</vt:lpstr>
      <vt:lpstr>費用申報1/2</vt:lpstr>
      <vt:lpstr>費用申報2/2</vt:lpstr>
      <vt:lpstr>部分負擔計收1/2</vt:lpstr>
      <vt:lpstr>部分負擔計收2/2</vt:lpstr>
      <vt:lpstr>監測指標</vt:lpstr>
      <vt:lpstr>申請參與計畫程序</vt:lpstr>
      <vt:lpstr>其他</vt:lpstr>
      <vt:lpstr>申請表單</vt:lpstr>
      <vt:lpstr>參與「全民健康保險居家醫療照護整合計畫」申請書</vt:lpstr>
      <vt:lpstr>居家醫療照護團隊組成清單</vt:lpstr>
      <vt:lpstr>全民健康保險居家醫療照護整合計畫收案申請書</vt:lpstr>
      <vt:lpstr>聯絡窗口</vt:lpstr>
      <vt:lpstr>PowerPoint 簡報</vt:lpstr>
    </vt:vector>
  </TitlesOfParts>
  <Company>NHI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全民健康保險居家醫療照護整合計畫(草案)簡介</dc:title>
  <dc:creator>NHI</dc:creator>
  <cp:lastModifiedBy>angel</cp:lastModifiedBy>
  <cp:revision>71</cp:revision>
  <cp:lastPrinted>2016-03-15T01:45:47Z</cp:lastPrinted>
  <dcterms:created xsi:type="dcterms:W3CDTF">2015-12-30T01:31:53Z</dcterms:created>
  <dcterms:modified xsi:type="dcterms:W3CDTF">2016-05-09T03:07:46Z</dcterms:modified>
</cp:coreProperties>
</file>