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780" r:id="rId2"/>
    <p:sldId id="910" r:id="rId3"/>
    <p:sldId id="974" r:id="rId4"/>
    <p:sldId id="949" r:id="rId5"/>
    <p:sldId id="950" r:id="rId6"/>
    <p:sldId id="951" r:id="rId7"/>
    <p:sldId id="952" r:id="rId8"/>
    <p:sldId id="953" r:id="rId9"/>
    <p:sldId id="959" r:id="rId10"/>
    <p:sldId id="960" r:id="rId11"/>
    <p:sldId id="961" r:id="rId12"/>
    <p:sldId id="963" r:id="rId13"/>
    <p:sldId id="973" r:id="rId14"/>
    <p:sldId id="911" r:id="rId15"/>
    <p:sldId id="912" r:id="rId16"/>
    <p:sldId id="913" r:id="rId17"/>
    <p:sldId id="989" r:id="rId18"/>
    <p:sldId id="915" r:id="rId19"/>
    <p:sldId id="916" r:id="rId20"/>
    <p:sldId id="919" r:id="rId21"/>
    <p:sldId id="917" r:id="rId22"/>
    <p:sldId id="918" r:id="rId23"/>
    <p:sldId id="980" r:id="rId24"/>
    <p:sldId id="981" r:id="rId25"/>
    <p:sldId id="982" r:id="rId26"/>
    <p:sldId id="923" r:id="rId27"/>
    <p:sldId id="979" r:id="rId28"/>
    <p:sldId id="929" r:id="rId29"/>
    <p:sldId id="930" r:id="rId30"/>
    <p:sldId id="971" r:id="rId31"/>
    <p:sldId id="978" r:id="rId32"/>
    <p:sldId id="986" r:id="rId33"/>
    <p:sldId id="987" r:id="rId34"/>
    <p:sldId id="988" r:id="rId35"/>
    <p:sldId id="975" r:id="rId36"/>
    <p:sldId id="992" r:id="rId37"/>
    <p:sldId id="954" r:id="rId38"/>
    <p:sldId id="955" r:id="rId39"/>
    <p:sldId id="939" r:id="rId40"/>
    <p:sldId id="940" r:id="rId41"/>
    <p:sldId id="941" r:id="rId42"/>
    <p:sldId id="942" r:id="rId43"/>
    <p:sldId id="943" r:id="rId44"/>
    <p:sldId id="944" r:id="rId45"/>
    <p:sldId id="945" r:id="rId46"/>
    <p:sldId id="990" r:id="rId47"/>
    <p:sldId id="864" r:id="rId48"/>
    <p:sldId id="957" r:id="rId49"/>
    <p:sldId id="964" r:id="rId50"/>
    <p:sldId id="965" r:id="rId51"/>
    <p:sldId id="967" r:id="rId52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7477" autoAdjust="0"/>
  </p:normalViewPr>
  <p:slideViewPr>
    <p:cSldViewPr>
      <p:cViewPr varScale="1">
        <p:scale>
          <a:sx n="65" d="100"/>
          <a:sy n="65" d="100"/>
        </p:scale>
        <p:origin x="6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90" y="1351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811B9-9723-457A-AF17-E6100A1BBB08}" type="doc">
      <dgm:prSet loTypeId="urn:microsoft.com/office/officeart/2005/8/layout/vProcess5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086FFD2-3D5B-4A14-BC49-29DB06757DBA}">
      <dgm:prSet custT="1"/>
      <dgm:spPr/>
      <dgm:t>
        <a:bodyPr/>
        <a:lstStyle/>
        <a:p>
          <a:pPr rtl="0"/>
          <a:r>
            <a:rPr lang="zh-TW" altLang="en-US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雲端藥歷</a:t>
          </a:r>
          <a:endParaRPr lang="zh-TW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92CD9B-3A54-499D-BCEA-01310BBE3C13}" type="parTrans" cxnId="{892113A1-AF64-4BF9-9212-0FC7DBBA1052}">
      <dgm:prSet/>
      <dgm:spPr/>
      <dgm:t>
        <a:bodyPr/>
        <a:lstStyle/>
        <a:p>
          <a:endParaRPr lang="zh-TW" altLang="en-US"/>
        </a:p>
      </dgm:t>
    </dgm:pt>
    <dgm:pt modelId="{9BDBB1AF-2A7C-4F65-9A71-0ABD55921CE7}" type="sibTrans" cxnId="{892113A1-AF64-4BF9-9212-0FC7DBBA1052}">
      <dgm:prSet/>
      <dgm:spPr/>
      <dgm:t>
        <a:bodyPr/>
        <a:lstStyle/>
        <a:p>
          <a:endParaRPr lang="zh-TW" altLang="en-US"/>
        </a:p>
      </dgm:t>
    </dgm:pt>
    <dgm:pt modelId="{B81C0D1A-6324-468B-8ED1-658ADCDB909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報表介紹及</a:t>
          </a:r>
          <a:r>
            <a:rPr kumimoji="1" lang="zh-TW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疑義說明</a:t>
          </a:r>
          <a:endParaRPr lang="zh-TW" altLang="zh-TW" sz="3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729A73-E22B-408E-A2A5-7CE453FB2A6D}" type="parTrans" cxnId="{DD9A61F7-18F4-4322-A62F-991704F86E57}">
      <dgm:prSet/>
      <dgm:spPr/>
      <dgm:t>
        <a:bodyPr/>
        <a:lstStyle/>
        <a:p>
          <a:endParaRPr lang="zh-TW" altLang="en-US"/>
        </a:p>
      </dgm:t>
    </dgm:pt>
    <dgm:pt modelId="{97220E3F-B8E2-4807-A286-C2E5C785DB19}" type="sibTrans" cxnId="{DD9A61F7-18F4-4322-A62F-991704F86E57}">
      <dgm:prSet/>
      <dgm:spPr/>
      <dgm:t>
        <a:bodyPr/>
        <a:lstStyle/>
        <a:p>
          <a:endParaRPr lang="zh-TW" altLang="en-US"/>
        </a:p>
      </dgm:t>
    </dgm:pt>
    <dgm:pt modelId="{DDD0C3DC-A863-4505-AE56-58625C2A87D1}">
      <dgm:prSet custT="1"/>
      <dgm:spPr/>
      <dgm:t>
        <a:bodyPr/>
        <a:lstStyle/>
        <a:p>
          <a:pPr rtl="0"/>
          <a:r>
            <a:rPr kumimoji="1" 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方案</a:t>
          </a:r>
          <a:r>
            <a:rPr kumimoji="1"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相關作業</a:t>
          </a:r>
          <a:r>
            <a:rPr kumimoji="1" 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說明</a:t>
          </a:r>
          <a:endParaRPr lang="zh-TW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9D799D-BE56-4C3F-ABDF-F1D00F305086}" type="parTrans" cxnId="{B329EC46-394A-4C74-87E6-48EBAD6FFFE1}">
      <dgm:prSet/>
      <dgm:spPr/>
      <dgm:t>
        <a:bodyPr/>
        <a:lstStyle/>
        <a:p>
          <a:endParaRPr lang="zh-TW" altLang="en-US"/>
        </a:p>
      </dgm:t>
    </dgm:pt>
    <dgm:pt modelId="{C4119193-0090-4AD8-BF7B-479C53291D74}" type="sibTrans" cxnId="{B329EC46-394A-4C74-87E6-48EBAD6FFFE1}">
      <dgm:prSet/>
      <dgm:spPr/>
      <dgm:t>
        <a:bodyPr/>
        <a:lstStyle/>
        <a:p>
          <a:endParaRPr lang="zh-TW" altLang="en-US"/>
        </a:p>
      </dgm:t>
    </dgm:pt>
    <dgm:pt modelId="{CE97EB3B-3290-432D-B08E-4659218AB28B}" type="pres">
      <dgm:prSet presAssocID="{554811B9-9723-457A-AF17-E6100A1BBB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90978BB-4927-44D1-8F0F-A9CC2E3DDE04}" type="pres">
      <dgm:prSet presAssocID="{554811B9-9723-457A-AF17-E6100A1BBB08}" presName="dummyMaxCanvas" presStyleCnt="0">
        <dgm:presLayoutVars/>
      </dgm:prSet>
      <dgm:spPr/>
    </dgm:pt>
    <dgm:pt modelId="{D73E7D6D-A550-48A6-BDFA-033260BFD9ED}" type="pres">
      <dgm:prSet presAssocID="{554811B9-9723-457A-AF17-E6100A1BBB0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56AF92-A411-4C30-828A-21ABF6ED3F3B}" type="pres">
      <dgm:prSet presAssocID="{554811B9-9723-457A-AF17-E6100A1BBB0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D512F9-2790-49D7-926F-4FC09533A63F}" type="pres">
      <dgm:prSet presAssocID="{554811B9-9723-457A-AF17-E6100A1BBB0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65343B-DBC8-49CF-AD80-4B0D5640F3D2}" type="pres">
      <dgm:prSet presAssocID="{554811B9-9723-457A-AF17-E6100A1BBB0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18039A-CA89-464A-9F43-3A67D9859B79}" type="pres">
      <dgm:prSet presAssocID="{554811B9-9723-457A-AF17-E6100A1BBB0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F258D9-8ED8-49E8-AA7B-09B9AFFB3187}" type="pres">
      <dgm:prSet presAssocID="{554811B9-9723-457A-AF17-E6100A1BBB0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629C59-58A1-4127-9A9E-E5E3092C6713}" type="pres">
      <dgm:prSet presAssocID="{554811B9-9723-457A-AF17-E6100A1BBB0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25D4BE-C71E-452D-82F1-FB3C23B975F3}" type="pres">
      <dgm:prSet presAssocID="{554811B9-9723-457A-AF17-E6100A1BBB0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DD1063-D1FE-4FAC-88F1-1D1D2D269825}" type="presOf" srcId="{B81C0D1A-6324-468B-8ED1-658ADCDB9099}" destId="{3BD512F9-2790-49D7-926F-4FC09533A63F}" srcOrd="0" destOrd="0" presId="urn:microsoft.com/office/officeart/2005/8/layout/vProcess5"/>
    <dgm:cxn modelId="{B329EC46-394A-4C74-87E6-48EBAD6FFFE1}" srcId="{554811B9-9723-457A-AF17-E6100A1BBB08}" destId="{DDD0C3DC-A863-4505-AE56-58625C2A87D1}" srcOrd="1" destOrd="0" parTransId="{D19D799D-BE56-4C3F-ABDF-F1D00F305086}" sibTransId="{C4119193-0090-4AD8-BF7B-479C53291D74}"/>
    <dgm:cxn modelId="{D28E4592-0A3D-4B76-A6E1-46A7604846D5}" type="presOf" srcId="{9BDBB1AF-2A7C-4F65-9A71-0ABD55921CE7}" destId="{FC65343B-DBC8-49CF-AD80-4B0D5640F3D2}" srcOrd="0" destOrd="0" presId="urn:microsoft.com/office/officeart/2005/8/layout/vProcess5"/>
    <dgm:cxn modelId="{D58BB9C7-6491-4AC8-9BAF-D0D211CE5BF5}" type="presOf" srcId="{DDD0C3DC-A863-4505-AE56-58625C2A87D1}" destId="{8756AF92-A411-4C30-828A-21ABF6ED3F3B}" srcOrd="0" destOrd="0" presId="urn:microsoft.com/office/officeart/2005/8/layout/vProcess5"/>
    <dgm:cxn modelId="{AC0FC607-5038-4C6B-B410-B9668F8D4ED6}" type="presOf" srcId="{B81C0D1A-6324-468B-8ED1-658ADCDB9099}" destId="{9025D4BE-C71E-452D-82F1-FB3C23B975F3}" srcOrd="1" destOrd="0" presId="urn:microsoft.com/office/officeart/2005/8/layout/vProcess5"/>
    <dgm:cxn modelId="{49125105-0CBA-4BA5-B073-4BA984602A9D}" type="presOf" srcId="{2086FFD2-3D5B-4A14-BC49-29DB06757DBA}" destId="{2DF258D9-8ED8-49E8-AA7B-09B9AFFB3187}" srcOrd="1" destOrd="0" presId="urn:microsoft.com/office/officeart/2005/8/layout/vProcess5"/>
    <dgm:cxn modelId="{DD9A61F7-18F4-4322-A62F-991704F86E57}" srcId="{554811B9-9723-457A-AF17-E6100A1BBB08}" destId="{B81C0D1A-6324-468B-8ED1-658ADCDB9099}" srcOrd="2" destOrd="0" parTransId="{4F729A73-E22B-408E-A2A5-7CE453FB2A6D}" sibTransId="{97220E3F-B8E2-4807-A286-C2E5C785DB19}"/>
    <dgm:cxn modelId="{892113A1-AF64-4BF9-9212-0FC7DBBA1052}" srcId="{554811B9-9723-457A-AF17-E6100A1BBB08}" destId="{2086FFD2-3D5B-4A14-BC49-29DB06757DBA}" srcOrd="0" destOrd="0" parTransId="{3892CD9B-3A54-499D-BCEA-01310BBE3C13}" sibTransId="{9BDBB1AF-2A7C-4F65-9A71-0ABD55921CE7}"/>
    <dgm:cxn modelId="{8242AD48-CA60-40A4-B133-1CE8F71E4806}" type="presOf" srcId="{DDD0C3DC-A863-4505-AE56-58625C2A87D1}" destId="{C7629C59-58A1-4127-9A9E-E5E3092C6713}" srcOrd="1" destOrd="0" presId="urn:microsoft.com/office/officeart/2005/8/layout/vProcess5"/>
    <dgm:cxn modelId="{7EBE1842-E9C2-4359-B230-BB9A6DFA981E}" type="presOf" srcId="{2086FFD2-3D5B-4A14-BC49-29DB06757DBA}" destId="{D73E7D6D-A550-48A6-BDFA-033260BFD9ED}" srcOrd="0" destOrd="0" presId="urn:microsoft.com/office/officeart/2005/8/layout/vProcess5"/>
    <dgm:cxn modelId="{3AE256C3-D5E2-4AF5-B506-4C164B40B158}" type="presOf" srcId="{554811B9-9723-457A-AF17-E6100A1BBB08}" destId="{CE97EB3B-3290-432D-B08E-4659218AB28B}" srcOrd="0" destOrd="0" presId="urn:microsoft.com/office/officeart/2005/8/layout/vProcess5"/>
    <dgm:cxn modelId="{6F3B07BC-D125-43D6-A449-45FE06456CDA}" type="presOf" srcId="{C4119193-0090-4AD8-BF7B-479C53291D74}" destId="{AD18039A-CA89-464A-9F43-3A67D9859B79}" srcOrd="0" destOrd="0" presId="urn:microsoft.com/office/officeart/2005/8/layout/vProcess5"/>
    <dgm:cxn modelId="{9CCE79C8-C99E-40C4-A7A6-D3A62C38B9E3}" type="presParOf" srcId="{CE97EB3B-3290-432D-B08E-4659218AB28B}" destId="{590978BB-4927-44D1-8F0F-A9CC2E3DDE04}" srcOrd="0" destOrd="0" presId="urn:microsoft.com/office/officeart/2005/8/layout/vProcess5"/>
    <dgm:cxn modelId="{32BBC987-82D6-40D2-9F12-CD3ECB31EFDD}" type="presParOf" srcId="{CE97EB3B-3290-432D-B08E-4659218AB28B}" destId="{D73E7D6D-A550-48A6-BDFA-033260BFD9ED}" srcOrd="1" destOrd="0" presId="urn:microsoft.com/office/officeart/2005/8/layout/vProcess5"/>
    <dgm:cxn modelId="{EDA94540-C573-4AB1-89D5-EB132552D387}" type="presParOf" srcId="{CE97EB3B-3290-432D-B08E-4659218AB28B}" destId="{8756AF92-A411-4C30-828A-21ABF6ED3F3B}" srcOrd="2" destOrd="0" presId="urn:microsoft.com/office/officeart/2005/8/layout/vProcess5"/>
    <dgm:cxn modelId="{E8D188FC-FCE5-4202-A344-F1E7AE10E50F}" type="presParOf" srcId="{CE97EB3B-3290-432D-B08E-4659218AB28B}" destId="{3BD512F9-2790-49D7-926F-4FC09533A63F}" srcOrd="3" destOrd="0" presId="urn:microsoft.com/office/officeart/2005/8/layout/vProcess5"/>
    <dgm:cxn modelId="{ED0184FA-3890-4F82-8DE7-71AB8F1337C1}" type="presParOf" srcId="{CE97EB3B-3290-432D-B08E-4659218AB28B}" destId="{FC65343B-DBC8-49CF-AD80-4B0D5640F3D2}" srcOrd="4" destOrd="0" presId="urn:microsoft.com/office/officeart/2005/8/layout/vProcess5"/>
    <dgm:cxn modelId="{092B02EF-AA23-468F-A89C-1C644AF39D14}" type="presParOf" srcId="{CE97EB3B-3290-432D-B08E-4659218AB28B}" destId="{AD18039A-CA89-464A-9F43-3A67D9859B79}" srcOrd="5" destOrd="0" presId="urn:microsoft.com/office/officeart/2005/8/layout/vProcess5"/>
    <dgm:cxn modelId="{30A5C97B-8786-46FC-ABA8-E8E651AEB0EB}" type="presParOf" srcId="{CE97EB3B-3290-432D-B08E-4659218AB28B}" destId="{2DF258D9-8ED8-49E8-AA7B-09B9AFFB3187}" srcOrd="6" destOrd="0" presId="urn:microsoft.com/office/officeart/2005/8/layout/vProcess5"/>
    <dgm:cxn modelId="{3189751A-5A3C-4162-8F18-91FBB3576D8D}" type="presParOf" srcId="{CE97EB3B-3290-432D-B08E-4659218AB28B}" destId="{C7629C59-58A1-4127-9A9E-E5E3092C6713}" srcOrd="7" destOrd="0" presId="urn:microsoft.com/office/officeart/2005/8/layout/vProcess5"/>
    <dgm:cxn modelId="{07CA9419-C701-4C75-9F29-A29A333D5442}" type="presParOf" srcId="{CE97EB3B-3290-432D-B08E-4659218AB28B}" destId="{9025D4BE-C71E-452D-82F1-FB3C23B975F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8867D-3C3C-400D-A8C0-D8FBA04792B4}" type="doc">
      <dgm:prSet loTypeId="urn:microsoft.com/office/officeart/2005/8/layout/radial4" loCatId="relationship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6CEB084B-12C1-4641-A7BD-C22AE1A2A3D4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健康危害</a:t>
          </a:r>
          <a:endParaRPr lang="zh-TW" altLang="en-US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C4388-A950-4E21-845B-8EBA022D0AC1}" type="parTrans" cxnId="{49546B44-1DBD-40AF-ABFB-921816003C0C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5C194EEF-CAB9-4F68-A7A6-FE2EEC63D068}" type="sibTrans" cxnId="{49546B44-1DBD-40AF-ABFB-921816003C0C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C964075-654E-4A27-B31A-B32980E2737B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藥品</a:t>
          </a:r>
          <a:endParaRPr lang="en-US" altLang="zh-TW" b="1" dirty="0" smtClean="0">
            <a:solidFill>
              <a:schemeClr val="tx1"/>
            </a:solidFill>
          </a:endParaRPr>
        </a:p>
        <a:p>
          <a:r>
            <a:rPr lang="zh-TW" altLang="en-US" b="1" dirty="0" smtClean="0">
              <a:solidFill>
                <a:schemeClr val="tx1"/>
              </a:solidFill>
            </a:rPr>
            <a:t>交互作用</a:t>
          </a:r>
          <a:endParaRPr lang="zh-TW" altLang="en-US" b="1" dirty="0">
            <a:solidFill>
              <a:schemeClr val="tx1"/>
            </a:solidFill>
          </a:endParaRPr>
        </a:p>
      </dgm:t>
    </dgm:pt>
    <dgm:pt modelId="{1F21BFB5-3F5A-4680-82B1-9E0883EECEC9}" type="parTrans" cxnId="{2CC4CEED-B8BE-4135-BD26-6B73678737A4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1CB78B5-FB63-44BB-AEFB-A281F94879A3}" type="sibTrans" cxnId="{2CC4CEED-B8BE-4135-BD26-6B73678737A4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70FE35CC-CD5E-46CF-9DB7-3138D313587F}">
      <dgm:prSet phldrT="[文字]"/>
      <dgm:spPr>
        <a:solidFill>
          <a:srgbClr val="FFCC99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重複</a:t>
          </a:r>
          <a:r>
            <a:rPr lang="en-US" altLang="zh-TW" b="1" dirty="0" smtClean="0">
              <a:solidFill>
                <a:schemeClr val="tx1"/>
              </a:solidFill>
            </a:rPr>
            <a:t>/</a:t>
          </a:r>
        </a:p>
        <a:p>
          <a:r>
            <a:rPr lang="zh-TW" altLang="en-US" b="1" dirty="0" smtClean="0">
              <a:solidFill>
                <a:schemeClr val="tx1"/>
              </a:solidFill>
            </a:rPr>
            <a:t>多重用藥</a:t>
          </a:r>
          <a:endParaRPr lang="zh-TW" altLang="en-US" b="1" dirty="0">
            <a:solidFill>
              <a:schemeClr val="tx1"/>
            </a:solidFill>
          </a:endParaRPr>
        </a:p>
      </dgm:t>
    </dgm:pt>
    <dgm:pt modelId="{47DCC6F2-F74F-4C19-8DDE-BE6FFB728AA0}" type="parTrans" cxnId="{1A6C2C19-E26C-44FC-8EFC-EA094B614F2A}">
      <dgm:prSet/>
      <dgm:spPr>
        <a:solidFill>
          <a:srgbClr val="FFCC99"/>
        </a:solidFill>
        <a:ln>
          <a:solidFill>
            <a:schemeClr val="tx1"/>
          </a:solidFill>
        </a:ln>
      </dgm:spPr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DE07621E-33E1-47D9-85FD-030452D76033}" type="sibTrans" cxnId="{1A6C2C19-E26C-44FC-8EFC-EA094B614F2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65393047-FFC1-4B24-BB60-9671463D5A16}">
      <dgm:prSet phldrT="[文字]"/>
      <dgm:spPr>
        <a:solidFill>
          <a:srgbClr val="FFFF99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使用劑量不適當</a:t>
          </a:r>
          <a:endParaRPr lang="zh-TW" altLang="en-US" b="1" dirty="0">
            <a:solidFill>
              <a:schemeClr val="tx1"/>
            </a:solidFill>
          </a:endParaRPr>
        </a:p>
      </dgm:t>
    </dgm:pt>
    <dgm:pt modelId="{D142E7BD-6AAC-41A5-81D6-5C5BBA74BE81}" type="parTrans" cxnId="{7EAA9CDD-7C91-4289-B373-4E5DDA31B36D}">
      <dgm:prSet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8BCE15B7-F3B6-4525-BFC9-A3F0E36383DC}" type="sibTrans" cxnId="{7EAA9CDD-7C91-4289-B373-4E5DDA31B36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6CFCBFE0-C632-466A-961E-0DD1E2782633}" type="pres">
      <dgm:prSet presAssocID="{3C78867D-3C3C-400D-A8C0-D8FBA04792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95C3FFC-4080-4282-BC2F-9C06B4305362}" type="pres">
      <dgm:prSet presAssocID="{6CEB084B-12C1-4641-A7BD-C22AE1A2A3D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D04D6F6B-F9BF-4DFB-A219-B8AC7FBE2D0C}" type="pres">
      <dgm:prSet presAssocID="{1F21BFB5-3F5A-4680-82B1-9E0883EECEC9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624CC636-96F9-4C54-BF1B-59DF1AD6A83D}" type="pres">
      <dgm:prSet presAssocID="{0C964075-654E-4A27-B31A-B32980E273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A47B09-5787-4777-A7D8-9A10C807B122}" type="pres">
      <dgm:prSet presAssocID="{47DCC6F2-F74F-4C19-8DDE-BE6FFB728AA0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49EDD97E-5C3C-4E57-886A-EF43B569397C}" type="pres">
      <dgm:prSet presAssocID="{70FE35CC-CD5E-46CF-9DB7-3138D313587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CC21A2-1A08-4148-BF55-CBDA6DCA8FD1}" type="pres">
      <dgm:prSet presAssocID="{D142E7BD-6AAC-41A5-81D6-5C5BBA74BE81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CB106D7E-DD8E-4C1B-AE05-CD95CF04C9E7}" type="pres">
      <dgm:prSet presAssocID="{65393047-FFC1-4B24-BB60-9671463D5A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65F20F-DAA9-415D-830A-331F9B06BEE2}" type="presOf" srcId="{70FE35CC-CD5E-46CF-9DB7-3138D313587F}" destId="{49EDD97E-5C3C-4E57-886A-EF43B569397C}" srcOrd="0" destOrd="0" presId="urn:microsoft.com/office/officeart/2005/8/layout/radial4"/>
    <dgm:cxn modelId="{A7C405E3-FD6C-41FA-8B03-69E94E74A8E9}" type="presOf" srcId="{47DCC6F2-F74F-4C19-8DDE-BE6FFB728AA0}" destId="{F0A47B09-5787-4777-A7D8-9A10C807B122}" srcOrd="0" destOrd="0" presId="urn:microsoft.com/office/officeart/2005/8/layout/radial4"/>
    <dgm:cxn modelId="{7EAA9CDD-7C91-4289-B373-4E5DDA31B36D}" srcId="{6CEB084B-12C1-4641-A7BD-C22AE1A2A3D4}" destId="{65393047-FFC1-4B24-BB60-9671463D5A16}" srcOrd="2" destOrd="0" parTransId="{D142E7BD-6AAC-41A5-81D6-5C5BBA74BE81}" sibTransId="{8BCE15B7-F3B6-4525-BFC9-A3F0E36383DC}"/>
    <dgm:cxn modelId="{AC1F471E-7F37-4A91-BD0E-DACA849762C2}" type="presOf" srcId="{D142E7BD-6AAC-41A5-81D6-5C5BBA74BE81}" destId="{71CC21A2-1A08-4148-BF55-CBDA6DCA8FD1}" srcOrd="0" destOrd="0" presId="urn:microsoft.com/office/officeart/2005/8/layout/radial4"/>
    <dgm:cxn modelId="{D71CE612-ACAC-410B-895A-EDE293EEC33D}" type="presOf" srcId="{3C78867D-3C3C-400D-A8C0-D8FBA04792B4}" destId="{6CFCBFE0-C632-466A-961E-0DD1E2782633}" srcOrd="0" destOrd="0" presId="urn:microsoft.com/office/officeart/2005/8/layout/radial4"/>
    <dgm:cxn modelId="{8EAE439F-010C-43EC-ABF4-980605BAB941}" type="presOf" srcId="{6CEB084B-12C1-4641-A7BD-C22AE1A2A3D4}" destId="{F95C3FFC-4080-4282-BC2F-9C06B4305362}" srcOrd="0" destOrd="0" presId="urn:microsoft.com/office/officeart/2005/8/layout/radial4"/>
    <dgm:cxn modelId="{BADAF4B4-2CC0-460F-806F-8EFC8FC200BF}" type="presOf" srcId="{65393047-FFC1-4B24-BB60-9671463D5A16}" destId="{CB106D7E-DD8E-4C1B-AE05-CD95CF04C9E7}" srcOrd="0" destOrd="0" presId="urn:microsoft.com/office/officeart/2005/8/layout/radial4"/>
    <dgm:cxn modelId="{1A6C2C19-E26C-44FC-8EFC-EA094B614F2A}" srcId="{6CEB084B-12C1-4641-A7BD-C22AE1A2A3D4}" destId="{70FE35CC-CD5E-46CF-9DB7-3138D313587F}" srcOrd="1" destOrd="0" parTransId="{47DCC6F2-F74F-4C19-8DDE-BE6FFB728AA0}" sibTransId="{DE07621E-33E1-47D9-85FD-030452D76033}"/>
    <dgm:cxn modelId="{3C2D4E67-0954-405C-B951-3E6624E2CD8C}" type="presOf" srcId="{1F21BFB5-3F5A-4680-82B1-9E0883EECEC9}" destId="{D04D6F6B-F9BF-4DFB-A219-B8AC7FBE2D0C}" srcOrd="0" destOrd="0" presId="urn:microsoft.com/office/officeart/2005/8/layout/radial4"/>
    <dgm:cxn modelId="{49546B44-1DBD-40AF-ABFB-921816003C0C}" srcId="{3C78867D-3C3C-400D-A8C0-D8FBA04792B4}" destId="{6CEB084B-12C1-4641-A7BD-C22AE1A2A3D4}" srcOrd="0" destOrd="0" parTransId="{F05C4388-A950-4E21-845B-8EBA022D0AC1}" sibTransId="{5C194EEF-CAB9-4F68-A7A6-FE2EEC63D068}"/>
    <dgm:cxn modelId="{9DE14BF3-7A26-4429-9CC0-9796BB574E8A}" type="presOf" srcId="{0C964075-654E-4A27-B31A-B32980E2737B}" destId="{624CC636-96F9-4C54-BF1B-59DF1AD6A83D}" srcOrd="0" destOrd="0" presId="urn:microsoft.com/office/officeart/2005/8/layout/radial4"/>
    <dgm:cxn modelId="{2CC4CEED-B8BE-4135-BD26-6B73678737A4}" srcId="{6CEB084B-12C1-4641-A7BD-C22AE1A2A3D4}" destId="{0C964075-654E-4A27-B31A-B32980E2737B}" srcOrd="0" destOrd="0" parTransId="{1F21BFB5-3F5A-4680-82B1-9E0883EECEC9}" sibTransId="{01CB78B5-FB63-44BB-AEFB-A281F94879A3}"/>
    <dgm:cxn modelId="{C3D64DE0-D49F-4608-A758-CDCA7F5E1B55}" type="presParOf" srcId="{6CFCBFE0-C632-466A-961E-0DD1E2782633}" destId="{F95C3FFC-4080-4282-BC2F-9C06B4305362}" srcOrd="0" destOrd="0" presId="urn:microsoft.com/office/officeart/2005/8/layout/radial4"/>
    <dgm:cxn modelId="{A983202B-3AC5-452D-A384-20E5A12539D3}" type="presParOf" srcId="{6CFCBFE0-C632-466A-961E-0DD1E2782633}" destId="{D04D6F6B-F9BF-4DFB-A219-B8AC7FBE2D0C}" srcOrd="1" destOrd="0" presId="urn:microsoft.com/office/officeart/2005/8/layout/radial4"/>
    <dgm:cxn modelId="{FD55DDC0-B69C-419E-825C-708A38691C4F}" type="presParOf" srcId="{6CFCBFE0-C632-466A-961E-0DD1E2782633}" destId="{624CC636-96F9-4C54-BF1B-59DF1AD6A83D}" srcOrd="2" destOrd="0" presId="urn:microsoft.com/office/officeart/2005/8/layout/radial4"/>
    <dgm:cxn modelId="{70757A1B-5F6E-4B9F-85EE-3B59C220B13E}" type="presParOf" srcId="{6CFCBFE0-C632-466A-961E-0DD1E2782633}" destId="{F0A47B09-5787-4777-A7D8-9A10C807B122}" srcOrd="3" destOrd="0" presId="urn:microsoft.com/office/officeart/2005/8/layout/radial4"/>
    <dgm:cxn modelId="{EC0AA9A5-3FB1-4209-92AF-D209C3C07213}" type="presParOf" srcId="{6CFCBFE0-C632-466A-961E-0DD1E2782633}" destId="{49EDD97E-5C3C-4E57-886A-EF43B569397C}" srcOrd="4" destOrd="0" presId="urn:microsoft.com/office/officeart/2005/8/layout/radial4"/>
    <dgm:cxn modelId="{8B7790AF-8F20-4937-8D6A-53C4684E67E5}" type="presParOf" srcId="{6CFCBFE0-C632-466A-961E-0DD1E2782633}" destId="{71CC21A2-1A08-4148-BF55-CBDA6DCA8FD1}" srcOrd="5" destOrd="0" presId="urn:microsoft.com/office/officeart/2005/8/layout/radial4"/>
    <dgm:cxn modelId="{525D9A3D-DF8A-4A6A-BB33-842E55A797C9}" type="presParOf" srcId="{6CFCBFE0-C632-466A-961E-0DD1E2782633}" destId="{CB106D7E-DD8E-4C1B-AE05-CD95CF04C9E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29550-87C4-49D7-8940-2F7E7FE616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DFA749F-E4B4-4557-B634-84CE5CCD9C2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當次案件不計重複用藥核減</a:t>
          </a:r>
          <a:endParaRPr lang="en-US" altLang="zh-TW" sz="1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提前領藥</a:t>
          </a: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日數併入病人總餘藥日數</a:t>
          </a:r>
          <a:endParaRPr lang="en-US" altLang="zh-TW" sz="1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病人因素</a:t>
          </a: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病人餘藥日數歸</a:t>
          </a: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0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2416ED-1500-4EFE-B389-4BA298B23800}" type="parTrans" cxnId="{4D96E842-148E-426F-8BD7-73AF93BF8646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BF08FA-916E-4040-8210-6BF6EF713561}" type="sibTrans" cxnId="{4D96E842-148E-426F-8BD7-73AF93BF8646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D95E4B-1116-4E71-9E1C-249007619C8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核扣重複日數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藥費及藥服費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 </a:t>
          </a:r>
          <a:r>
            <a: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醫療院所、藥局</a:t>
          </a:r>
          <a:r>
            <a: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核刪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藥事服務費</a:t>
          </a:r>
          <a:r>
            <a: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交付藥局</a:t>
          </a:r>
          <a:r>
            <a: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開藥日數併入病人總餘藥日數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54D0D8-6938-48FF-B203-A1F884A5B67F}" type="parTrans" cxnId="{01CEAEDB-AE74-47ED-BBC3-56D5BF2597A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2045FF-C047-4BC5-945F-8012C2EE43C0}" type="sibTrans" cxnId="{01CEAEDB-AE74-47ED-BBC3-56D5BF2597A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C8E34E-6BAA-4509-B859-8A7CEB2B90D5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不納入資料計算範圍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C4808B-3376-46B4-92A3-69DFF741C8DC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無重複用藥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1385CE-3346-4D6A-A1D2-ADFE29E8D5D5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同院所處方重複用藥案件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6839F6-B1CF-4C7E-A2B6-27700360970C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提前領藥</a:t>
          </a:r>
          <a:r>
            <a:rPr lang="zh-TW" altLang="en-US" sz="16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</a:t>
          </a:r>
          <a:r>
            <a:rPr lang="zh-TW" altLang="en-US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病人因素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案件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00FFF4-69EA-42A6-8A9F-96BBC5E3E415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是否符合可提前領藥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之規範</a:t>
          </a:r>
          <a:r>
            <a:rPr lang="zh-TW" altLang="en-US" sz="16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</a:t>
          </a:r>
          <a:r>
            <a:rPr lang="zh-TW" altLang="en-US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病人因素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D63209-1543-4713-8B73-9D58CAC9C5B4}" type="sibTrans" cxnId="{61DB84E0-C194-4005-84F2-7120408DAA01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83C2F1-7FCD-4E7C-8B30-E70CDF892356}" type="parTrans" cxnId="{61DB84E0-C194-4005-84F2-7120408DAA01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DF6007-1724-4CAE-8D69-3317B651AD19}" type="sibTrans" cxnId="{7640C84A-3D4E-4F96-B62B-1822E611346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37DB5C-8AD9-4DAD-8AEC-618B7D006712}" type="parTrans" cxnId="{7640C84A-3D4E-4F96-B62B-1822E611346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2B4AEA-B5A2-4E71-8274-23CFFFFEB799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處方</a:t>
          </a: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調劑</a:t>
          </a: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時病人</a:t>
          </a:r>
          <a:r>
            <a:rPr lang="zh-TW" altLang="en-US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是否有餘藥</a:t>
          </a:r>
          <a:endParaRPr lang="zh-TW" altLang="en-US" sz="16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CD86D7-C443-41F7-B497-1E78EA4DA167}" type="sibTrans" cxnId="{FAC35680-EDAA-41E6-BE86-3A6EC1C2DAF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1FAB0E-D74B-45BA-837E-FBE966A0BBF4}" type="parTrans" cxnId="{FAC35680-EDAA-41E6-BE86-3A6EC1C2DAF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223EBE-F17F-4F40-8307-CC5C2D05B0E0}" type="sibTrans" cxnId="{59E0D05B-F703-4E21-A66A-F080322B05FF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E09B8B-775F-407A-935D-9A1FAC4F7118}" type="parTrans" cxnId="{59E0D05B-F703-4E21-A66A-F080322B05FF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66BB4D-3FA4-4EE1-A388-152E2404F75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案件是否申報藥費</a:t>
          </a: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病人</a:t>
          </a:r>
          <a:r>
            <a:rPr lang="zh-TW" altLang="en-US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是否領藥</a:t>
          </a:r>
          <a:r>
            <a: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TW" sz="1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F36EEC-9524-4902-86AB-49423A0C2711}" type="sibTrans" cxnId="{309FD78D-D3D5-4003-AB8B-55113E6323B4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248326-A22B-4CB1-8211-8B74F070A822}" type="parTrans" cxnId="{309FD78D-D3D5-4003-AB8B-55113E6323B4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630DEC-01AB-4564-AF02-1A2851FDE0A9}" type="sibTrans" cxnId="{67947DA0-AF0E-4D3D-8EE4-158FB6F49A28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EC2DCA-D4FE-43C4-ADF5-977BA7294575}" type="parTrans" cxnId="{67947DA0-AF0E-4D3D-8EE4-158FB6F49A28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5471A1-7E8A-4DD0-B824-8AB85786AFAD}" type="sibTrans" cxnId="{9F53F1CE-985F-4B20-98D8-E31AEED4C2E9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8B9CFF-AEF2-4707-8926-90BF79821180}" type="parTrans" cxnId="{9F53F1CE-985F-4B20-98D8-E31AEED4C2E9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2084DD-CF9D-4538-A4DD-C2FDA897F5BA}" type="pres">
      <dgm:prSet presAssocID="{32529550-87C4-49D7-8940-2F7E7FE616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F91DC4C-B780-4C72-8BD0-B275E8BADB0C}" type="pres">
      <dgm:prSet presAssocID="{A766BB4D-3FA4-4EE1-A388-152E2404F75F}" presName="hierRoot1" presStyleCnt="0"/>
      <dgm:spPr/>
    </dgm:pt>
    <dgm:pt modelId="{72306D12-EE6D-46B9-A648-A22239BA7782}" type="pres">
      <dgm:prSet presAssocID="{A766BB4D-3FA4-4EE1-A388-152E2404F75F}" presName="composite" presStyleCnt="0"/>
      <dgm:spPr/>
    </dgm:pt>
    <dgm:pt modelId="{6507BC89-E2F7-4FA5-9406-8A9A66343DF1}" type="pres">
      <dgm:prSet presAssocID="{A766BB4D-3FA4-4EE1-A388-152E2404F75F}" presName="background" presStyleLbl="node0" presStyleIdx="0" presStyleCnt="1"/>
      <dgm:spPr/>
    </dgm:pt>
    <dgm:pt modelId="{DF3AF269-791B-4652-B5C9-5A879C01F441}" type="pres">
      <dgm:prSet presAssocID="{A766BB4D-3FA4-4EE1-A388-152E2404F75F}" presName="text" presStyleLbl="fgAcc0" presStyleIdx="0" presStyleCnt="1" custScaleX="274856" custScaleY="40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92EBA2-2CB3-47B9-86CF-F4AA40D21043}" type="pres">
      <dgm:prSet presAssocID="{A766BB4D-3FA4-4EE1-A388-152E2404F75F}" presName="hierChild2" presStyleCnt="0"/>
      <dgm:spPr/>
    </dgm:pt>
    <dgm:pt modelId="{9CE8CAC7-C94E-4031-AB3D-EB09650A5AA6}" type="pres">
      <dgm:prSet presAssocID="{938B9CFF-AEF2-4707-8926-90BF79821180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25FACAA-0588-4E1A-B0E8-5A9F67A04A28}" type="pres">
      <dgm:prSet presAssocID="{102B4AEA-B5A2-4E71-8274-23CFFFFEB799}" presName="hierRoot2" presStyleCnt="0"/>
      <dgm:spPr/>
    </dgm:pt>
    <dgm:pt modelId="{14089860-1187-4583-B5DD-95339661A0FB}" type="pres">
      <dgm:prSet presAssocID="{102B4AEA-B5A2-4E71-8274-23CFFFFEB799}" presName="composite2" presStyleCnt="0"/>
      <dgm:spPr/>
    </dgm:pt>
    <dgm:pt modelId="{5F0E621F-A860-45A9-9FE8-F773D34AA1D4}" type="pres">
      <dgm:prSet presAssocID="{102B4AEA-B5A2-4E71-8274-23CFFFFEB799}" presName="background2" presStyleLbl="node2" presStyleIdx="0" presStyleCnt="2"/>
      <dgm:spPr/>
    </dgm:pt>
    <dgm:pt modelId="{31F1820E-533A-43BB-A5E4-70657B8533B1}" type="pres">
      <dgm:prSet presAssocID="{102B4AEA-B5A2-4E71-8274-23CFFFFEB799}" presName="text2" presStyleLbl="fgAcc2" presStyleIdx="0" presStyleCnt="2" custScaleX="257218" custScaleY="40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FC28CB-0F3E-44D8-97C2-DAB85C79E01C}" type="pres">
      <dgm:prSet presAssocID="{102B4AEA-B5A2-4E71-8274-23CFFFFEB799}" presName="hierChild3" presStyleCnt="0"/>
      <dgm:spPr/>
    </dgm:pt>
    <dgm:pt modelId="{80DBF146-2393-49A6-93FD-027DC52BFAB4}" type="pres">
      <dgm:prSet presAssocID="{45E09B8B-775F-407A-935D-9A1FAC4F7118}" presName="Name17" presStyleLbl="parChTrans1D3" presStyleIdx="0" presStyleCnt="2"/>
      <dgm:spPr/>
      <dgm:t>
        <a:bodyPr/>
        <a:lstStyle/>
        <a:p>
          <a:endParaRPr lang="zh-TW" altLang="en-US"/>
        </a:p>
      </dgm:t>
    </dgm:pt>
    <dgm:pt modelId="{2EAB6546-7888-408D-95A8-B57D5BC6EC8E}" type="pres">
      <dgm:prSet presAssocID="{F100FFF4-69EA-42A6-8A9F-96BBC5E3E415}" presName="hierRoot3" presStyleCnt="0"/>
      <dgm:spPr/>
    </dgm:pt>
    <dgm:pt modelId="{7745AF39-23A0-4413-918B-D23E159408C5}" type="pres">
      <dgm:prSet presAssocID="{F100FFF4-69EA-42A6-8A9F-96BBC5E3E415}" presName="composite3" presStyleCnt="0"/>
      <dgm:spPr/>
    </dgm:pt>
    <dgm:pt modelId="{956293EA-DE54-44E2-A9B2-3768BBE8E863}" type="pres">
      <dgm:prSet presAssocID="{F100FFF4-69EA-42A6-8A9F-96BBC5E3E415}" presName="background3" presStyleLbl="node3" presStyleIdx="0" presStyleCnt="2"/>
      <dgm:spPr/>
    </dgm:pt>
    <dgm:pt modelId="{86B21E7C-5686-4560-A430-2EB1C076AD3C}" type="pres">
      <dgm:prSet presAssocID="{F100FFF4-69EA-42A6-8A9F-96BBC5E3E415}" presName="text3" presStyleLbl="fgAcc3" presStyleIdx="0" presStyleCnt="2" custScaleX="304467" custScaleY="40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5AB88FD-0BF5-4948-8C3F-4EC60127A39E}" type="pres">
      <dgm:prSet presAssocID="{F100FFF4-69EA-42A6-8A9F-96BBC5E3E415}" presName="hierChild4" presStyleCnt="0"/>
      <dgm:spPr/>
    </dgm:pt>
    <dgm:pt modelId="{4A81C548-91C0-42A6-9748-CE0828314BB4}" type="pres">
      <dgm:prSet presAssocID="{7737DB5C-8AD9-4DAD-8AEC-618B7D006712}" presName="Name23" presStyleLbl="parChTrans1D4" presStyleIdx="0" presStyleCnt="4"/>
      <dgm:spPr/>
      <dgm:t>
        <a:bodyPr/>
        <a:lstStyle/>
        <a:p>
          <a:endParaRPr lang="zh-TW" altLang="en-US"/>
        </a:p>
      </dgm:t>
    </dgm:pt>
    <dgm:pt modelId="{1F7DA836-6597-42C2-9E55-7ECEC3BF69DC}" type="pres">
      <dgm:prSet presAssocID="{1F6839F6-B1CF-4C7E-A2B6-27700360970C}" presName="hierRoot4" presStyleCnt="0"/>
      <dgm:spPr/>
    </dgm:pt>
    <dgm:pt modelId="{F156910D-35D2-4039-9B67-62B62C63563F}" type="pres">
      <dgm:prSet presAssocID="{1F6839F6-B1CF-4C7E-A2B6-27700360970C}" presName="composite4" presStyleCnt="0"/>
      <dgm:spPr/>
    </dgm:pt>
    <dgm:pt modelId="{EE1F056B-BC2B-4290-BB7D-B1F5D6C961F7}" type="pres">
      <dgm:prSet presAssocID="{1F6839F6-B1CF-4C7E-A2B6-27700360970C}" presName="background4" presStyleLbl="node4" presStyleIdx="0" presStyleCnt="4"/>
      <dgm:spPr/>
    </dgm:pt>
    <dgm:pt modelId="{07AECA4E-6337-4B76-9D55-D1614C6DE7C9}" type="pres">
      <dgm:prSet presAssocID="{1F6839F6-B1CF-4C7E-A2B6-27700360970C}" presName="text4" presStyleLbl="fgAcc4" presStyleIdx="0" presStyleCnt="4" custScaleX="208199" custScaleY="40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F770FAF-1138-4FEB-99D1-175EC659FE3B}" type="pres">
      <dgm:prSet presAssocID="{1F6839F6-B1CF-4C7E-A2B6-27700360970C}" presName="hierChild5" presStyleCnt="0"/>
      <dgm:spPr/>
    </dgm:pt>
    <dgm:pt modelId="{327769CA-1D46-4440-9BA7-FF8BEDF544B7}" type="pres">
      <dgm:prSet presAssocID="{202416ED-1500-4EFE-B389-4BA298B23800}" presName="Name23" presStyleLbl="parChTrans1D4" presStyleIdx="1" presStyleCnt="4"/>
      <dgm:spPr/>
      <dgm:t>
        <a:bodyPr/>
        <a:lstStyle/>
        <a:p>
          <a:endParaRPr lang="zh-TW" altLang="en-US"/>
        </a:p>
      </dgm:t>
    </dgm:pt>
    <dgm:pt modelId="{5901AE5B-27C9-46F6-AA53-1639733F069C}" type="pres">
      <dgm:prSet presAssocID="{3DFA749F-E4B4-4557-B634-84CE5CCD9C27}" presName="hierRoot4" presStyleCnt="0"/>
      <dgm:spPr/>
    </dgm:pt>
    <dgm:pt modelId="{0A82A9B8-8102-47AF-BAB7-6C24A24E77A0}" type="pres">
      <dgm:prSet presAssocID="{3DFA749F-E4B4-4557-B634-84CE5CCD9C27}" presName="composite4" presStyleCnt="0"/>
      <dgm:spPr/>
    </dgm:pt>
    <dgm:pt modelId="{A5FA46C2-0BBD-425D-A7C1-FE55E56BE532}" type="pres">
      <dgm:prSet presAssocID="{3DFA749F-E4B4-4557-B634-84CE5CCD9C27}" presName="background4" presStyleLbl="node4" presStyleIdx="1" presStyleCnt="4"/>
      <dgm:spPr/>
    </dgm:pt>
    <dgm:pt modelId="{52745F45-EB00-4323-929C-60EDD3DB8ECE}" type="pres">
      <dgm:prSet presAssocID="{3DFA749F-E4B4-4557-B634-84CE5CCD9C27}" presName="text4" presStyleLbl="fgAcc4" presStyleIdx="1" presStyleCnt="4" custScaleX="283677" custScaleY="150200" custLinFactNeighborX="-118" custLinFactNeighborY="-1702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1494E2-CA54-409E-BBC3-21AC75D2C198}" type="pres">
      <dgm:prSet presAssocID="{3DFA749F-E4B4-4557-B634-84CE5CCD9C27}" presName="hierChild5" presStyleCnt="0"/>
      <dgm:spPr/>
    </dgm:pt>
    <dgm:pt modelId="{A32F56A1-D1CB-4644-A80D-3D6FBCE697CC}" type="pres">
      <dgm:prSet presAssocID="{8583C2F1-7FCD-4E7C-8B30-E70CDF892356}" presName="Name23" presStyleLbl="parChTrans1D4" presStyleIdx="2" presStyleCnt="4"/>
      <dgm:spPr/>
      <dgm:t>
        <a:bodyPr/>
        <a:lstStyle/>
        <a:p>
          <a:endParaRPr lang="zh-TW" altLang="en-US"/>
        </a:p>
      </dgm:t>
    </dgm:pt>
    <dgm:pt modelId="{73B2EDFB-7C7C-447D-BAC4-FEAB67BE141C}" type="pres">
      <dgm:prSet presAssocID="{CA1385CE-3346-4D6A-A1D2-ADFE29E8D5D5}" presName="hierRoot4" presStyleCnt="0"/>
      <dgm:spPr/>
    </dgm:pt>
    <dgm:pt modelId="{79763D5A-D95E-41EA-A6DB-5935278FBD56}" type="pres">
      <dgm:prSet presAssocID="{CA1385CE-3346-4D6A-A1D2-ADFE29E8D5D5}" presName="composite4" presStyleCnt="0"/>
      <dgm:spPr/>
    </dgm:pt>
    <dgm:pt modelId="{8DC229D9-3641-49B6-A4A7-927E441D8660}" type="pres">
      <dgm:prSet presAssocID="{CA1385CE-3346-4D6A-A1D2-ADFE29E8D5D5}" presName="background4" presStyleLbl="node4" presStyleIdx="2" presStyleCnt="4"/>
      <dgm:spPr/>
    </dgm:pt>
    <dgm:pt modelId="{9EA9B488-8219-46B2-9A6E-BE9DA4CD8643}" type="pres">
      <dgm:prSet presAssocID="{CA1385CE-3346-4D6A-A1D2-ADFE29E8D5D5}" presName="text4" presStyleLbl="fgAcc4" presStyleIdx="2" presStyleCnt="4" custScaleX="202711" custScaleY="4752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5CBC08-0DDD-4BE8-BA4C-0E81CB5DF35B}" type="pres">
      <dgm:prSet presAssocID="{CA1385CE-3346-4D6A-A1D2-ADFE29E8D5D5}" presName="hierChild5" presStyleCnt="0"/>
      <dgm:spPr/>
    </dgm:pt>
    <dgm:pt modelId="{065DC361-1811-4D05-AC16-778389FCC92C}" type="pres">
      <dgm:prSet presAssocID="{D254D0D8-6938-48FF-B203-A1F884A5B67F}" presName="Name23" presStyleLbl="parChTrans1D4" presStyleIdx="3" presStyleCnt="4"/>
      <dgm:spPr/>
      <dgm:t>
        <a:bodyPr/>
        <a:lstStyle/>
        <a:p>
          <a:endParaRPr lang="zh-TW" altLang="en-US"/>
        </a:p>
      </dgm:t>
    </dgm:pt>
    <dgm:pt modelId="{31A1EBC5-E1B6-49F3-B82D-2322B4BF5C75}" type="pres">
      <dgm:prSet presAssocID="{F1D95E4B-1116-4E71-9E1C-249007619C89}" presName="hierRoot4" presStyleCnt="0"/>
      <dgm:spPr/>
    </dgm:pt>
    <dgm:pt modelId="{B0014E21-C8FA-4382-975D-90E53949BA23}" type="pres">
      <dgm:prSet presAssocID="{F1D95E4B-1116-4E71-9E1C-249007619C89}" presName="composite4" presStyleCnt="0"/>
      <dgm:spPr/>
    </dgm:pt>
    <dgm:pt modelId="{7EA324BF-055D-4F6B-BC00-F1021D06E8B6}" type="pres">
      <dgm:prSet presAssocID="{F1D95E4B-1116-4E71-9E1C-249007619C89}" presName="background4" presStyleLbl="node4" presStyleIdx="3" presStyleCnt="4"/>
      <dgm:spPr/>
    </dgm:pt>
    <dgm:pt modelId="{587DE7B7-4886-4873-B957-5EC9993F5736}" type="pres">
      <dgm:prSet presAssocID="{F1D95E4B-1116-4E71-9E1C-249007619C89}" presName="text4" presStyleLbl="fgAcc4" presStyleIdx="3" presStyleCnt="4" custScaleX="266309" custScaleY="166374" custLinFactNeighborX="-1630" custLinFactNeighborY="-227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7EF1A41-BE64-4BEC-B0F3-F1DE00661172}" type="pres">
      <dgm:prSet presAssocID="{F1D95E4B-1116-4E71-9E1C-249007619C89}" presName="hierChild5" presStyleCnt="0"/>
      <dgm:spPr/>
    </dgm:pt>
    <dgm:pt modelId="{3AC4108D-D0CC-4375-9211-4DE647F1A079}" type="pres">
      <dgm:prSet presAssocID="{B51FAB0E-D74B-45BA-837E-FBE966A0BBF4}" presName="Name17" presStyleLbl="parChTrans1D3" presStyleIdx="1" presStyleCnt="2"/>
      <dgm:spPr/>
      <dgm:t>
        <a:bodyPr/>
        <a:lstStyle/>
        <a:p>
          <a:endParaRPr lang="zh-TW" altLang="en-US"/>
        </a:p>
      </dgm:t>
    </dgm:pt>
    <dgm:pt modelId="{0047E025-0AC1-4BDA-B90C-52DCED161419}" type="pres">
      <dgm:prSet presAssocID="{F3C4808B-3376-46B4-92A3-69DFF741C8DC}" presName="hierRoot3" presStyleCnt="0"/>
      <dgm:spPr/>
    </dgm:pt>
    <dgm:pt modelId="{48466939-8FE7-4AE0-B14F-4405B6E104B7}" type="pres">
      <dgm:prSet presAssocID="{F3C4808B-3376-46B4-92A3-69DFF741C8DC}" presName="composite3" presStyleCnt="0"/>
      <dgm:spPr/>
    </dgm:pt>
    <dgm:pt modelId="{71091682-E705-4FB3-BE93-9FCC917BC57A}" type="pres">
      <dgm:prSet presAssocID="{F3C4808B-3376-46B4-92A3-69DFF741C8DC}" presName="background3" presStyleLbl="node3" presStyleIdx="1" presStyleCnt="2"/>
      <dgm:spPr/>
    </dgm:pt>
    <dgm:pt modelId="{9586CFC7-7432-4BD0-B01F-8899EED50E6D}" type="pres">
      <dgm:prSet presAssocID="{F3C4808B-3376-46B4-92A3-69DFF741C8DC}" presName="text3" presStyleLbl="fgAcc3" presStyleIdx="1" presStyleCnt="2" custScaleX="185518" custScaleY="40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8C60CCC-3649-47EF-899F-C80B70E4328B}" type="pres">
      <dgm:prSet presAssocID="{F3C4808B-3376-46B4-92A3-69DFF741C8DC}" presName="hierChild4" presStyleCnt="0"/>
      <dgm:spPr/>
    </dgm:pt>
    <dgm:pt modelId="{0B7220B4-D858-4359-BA4B-AAB903146399}" type="pres">
      <dgm:prSet presAssocID="{44EC2DCA-D4FE-43C4-ADF5-977BA7294575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E4068469-E9A8-4459-B7C5-57C00E55C525}" type="pres">
      <dgm:prSet presAssocID="{B3C8E34E-6BAA-4509-B859-8A7CEB2B90D5}" presName="hierRoot2" presStyleCnt="0"/>
      <dgm:spPr/>
    </dgm:pt>
    <dgm:pt modelId="{16E09544-3F7B-4E79-A676-6DBA815B3EA5}" type="pres">
      <dgm:prSet presAssocID="{B3C8E34E-6BAA-4509-B859-8A7CEB2B90D5}" presName="composite2" presStyleCnt="0"/>
      <dgm:spPr/>
    </dgm:pt>
    <dgm:pt modelId="{1DD30054-E61F-4045-B7AF-498BBD730ED8}" type="pres">
      <dgm:prSet presAssocID="{B3C8E34E-6BAA-4509-B859-8A7CEB2B90D5}" presName="background2" presStyleLbl="node2" presStyleIdx="1" presStyleCnt="2"/>
      <dgm:spPr/>
    </dgm:pt>
    <dgm:pt modelId="{AA6A8E39-10D9-4542-B05F-942B8D7CA0A8}" type="pres">
      <dgm:prSet presAssocID="{B3C8E34E-6BAA-4509-B859-8A7CEB2B90D5}" presName="text2" presStyleLbl="fgAcc2" presStyleIdx="1" presStyleCnt="2" custScaleX="185518" custScaleY="40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3EF4509-2532-4C94-A898-EF59DA529A30}" type="pres">
      <dgm:prSet presAssocID="{B3C8E34E-6BAA-4509-B859-8A7CEB2B90D5}" presName="hierChild3" presStyleCnt="0"/>
      <dgm:spPr/>
    </dgm:pt>
  </dgm:ptLst>
  <dgm:cxnLst>
    <dgm:cxn modelId="{4CD7D8A3-9245-4C74-BF56-505A7D0FAC42}" type="presOf" srcId="{7737DB5C-8AD9-4DAD-8AEC-618B7D006712}" destId="{4A81C548-91C0-42A6-9748-CE0828314BB4}" srcOrd="0" destOrd="0" presId="urn:microsoft.com/office/officeart/2005/8/layout/hierarchy1"/>
    <dgm:cxn modelId="{0EDB02DF-974E-4272-8FAC-ED4AC877F5F1}" type="presOf" srcId="{938B9CFF-AEF2-4707-8926-90BF79821180}" destId="{9CE8CAC7-C94E-4031-AB3D-EB09650A5AA6}" srcOrd="0" destOrd="0" presId="urn:microsoft.com/office/officeart/2005/8/layout/hierarchy1"/>
    <dgm:cxn modelId="{BA503567-BFBD-4AB3-A310-9C8E63B48825}" type="presOf" srcId="{D254D0D8-6938-48FF-B203-A1F884A5B67F}" destId="{065DC361-1811-4D05-AC16-778389FCC92C}" srcOrd="0" destOrd="0" presId="urn:microsoft.com/office/officeart/2005/8/layout/hierarchy1"/>
    <dgm:cxn modelId="{61DB84E0-C194-4005-84F2-7120408DAA01}" srcId="{F100FFF4-69EA-42A6-8A9F-96BBC5E3E415}" destId="{CA1385CE-3346-4D6A-A1D2-ADFE29E8D5D5}" srcOrd="1" destOrd="0" parTransId="{8583C2F1-7FCD-4E7C-8B30-E70CDF892356}" sibTransId="{B6D63209-1543-4713-8B73-9D58CAC9C5B4}"/>
    <dgm:cxn modelId="{4D96E842-148E-426F-8BD7-73AF93BF8646}" srcId="{1F6839F6-B1CF-4C7E-A2B6-27700360970C}" destId="{3DFA749F-E4B4-4557-B634-84CE5CCD9C27}" srcOrd="0" destOrd="0" parTransId="{202416ED-1500-4EFE-B389-4BA298B23800}" sibTransId="{91BF08FA-916E-4040-8210-6BF6EF713561}"/>
    <dgm:cxn modelId="{9F53F1CE-985F-4B20-98D8-E31AEED4C2E9}" srcId="{A766BB4D-3FA4-4EE1-A388-152E2404F75F}" destId="{102B4AEA-B5A2-4E71-8274-23CFFFFEB799}" srcOrd="0" destOrd="0" parTransId="{938B9CFF-AEF2-4707-8926-90BF79821180}" sibTransId="{025471A1-7E8A-4DD0-B824-8AB85786AFAD}"/>
    <dgm:cxn modelId="{999C4242-B67B-4DF1-8D2B-F6F147D5601D}" type="presOf" srcId="{102B4AEA-B5A2-4E71-8274-23CFFFFEB799}" destId="{31F1820E-533A-43BB-A5E4-70657B8533B1}" srcOrd="0" destOrd="0" presId="urn:microsoft.com/office/officeart/2005/8/layout/hierarchy1"/>
    <dgm:cxn modelId="{056D97D6-1629-4238-95E8-EFB2BE6BFBDA}" type="presOf" srcId="{F3C4808B-3376-46B4-92A3-69DFF741C8DC}" destId="{9586CFC7-7432-4BD0-B01F-8899EED50E6D}" srcOrd="0" destOrd="0" presId="urn:microsoft.com/office/officeart/2005/8/layout/hierarchy1"/>
    <dgm:cxn modelId="{2D38594C-0AD3-4E46-88FF-4124749D628F}" type="presOf" srcId="{F1D95E4B-1116-4E71-9E1C-249007619C89}" destId="{587DE7B7-4886-4873-B957-5EC9993F5736}" srcOrd="0" destOrd="0" presId="urn:microsoft.com/office/officeart/2005/8/layout/hierarchy1"/>
    <dgm:cxn modelId="{5FF93ED2-758B-45C6-9720-DCBCA567FC5D}" type="presOf" srcId="{32529550-87C4-49D7-8940-2F7E7FE61661}" destId="{2A2084DD-CF9D-4538-A4DD-C2FDA897F5BA}" srcOrd="0" destOrd="0" presId="urn:microsoft.com/office/officeart/2005/8/layout/hierarchy1"/>
    <dgm:cxn modelId="{15EBF3EC-1D0B-4F59-979B-3346361F5DCE}" type="presOf" srcId="{A766BB4D-3FA4-4EE1-A388-152E2404F75F}" destId="{DF3AF269-791B-4652-B5C9-5A879C01F441}" srcOrd="0" destOrd="0" presId="urn:microsoft.com/office/officeart/2005/8/layout/hierarchy1"/>
    <dgm:cxn modelId="{DE261D20-2FC8-457B-B709-AC93913753E1}" type="presOf" srcId="{44EC2DCA-D4FE-43C4-ADF5-977BA7294575}" destId="{0B7220B4-D858-4359-BA4B-AAB903146399}" srcOrd="0" destOrd="0" presId="urn:microsoft.com/office/officeart/2005/8/layout/hierarchy1"/>
    <dgm:cxn modelId="{FAC35680-EDAA-41E6-BE86-3A6EC1C2DAF2}" srcId="{102B4AEA-B5A2-4E71-8274-23CFFFFEB799}" destId="{F3C4808B-3376-46B4-92A3-69DFF741C8DC}" srcOrd="1" destOrd="0" parTransId="{B51FAB0E-D74B-45BA-837E-FBE966A0BBF4}" sibTransId="{71CD86D7-C443-41F7-B497-1E78EA4DA167}"/>
    <dgm:cxn modelId="{9B4AFCD2-D424-47FE-9949-EEEE8AB6BD0C}" type="presOf" srcId="{F100FFF4-69EA-42A6-8A9F-96BBC5E3E415}" destId="{86B21E7C-5686-4560-A430-2EB1C076AD3C}" srcOrd="0" destOrd="0" presId="urn:microsoft.com/office/officeart/2005/8/layout/hierarchy1"/>
    <dgm:cxn modelId="{B6DDE16D-704B-49A9-AF3B-B0056CD5B8EA}" type="presOf" srcId="{B51FAB0E-D74B-45BA-837E-FBE966A0BBF4}" destId="{3AC4108D-D0CC-4375-9211-4DE647F1A079}" srcOrd="0" destOrd="0" presId="urn:microsoft.com/office/officeart/2005/8/layout/hierarchy1"/>
    <dgm:cxn modelId="{377CF547-9EF2-400D-8D0E-1FD4F490DDD4}" type="presOf" srcId="{CA1385CE-3346-4D6A-A1D2-ADFE29E8D5D5}" destId="{9EA9B488-8219-46B2-9A6E-BE9DA4CD8643}" srcOrd="0" destOrd="0" presId="urn:microsoft.com/office/officeart/2005/8/layout/hierarchy1"/>
    <dgm:cxn modelId="{309FD78D-D3D5-4003-AB8B-55113E6323B4}" srcId="{32529550-87C4-49D7-8940-2F7E7FE61661}" destId="{A766BB4D-3FA4-4EE1-A388-152E2404F75F}" srcOrd="0" destOrd="0" parTransId="{4E248326-A22B-4CB1-8211-8B74F070A822}" sibTransId="{C6F36EEC-9524-4902-86AB-49423A0C2711}"/>
    <dgm:cxn modelId="{E763CA25-D21C-486B-A549-E9B677CD6F93}" type="presOf" srcId="{1F6839F6-B1CF-4C7E-A2B6-27700360970C}" destId="{07AECA4E-6337-4B76-9D55-D1614C6DE7C9}" srcOrd="0" destOrd="0" presId="urn:microsoft.com/office/officeart/2005/8/layout/hierarchy1"/>
    <dgm:cxn modelId="{C24A4D57-E46A-48A4-81FB-EB33ABE18065}" type="presOf" srcId="{202416ED-1500-4EFE-B389-4BA298B23800}" destId="{327769CA-1D46-4440-9BA7-FF8BEDF544B7}" srcOrd="0" destOrd="0" presId="urn:microsoft.com/office/officeart/2005/8/layout/hierarchy1"/>
    <dgm:cxn modelId="{7640C84A-3D4E-4F96-B62B-1822E6113462}" srcId="{F100FFF4-69EA-42A6-8A9F-96BBC5E3E415}" destId="{1F6839F6-B1CF-4C7E-A2B6-27700360970C}" srcOrd="0" destOrd="0" parTransId="{7737DB5C-8AD9-4DAD-8AEC-618B7D006712}" sibTransId="{55DF6007-1724-4CAE-8D69-3317B651AD19}"/>
    <dgm:cxn modelId="{D15B82AE-B6B2-4CDF-A779-42EBC2FF9B6D}" type="presOf" srcId="{45E09B8B-775F-407A-935D-9A1FAC4F7118}" destId="{80DBF146-2393-49A6-93FD-027DC52BFAB4}" srcOrd="0" destOrd="0" presId="urn:microsoft.com/office/officeart/2005/8/layout/hierarchy1"/>
    <dgm:cxn modelId="{67947DA0-AF0E-4D3D-8EE4-158FB6F49A28}" srcId="{A766BB4D-3FA4-4EE1-A388-152E2404F75F}" destId="{B3C8E34E-6BAA-4509-B859-8A7CEB2B90D5}" srcOrd="1" destOrd="0" parTransId="{44EC2DCA-D4FE-43C4-ADF5-977BA7294575}" sibTransId="{0E630DEC-01AB-4564-AF02-1A2851FDE0A9}"/>
    <dgm:cxn modelId="{01CEAEDB-AE74-47ED-BBC3-56D5BF2597A2}" srcId="{CA1385CE-3346-4D6A-A1D2-ADFE29E8D5D5}" destId="{F1D95E4B-1116-4E71-9E1C-249007619C89}" srcOrd="0" destOrd="0" parTransId="{D254D0D8-6938-48FF-B203-A1F884A5B67F}" sibTransId="{102045FF-C047-4BC5-945F-8012C2EE43C0}"/>
    <dgm:cxn modelId="{A5550CD9-E1D5-4A21-8AF1-05F710F0F712}" type="presOf" srcId="{8583C2F1-7FCD-4E7C-8B30-E70CDF892356}" destId="{A32F56A1-D1CB-4644-A80D-3D6FBCE697CC}" srcOrd="0" destOrd="0" presId="urn:microsoft.com/office/officeart/2005/8/layout/hierarchy1"/>
    <dgm:cxn modelId="{5AD394F7-4609-4465-9F48-D20D299F4A5A}" type="presOf" srcId="{B3C8E34E-6BAA-4509-B859-8A7CEB2B90D5}" destId="{AA6A8E39-10D9-4542-B05F-942B8D7CA0A8}" srcOrd="0" destOrd="0" presId="urn:microsoft.com/office/officeart/2005/8/layout/hierarchy1"/>
    <dgm:cxn modelId="{59E0D05B-F703-4E21-A66A-F080322B05FF}" srcId="{102B4AEA-B5A2-4E71-8274-23CFFFFEB799}" destId="{F100FFF4-69EA-42A6-8A9F-96BBC5E3E415}" srcOrd="0" destOrd="0" parTransId="{45E09B8B-775F-407A-935D-9A1FAC4F7118}" sibTransId="{F6223EBE-F17F-4F40-8307-CC5C2D05B0E0}"/>
    <dgm:cxn modelId="{C4D6052D-B6F9-4A7B-A29F-4CE034142A82}" type="presOf" srcId="{3DFA749F-E4B4-4557-B634-84CE5CCD9C27}" destId="{52745F45-EB00-4323-929C-60EDD3DB8ECE}" srcOrd="0" destOrd="0" presId="urn:microsoft.com/office/officeart/2005/8/layout/hierarchy1"/>
    <dgm:cxn modelId="{08543EAF-D965-405C-BAD8-B3743774E5C5}" type="presParOf" srcId="{2A2084DD-CF9D-4538-A4DD-C2FDA897F5BA}" destId="{EF91DC4C-B780-4C72-8BD0-B275E8BADB0C}" srcOrd="0" destOrd="0" presId="urn:microsoft.com/office/officeart/2005/8/layout/hierarchy1"/>
    <dgm:cxn modelId="{DB0591F6-25D7-4361-9160-46C894D7D5B2}" type="presParOf" srcId="{EF91DC4C-B780-4C72-8BD0-B275E8BADB0C}" destId="{72306D12-EE6D-46B9-A648-A22239BA7782}" srcOrd="0" destOrd="0" presId="urn:microsoft.com/office/officeart/2005/8/layout/hierarchy1"/>
    <dgm:cxn modelId="{C2C0D746-269C-4F9B-8061-8453644D6668}" type="presParOf" srcId="{72306D12-EE6D-46B9-A648-A22239BA7782}" destId="{6507BC89-E2F7-4FA5-9406-8A9A66343DF1}" srcOrd="0" destOrd="0" presId="urn:microsoft.com/office/officeart/2005/8/layout/hierarchy1"/>
    <dgm:cxn modelId="{202087CD-CE8D-48E6-85FE-04609729B5D9}" type="presParOf" srcId="{72306D12-EE6D-46B9-A648-A22239BA7782}" destId="{DF3AF269-791B-4652-B5C9-5A879C01F441}" srcOrd="1" destOrd="0" presId="urn:microsoft.com/office/officeart/2005/8/layout/hierarchy1"/>
    <dgm:cxn modelId="{42E303C8-9E49-46D2-8DCD-4EBA663D19FE}" type="presParOf" srcId="{EF91DC4C-B780-4C72-8BD0-B275E8BADB0C}" destId="{4292EBA2-2CB3-47B9-86CF-F4AA40D21043}" srcOrd="1" destOrd="0" presId="urn:microsoft.com/office/officeart/2005/8/layout/hierarchy1"/>
    <dgm:cxn modelId="{D308E561-481F-42E1-9B32-CBFB8DBB712C}" type="presParOf" srcId="{4292EBA2-2CB3-47B9-86CF-F4AA40D21043}" destId="{9CE8CAC7-C94E-4031-AB3D-EB09650A5AA6}" srcOrd="0" destOrd="0" presId="urn:microsoft.com/office/officeart/2005/8/layout/hierarchy1"/>
    <dgm:cxn modelId="{8B22126A-64D7-4FA7-AC9E-C8ACE159457A}" type="presParOf" srcId="{4292EBA2-2CB3-47B9-86CF-F4AA40D21043}" destId="{825FACAA-0588-4E1A-B0E8-5A9F67A04A28}" srcOrd="1" destOrd="0" presId="urn:microsoft.com/office/officeart/2005/8/layout/hierarchy1"/>
    <dgm:cxn modelId="{A324BBD0-C78B-4D50-82FF-E86A53076773}" type="presParOf" srcId="{825FACAA-0588-4E1A-B0E8-5A9F67A04A28}" destId="{14089860-1187-4583-B5DD-95339661A0FB}" srcOrd="0" destOrd="0" presId="urn:microsoft.com/office/officeart/2005/8/layout/hierarchy1"/>
    <dgm:cxn modelId="{2C3792B4-0140-426B-95B6-8941514387C9}" type="presParOf" srcId="{14089860-1187-4583-B5DD-95339661A0FB}" destId="{5F0E621F-A860-45A9-9FE8-F773D34AA1D4}" srcOrd="0" destOrd="0" presId="urn:microsoft.com/office/officeart/2005/8/layout/hierarchy1"/>
    <dgm:cxn modelId="{42F01483-B8B0-430C-BA69-65D72B451C5E}" type="presParOf" srcId="{14089860-1187-4583-B5DD-95339661A0FB}" destId="{31F1820E-533A-43BB-A5E4-70657B8533B1}" srcOrd="1" destOrd="0" presId="urn:microsoft.com/office/officeart/2005/8/layout/hierarchy1"/>
    <dgm:cxn modelId="{6E6AF743-9F38-48A9-A533-EB8C20C351CA}" type="presParOf" srcId="{825FACAA-0588-4E1A-B0E8-5A9F67A04A28}" destId="{F9FC28CB-0F3E-44D8-97C2-DAB85C79E01C}" srcOrd="1" destOrd="0" presId="urn:microsoft.com/office/officeart/2005/8/layout/hierarchy1"/>
    <dgm:cxn modelId="{5E2D1B4D-4741-4A81-92DE-2B466A42BEE2}" type="presParOf" srcId="{F9FC28CB-0F3E-44D8-97C2-DAB85C79E01C}" destId="{80DBF146-2393-49A6-93FD-027DC52BFAB4}" srcOrd="0" destOrd="0" presId="urn:microsoft.com/office/officeart/2005/8/layout/hierarchy1"/>
    <dgm:cxn modelId="{3D171D75-F928-4778-AD4F-F34E26A85941}" type="presParOf" srcId="{F9FC28CB-0F3E-44D8-97C2-DAB85C79E01C}" destId="{2EAB6546-7888-408D-95A8-B57D5BC6EC8E}" srcOrd="1" destOrd="0" presId="urn:microsoft.com/office/officeart/2005/8/layout/hierarchy1"/>
    <dgm:cxn modelId="{2A3E0738-F60A-4A2F-9510-F2B7C327F69B}" type="presParOf" srcId="{2EAB6546-7888-408D-95A8-B57D5BC6EC8E}" destId="{7745AF39-23A0-4413-918B-D23E159408C5}" srcOrd="0" destOrd="0" presId="urn:microsoft.com/office/officeart/2005/8/layout/hierarchy1"/>
    <dgm:cxn modelId="{561AC990-DBF0-41FC-8AFB-EB0D3BE69A65}" type="presParOf" srcId="{7745AF39-23A0-4413-918B-D23E159408C5}" destId="{956293EA-DE54-44E2-A9B2-3768BBE8E863}" srcOrd="0" destOrd="0" presId="urn:microsoft.com/office/officeart/2005/8/layout/hierarchy1"/>
    <dgm:cxn modelId="{F7CB01B7-CA76-461A-9A9E-17D3C12C9FD5}" type="presParOf" srcId="{7745AF39-23A0-4413-918B-D23E159408C5}" destId="{86B21E7C-5686-4560-A430-2EB1C076AD3C}" srcOrd="1" destOrd="0" presId="urn:microsoft.com/office/officeart/2005/8/layout/hierarchy1"/>
    <dgm:cxn modelId="{A5E4A0A1-07AB-45C3-A55B-2F488A8A9108}" type="presParOf" srcId="{2EAB6546-7888-408D-95A8-B57D5BC6EC8E}" destId="{A5AB88FD-0BF5-4948-8C3F-4EC60127A39E}" srcOrd="1" destOrd="0" presId="urn:microsoft.com/office/officeart/2005/8/layout/hierarchy1"/>
    <dgm:cxn modelId="{C75C6968-02C5-4078-8CEF-984548AEDA93}" type="presParOf" srcId="{A5AB88FD-0BF5-4948-8C3F-4EC60127A39E}" destId="{4A81C548-91C0-42A6-9748-CE0828314BB4}" srcOrd="0" destOrd="0" presId="urn:microsoft.com/office/officeart/2005/8/layout/hierarchy1"/>
    <dgm:cxn modelId="{4AA4B3BA-7BE7-4275-B5C1-AE694B56F8B9}" type="presParOf" srcId="{A5AB88FD-0BF5-4948-8C3F-4EC60127A39E}" destId="{1F7DA836-6597-42C2-9E55-7ECEC3BF69DC}" srcOrd="1" destOrd="0" presId="urn:microsoft.com/office/officeart/2005/8/layout/hierarchy1"/>
    <dgm:cxn modelId="{0CD2737B-2E85-4040-9A93-ABFF0CD0F823}" type="presParOf" srcId="{1F7DA836-6597-42C2-9E55-7ECEC3BF69DC}" destId="{F156910D-35D2-4039-9B67-62B62C63563F}" srcOrd="0" destOrd="0" presId="urn:microsoft.com/office/officeart/2005/8/layout/hierarchy1"/>
    <dgm:cxn modelId="{BD15899E-1FA5-48F6-AD08-1A05F6E32045}" type="presParOf" srcId="{F156910D-35D2-4039-9B67-62B62C63563F}" destId="{EE1F056B-BC2B-4290-BB7D-B1F5D6C961F7}" srcOrd="0" destOrd="0" presId="urn:microsoft.com/office/officeart/2005/8/layout/hierarchy1"/>
    <dgm:cxn modelId="{4D0C563F-5B7E-4A3E-9760-128E94BB5532}" type="presParOf" srcId="{F156910D-35D2-4039-9B67-62B62C63563F}" destId="{07AECA4E-6337-4B76-9D55-D1614C6DE7C9}" srcOrd="1" destOrd="0" presId="urn:microsoft.com/office/officeart/2005/8/layout/hierarchy1"/>
    <dgm:cxn modelId="{0C848952-8266-4AD8-8F66-5DB9A95D1351}" type="presParOf" srcId="{1F7DA836-6597-42C2-9E55-7ECEC3BF69DC}" destId="{9F770FAF-1138-4FEB-99D1-175EC659FE3B}" srcOrd="1" destOrd="0" presId="urn:microsoft.com/office/officeart/2005/8/layout/hierarchy1"/>
    <dgm:cxn modelId="{5562A6E4-9872-4512-99D9-7537C63BBAC8}" type="presParOf" srcId="{9F770FAF-1138-4FEB-99D1-175EC659FE3B}" destId="{327769CA-1D46-4440-9BA7-FF8BEDF544B7}" srcOrd="0" destOrd="0" presId="urn:microsoft.com/office/officeart/2005/8/layout/hierarchy1"/>
    <dgm:cxn modelId="{E3FF0508-4107-4603-A97D-ADF6F2072BB8}" type="presParOf" srcId="{9F770FAF-1138-4FEB-99D1-175EC659FE3B}" destId="{5901AE5B-27C9-46F6-AA53-1639733F069C}" srcOrd="1" destOrd="0" presId="urn:microsoft.com/office/officeart/2005/8/layout/hierarchy1"/>
    <dgm:cxn modelId="{736C2A59-7036-4910-A831-FB52868A2FA4}" type="presParOf" srcId="{5901AE5B-27C9-46F6-AA53-1639733F069C}" destId="{0A82A9B8-8102-47AF-BAB7-6C24A24E77A0}" srcOrd="0" destOrd="0" presId="urn:microsoft.com/office/officeart/2005/8/layout/hierarchy1"/>
    <dgm:cxn modelId="{08F60CAC-86F8-45C5-8D34-CA890865AB95}" type="presParOf" srcId="{0A82A9B8-8102-47AF-BAB7-6C24A24E77A0}" destId="{A5FA46C2-0BBD-425D-A7C1-FE55E56BE532}" srcOrd="0" destOrd="0" presId="urn:microsoft.com/office/officeart/2005/8/layout/hierarchy1"/>
    <dgm:cxn modelId="{A6170D20-EF78-43D9-874B-31F6F0326870}" type="presParOf" srcId="{0A82A9B8-8102-47AF-BAB7-6C24A24E77A0}" destId="{52745F45-EB00-4323-929C-60EDD3DB8ECE}" srcOrd="1" destOrd="0" presId="urn:microsoft.com/office/officeart/2005/8/layout/hierarchy1"/>
    <dgm:cxn modelId="{38A19293-4137-4699-BC63-441D65DEE1CC}" type="presParOf" srcId="{5901AE5B-27C9-46F6-AA53-1639733F069C}" destId="{511494E2-CA54-409E-BBC3-21AC75D2C198}" srcOrd="1" destOrd="0" presId="urn:microsoft.com/office/officeart/2005/8/layout/hierarchy1"/>
    <dgm:cxn modelId="{0C78CCCC-85A9-4588-8A26-C0513ADFF968}" type="presParOf" srcId="{A5AB88FD-0BF5-4948-8C3F-4EC60127A39E}" destId="{A32F56A1-D1CB-4644-A80D-3D6FBCE697CC}" srcOrd="2" destOrd="0" presId="urn:microsoft.com/office/officeart/2005/8/layout/hierarchy1"/>
    <dgm:cxn modelId="{6C33DB38-A0C6-4C7E-A74C-AAC6C9FFC4D7}" type="presParOf" srcId="{A5AB88FD-0BF5-4948-8C3F-4EC60127A39E}" destId="{73B2EDFB-7C7C-447D-BAC4-FEAB67BE141C}" srcOrd="3" destOrd="0" presId="urn:microsoft.com/office/officeart/2005/8/layout/hierarchy1"/>
    <dgm:cxn modelId="{6F6C0481-713F-4C9E-BAA7-07CD64BDCBAB}" type="presParOf" srcId="{73B2EDFB-7C7C-447D-BAC4-FEAB67BE141C}" destId="{79763D5A-D95E-41EA-A6DB-5935278FBD56}" srcOrd="0" destOrd="0" presId="urn:microsoft.com/office/officeart/2005/8/layout/hierarchy1"/>
    <dgm:cxn modelId="{09DC3695-0960-4387-B909-45AE17394211}" type="presParOf" srcId="{79763D5A-D95E-41EA-A6DB-5935278FBD56}" destId="{8DC229D9-3641-49B6-A4A7-927E441D8660}" srcOrd="0" destOrd="0" presId="urn:microsoft.com/office/officeart/2005/8/layout/hierarchy1"/>
    <dgm:cxn modelId="{5FB9C5C1-AF2E-4B8C-91AA-B1D501A71B76}" type="presParOf" srcId="{79763D5A-D95E-41EA-A6DB-5935278FBD56}" destId="{9EA9B488-8219-46B2-9A6E-BE9DA4CD8643}" srcOrd="1" destOrd="0" presId="urn:microsoft.com/office/officeart/2005/8/layout/hierarchy1"/>
    <dgm:cxn modelId="{3CC4FF2A-6C97-457E-AF7D-D2A046FC9B26}" type="presParOf" srcId="{73B2EDFB-7C7C-447D-BAC4-FEAB67BE141C}" destId="{885CBC08-0DDD-4BE8-BA4C-0E81CB5DF35B}" srcOrd="1" destOrd="0" presId="urn:microsoft.com/office/officeart/2005/8/layout/hierarchy1"/>
    <dgm:cxn modelId="{F8A56A37-4100-4F16-82A1-E262EB9A2AE8}" type="presParOf" srcId="{885CBC08-0DDD-4BE8-BA4C-0E81CB5DF35B}" destId="{065DC361-1811-4D05-AC16-778389FCC92C}" srcOrd="0" destOrd="0" presId="urn:microsoft.com/office/officeart/2005/8/layout/hierarchy1"/>
    <dgm:cxn modelId="{9B48E03C-78E4-466B-895B-0084F9D155AC}" type="presParOf" srcId="{885CBC08-0DDD-4BE8-BA4C-0E81CB5DF35B}" destId="{31A1EBC5-E1B6-49F3-B82D-2322B4BF5C75}" srcOrd="1" destOrd="0" presId="urn:microsoft.com/office/officeart/2005/8/layout/hierarchy1"/>
    <dgm:cxn modelId="{97BE65BE-991A-4582-987F-F19C7DFD3FAB}" type="presParOf" srcId="{31A1EBC5-E1B6-49F3-B82D-2322B4BF5C75}" destId="{B0014E21-C8FA-4382-975D-90E53949BA23}" srcOrd="0" destOrd="0" presId="urn:microsoft.com/office/officeart/2005/8/layout/hierarchy1"/>
    <dgm:cxn modelId="{98002581-7040-4B25-B4F5-E3595607D0B4}" type="presParOf" srcId="{B0014E21-C8FA-4382-975D-90E53949BA23}" destId="{7EA324BF-055D-4F6B-BC00-F1021D06E8B6}" srcOrd="0" destOrd="0" presId="urn:microsoft.com/office/officeart/2005/8/layout/hierarchy1"/>
    <dgm:cxn modelId="{47900543-4295-4ACD-A4F9-04B56978DCCC}" type="presParOf" srcId="{B0014E21-C8FA-4382-975D-90E53949BA23}" destId="{587DE7B7-4886-4873-B957-5EC9993F5736}" srcOrd="1" destOrd="0" presId="urn:microsoft.com/office/officeart/2005/8/layout/hierarchy1"/>
    <dgm:cxn modelId="{5E03BDDE-70E2-4375-AC62-0567C2B99BDB}" type="presParOf" srcId="{31A1EBC5-E1B6-49F3-B82D-2322B4BF5C75}" destId="{77EF1A41-BE64-4BEC-B0F3-F1DE00661172}" srcOrd="1" destOrd="0" presId="urn:microsoft.com/office/officeart/2005/8/layout/hierarchy1"/>
    <dgm:cxn modelId="{0C39FA3F-5C1A-4EDD-A1FE-737428669568}" type="presParOf" srcId="{F9FC28CB-0F3E-44D8-97C2-DAB85C79E01C}" destId="{3AC4108D-D0CC-4375-9211-4DE647F1A079}" srcOrd="2" destOrd="0" presId="urn:microsoft.com/office/officeart/2005/8/layout/hierarchy1"/>
    <dgm:cxn modelId="{79D8F70E-8429-4E2E-AB6E-F6E481C489ED}" type="presParOf" srcId="{F9FC28CB-0F3E-44D8-97C2-DAB85C79E01C}" destId="{0047E025-0AC1-4BDA-B90C-52DCED161419}" srcOrd="3" destOrd="0" presId="urn:microsoft.com/office/officeart/2005/8/layout/hierarchy1"/>
    <dgm:cxn modelId="{1E91F935-EA54-4D40-AB8A-976C6F80202F}" type="presParOf" srcId="{0047E025-0AC1-4BDA-B90C-52DCED161419}" destId="{48466939-8FE7-4AE0-B14F-4405B6E104B7}" srcOrd="0" destOrd="0" presId="urn:microsoft.com/office/officeart/2005/8/layout/hierarchy1"/>
    <dgm:cxn modelId="{4FD036C5-3219-4AF5-BA6E-37C337FCF3D3}" type="presParOf" srcId="{48466939-8FE7-4AE0-B14F-4405B6E104B7}" destId="{71091682-E705-4FB3-BE93-9FCC917BC57A}" srcOrd="0" destOrd="0" presId="urn:microsoft.com/office/officeart/2005/8/layout/hierarchy1"/>
    <dgm:cxn modelId="{4A0C925F-422C-4562-BE0C-B5F0F98329A9}" type="presParOf" srcId="{48466939-8FE7-4AE0-B14F-4405B6E104B7}" destId="{9586CFC7-7432-4BD0-B01F-8899EED50E6D}" srcOrd="1" destOrd="0" presId="urn:microsoft.com/office/officeart/2005/8/layout/hierarchy1"/>
    <dgm:cxn modelId="{46340ADE-2CAB-4E29-9E07-7B82CE48EB52}" type="presParOf" srcId="{0047E025-0AC1-4BDA-B90C-52DCED161419}" destId="{38C60CCC-3649-47EF-899F-C80B70E4328B}" srcOrd="1" destOrd="0" presId="urn:microsoft.com/office/officeart/2005/8/layout/hierarchy1"/>
    <dgm:cxn modelId="{107DDEDA-7796-449E-90D0-1C6F4471883C}" type="presParOf" srcId="{4292EBA2-2CB3-47B9-86CF-F4AA40D21043}" destId="{0B7220B4-D858-4359-BA4B-AAB903146399}" srcOrd="2" destOrd="0" presId="urn:microsoft.com/office/officeart/2005/8/layout/hierarchy1"/>
    <dgm:cxn modelId="{AD54740C-E3C5-4A24-8B23-CD7C5ACB1FA7}" type="presParOf" srcId="{4292EBA2-2CB3-47B9-86CF-F4AA40D21043}" destId="{E4068469-E9A8-4459-B7C5-57C00E55C525}" srcOrd="3" destOrd="0" presId="urn:microsoft.com/office/officeart/2005/8/layout/hierarchy1"/>
    <dgm:cxn modelId="{51017459-4F75-4C57-98B0-4A545DB3763A}" type="presParOf" srcId="{E4068469-E9A8-4459-B7C5-57C00E55C525}" destId="{16E09544-3F7B-4E79-A676-6DBA815B3EA5}" srcOrd="0" destOrd="0" presId="urn:microsoft.com/office/officeart/2005/8/layout/hierarchy1"/>
    <dgm:cxn modelId="{61B25AAE-4CDB-4B01-B862-7B812B96E034}" type="presParOf" srcId="{16E09544-3F7B-4E79-A676-6DBA815B3EA5}" destId="{1DD30054-E61F-4045-B7AF-498BBD730ED8}" srcOrd="0" destOrd="0" presId="urn:microsoft.com/office/officeart/2005/8/layout/hierarchy1"/>
    <dgm:cxn modelId="{042F11C5-E2FA-45BD-B7CB-54F1F3BA0CA4}" type="presParOf" srcId="{16E09544-3F7B-4E79-A676-6DBA815B3EA5}" destId="{AA6A8E39-10D9-4542-B05F-942B8D7CA0A8}" srcOrd="1" destOrd="0" presId="urn:microsoft.com/office/officeart/2005/8/layout/hierarchy1"/>
    <dgm:cxn modelId="{EA690933-5991-437A-BF50-947DC34DB313}" type="presParOf" srcId="{E4068469-E9A8-4459-B7C5-57C00E55C525}" destId="{63EF4509-2532-4C94-A898-EF59DA529A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29550-87C4-49D7-8940-2F7E7FE61661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3C4808B-3376-46B4-92A3-69DFF741C8DC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即ㄧ般案件、慢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連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箋第</a:t>
          </a:r>
          <a:r>
            <a: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餘藥是否為同院所之處方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1385CE-3346-4D6A-A1D2-ADFE29E8D5D5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重複用藥案件</a:t>
          </a:r>
          <a:endParaRPr lang="en-US" altLang="zh-TW" sz="1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核扣藥費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核扣藥事服務費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6839F6-B1CF-4C7E-A2B6-27700360970C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提前領藥案件</a:t>
          </a:r>
          <a:endParaRPr lang="en-US" altLang="zh-TW" sz="1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不核扣</a:t>
          </a:r>
          <a:endParaRPr lang="en-US" altLang="zh-TW" sz="1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00FFF4-69EA-42A6-8A9F-96BBC5E3E415}">
      <dgm:prSet phldrT="[文字]" custT="1"/>
      <dgm:spPr/>
      <dgm:t>
        <a:bodyPr/>
        <a:lstStyle/>
        <a:p>
          <a:r>
            <a:rPr lang="zh-TW" altLang="en-US" sz="16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是否符合提前領藥之規範</a:t>
          </a:r>
          <a:endParaRPr lang="zh-TW" altLang="en-US" sz="1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D63209-1543-4713-8B73-9D58CAC9C5B4}" type="sibTrans" cxnId="{61DB84E0-C194-4005-84F2-7120408DAA01}">
      <dgm:prSet/>
      <dgm:spPr/>
      <dgm:t>
        <a:bodyPr/>
        <a:lstStyle/>
        <a:p>
          <a:endParaRPr lang="zh-TW" altLang="en-US" sz="1400"/>
        </a:p>
      </dgm:t>
    </dgm:pt>
    <dgm:pt modelId="{8583C2F1-7FCD-4E7C-8B30-E70CDF892356}" type="parTrans" cxnId="{61DB84E0-C194-4005-84F2-7120408DAA01}">
      <dgm:prSet/>
      <dgm:spPr/>
      <dgm:t>
        <a:bodyPr/>
        <a:lstStyle/>
        <a:p>
          <a:endParaRPr lang="zh-TW" altLang="en-US" sz="1400"/>
        </a:p>
      </dgm:t>
    </dgm:pt>
    <dgm:pt modelId="{55DF6007-1724-4CAE-8D69-3317B651AD19}" type="sibTrans" cxnId="{7640C84A-3D4E-4F96-B62B-1822E6113462}">
      <dgm:prSet/>
      <dgm:spPr/>
      <dgm:t>
        <a:bodyPr/>
        <a:lstStyle/>
        <a:p>
          <a:endParaRPr lang="zh-TW" altLang="en-US" sz="1400"/>
        </a:p>
      </dgm:t>
    </dgm:pt>
    <dgm:pt modelId="{7737DB5C-8AD9-4DAD-8AEC-618B7D006712}" type="parTrans" cxnId="{7640C84A-3D4E-4F96-B62B-1822E6113462}">
      <dgm:prSet/>
      <dgm:spPr/>
      <dgm:t>
        <a:bodyPr/>
        <a:lstStyle/>
        <a:p>
          <a:endParaRPr lang="zh-TW" altLang="en-US" sz="1400"/>
        </a:p>
      </dgm:t>
    </dgm:pt>
    <dgm:pt modelId="{71CD86D7-C443-41F7-B497-1E78EA4DA167}" type="sibTrans" cxnId="{FAC35680-EDAA-41E6-BE86-3A6EC1C2DAF2}">
      <dgm:prSet/>
      <dgm:spPr/>
      <dgm:t>
        <a:bodyPr/>
        <a:lstStyle/>
        <a:p>
          <a:endParaRPr lang="zh-TW" altLang="en-US" sz="1400"/>
        </a:p>
      </dgm:t>
    </dgm:pt>
    <dgm:pt modelId="{B51FAB0E-D74B-45BA-837E-FBE966A0BBF4}" type="parTrans" cxnId="{FAC35680-EDAA-41E6-BE86-3A6EC1C2DAF2}">
      <dgm:prSet/>
      <dgm:spPr/>
      <dgm:t>
        <a:bodyPr/>
        <a:lstStyle/>
        <a:p>
          <a:endParaRPr lang="zh-TW" altLang="en-US" sz="1400"/>
        </a:p>
      </dgm:t>
    </dgm:pt>
    <dgm:pt modelId="{F6223EBE-F17F-4F40-8307-CC5C2D05B0E0}" type="sibTrans" cxnId="{59E0D05B-F703-4E21-A66A-F080322B05FF}">
      <dgm:prSet/>
      <dgm:spPr/>
      <dgm:t>
        <a:bodyPr/>
        <a:lstStyle/>
        <a:p>
          <a:endParaRPr lang="zh-TW" altLang="en-US" sz="1400"/>
        </a:p>
      </dgm:t>
    </dgm:pt>
    <dgm:pt modelId="{45E09B8B-775F-407A-935D-9A1FAC4F7118}" type="parTrans" cxnId="{59E0D05B-F703-4E21-A66A-F080322B05FF}">
      <dgm:prSet/>
      <dgm:spPr/>
      <dgm:t>
        <a:bodyPr/>
        <a:lstStyle/>
        <a:p>
          <a:endParaRPr lang="zh-TW" altLang="en-US" sz="1400"/>
        </a:p>
      </dgm:t>
    </dgm:pt>
    <dgm:pt modelId="{A766BB4D-3FA4-4EE1-A388-152E2404F75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重複藥品是否屬於同藥局調劑之慢連箋第</a:t>
          </a:r>
          <a:r>
            <a: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次案件</a:t>
          </a:r>
          <a:endParaRPr lang="en-US" altLang="zh-TW" sz="1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F36EEC-9524-4902-86AB-49423A0C2711}" type="sibTrans" cxnId="{309FD78D-D3D5-4003-AB8B-55113E6323B4}">
      <dgm:prSet/>
      <dgm:spPr/>
      <dgm:t>
        <a:bodyPr/>
        <a:lstStyle/>
        <a:p>
          <a:endParaRPr lang="zh-TW" altLang="en-US" sz="1400"/>
        </a:p>
      </dgm:t>
    </dgm:pt>
    <dgm:pt modelId="{4E248326-A22B-4CB1-8211-8B74F070A822}" type="parTrans" cxnId="{309FD78D-D3D5-4003-AB8B-55113E6323B4}">
      <dgm:prSet/>
      <dgm:spPr/>
      <dgm:t>
        <a:bodyPr/>
        <a:lstStyle/>
        <a:p>
          <a:endParaRPr lang="zh-TW" altLang="en-US" sz="1400"/>
        </a:p>
      </dgm:t>
    </dgm:pt>
    <dgm:pt modelId="{D33CAA2A-15B3-466A-825C-1455E20D223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處方箋上是否有虛擬代碼</a:t>
          </a: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(R002</a:t>
          </a: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R003)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AC81B2-D2CB-4E3A-ADA8-FB1791BDA460}" type="parTrans" cxnId="{47A070C9-BCC9-4BA8-9480-44260A2F68DD}">
      <dgm:prSet/>
      <dgm:spPr/>
      <dgm:t>
        <a:bodyPr/>
        <a:lstStyle/>
        <a:p>
          <a:endParaRPr lang="zh-TW" altLang="en-US"/>
        </a:p>
      </dgm:t>
    </dgm:pt>
    <dgm:pt modelId="{414C5C8D-AF26-4E28-AC13-FCF9B33BA23B}" type="sibTrans" cxnId="{47A070C9-BCC9-4BA8-9480-44260A2F68DD}">
      <dgm:prSet/>
      <dgm:spPr/>
      <dgm:t>
        <a:bodyPr/>
        <a:lstStyle/>
        <a:p>
          <a:endParaRPr lang="zh-TW" altLang="en-US"/>
        </a:p>
      </dgm:t>
    </dgm:pt>
    <dgm:pt modelId="{3EA752B6-ABD3-4779-A721-2B3F5B70396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不核扣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18C8B2-AAFC-46B7-865B-CDEB53F84345}" type="parTrans" cxnId="{E92753C2-8231-42BB-A81E-1BC29B6D8C55}">
      <dgm:prSet/>
      <dgm:spPr/>
      <dgm:t>
        <a:bodyPr/>
        <a:lstStyle/>
        <a:p>
          <a:endParaRPr lang="zh-TW" altLang="en-US"/>
        </a:p>
      </dgm:t>
    </dgm:pt>
    <dgm:pt modelId="{97B994AC-4B18-485E-B1B1-C4345CCEB027}" type="sibTrans" cxnId="{E92753C2-8231-42BB-A81E-1BC29B6D8C55}">
      <dgm:prSet/>
      <dgm:spPr/>
      <dgm:t>
        <a:bodyPr/>
        <a:lstStyle/>
        <a:p>
          <a:endParaRPr lang="zh-TW" altLang="en-US"/>
        </a:p>
      </dgm:t>
    </dgm:pt>
    <dgm:pt modelId="{5CF00626-B9AE-4927-9140-A54DDD35AEA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核扣</a:t>
          </a:r>
          <a:endParaRPr lang="en-US" altLang="zh-TW" sz="1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藥事服務費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8C017B-230E-41F2-87C8-A1BF6BCF68BB}" type="parTrans" cxnId="{AE2521CA-8B2F-4849-A3FE-71F86D7FB91D}">
      <dgm:prSet/>
      <dgm:spPr/>
      <dgm:t>
        <a:bodyPr/>
        <a:lstStyle/>
        <a:p>
          <a:endParaRPr lang="zh-TW" altLang="en-US"/>
        </a:p>
      </dgm:t>
    </dgm:pt>
    <dgm:pt modelId="{FA8AAA13-20FC-426E-A081-A4C2AE9D8553}" type="sibTrans" cxnId="{AE2521CA-8B2F-4849-A3FE-71F86D7FB91D}">
      <dgm:prSet/>
      <dgm:spPr/>
      <dgm:t>
        <a:bodyPr/>
        <a:lstStyle/>
        <a:p>
          <a:endParaRPr lang="zh-TW" altLang="en-US"/>
        </a:p>
      </dgm:t>
    </dgm:pt>
    <dgm:pt modelId="{03A2F82B-1AF8-40C8-BF12-ADB1E20286C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不核扣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B011B0-8F14-4B52-823D-ABE6D399EC09}" type="parTrans" cxnId="{51DB0DB9-2639-48EB-BDC1-E543CFECEA21}">
      <dgm:prSet/>
      <dgm:spPr/>
      <dgm:t>
        <a:bodyPr/>
        <a:lstStyle/>
        <a:p>
          <a:endParaRPr lang="zh-TW" altLang="en-US"/>
        </a:p>
      </dgm:t>
    </dgm:pt>
    <dgm:pt modelId="{1C6FC4C0-2B78-4DE0-86A6-DEC3A7B12C69}" type="sibTrans" cxnId="{51DB0DB9-2639-48EB-BDC1-E543CFECEA21}">
      <dgm:prSet/>
      <dgm:spPr/>
      <dgm:t>
        <a:bodyPr/>
        <a:lstStyle/>
        <a:p>
          <a:endParaRPr lang="zh-TW" altLang="en-US"/>
        </a:p>
      </dgm:t>
    </dgm:pt>
    <dgm:pt modelId="{2A2084DD-CF9D-4538-A4DD-C2FDA897F5BA}" type="pres">
      <dgm:prSet presAssocID="{32529550-87C4-49D7-8940-2F7E7FE616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F91DC4C-B780-4C72-8BD0-B275E8BADB0C}" type="pres">
      <dgm:prSet presAssocID="{A766BB4D-3FA4-4EE1-A388-152E2404F75F}" presName="hierRoot1" presStyleCnt="0"/>
      <dgm:spPr/>
      <dgm:t>
        <a:bodyPr/>
        <a:lstStyle/>
        <a:p>
          <a:endParaRPr lang="zh-TW" altLang="en-US"/>
        </a:p>
      </dgm:t>
    </dgm:pt>
    <dgm:pt modelId="{72306D12-EE6D-46B9-A648-A22239BA7782}" type="pres">
      <dgm:prSet presAssocID="{A766BB4D-3FA4-4EE1-A388-152E2404F75F}" presName="composite" presStyleCnt="0"/>
      <dgm:spPr/>
      <dgm:t>
        <a:bodyPr/>
        <a:lstStyle/>
        <a:p>
          <a:endParaRPr lang="zh-TW" altLang="en-US"/>
        </a:p>
      </dgm:t>
    </dgm:pt>
    <dgm:pt modelId="{6507BC89-E2F7-4FA5-9406-8A9A66343DF1}" type="pres">
      <dgm:prSet presAssocID="{A766BB4D-3FA4-4EE1-A388-152E2404F75F}" presName="background" presStyleLbl="node0" presStyleIdx="0" presStyleCnt="1"/>
      <dgm:spPr>
        <a:noFill/>
      </dgm:spPr>
      <dgm:t>
        <a:bodyPr/>
        <a:lstStyle/>
        <a:p>
          <a:endParaRPr lang="zh-TW" altLang="en-US"/>
        </a:p>
      </dgm:t>
    </dgm:pt>
    <dgm:pt modelId="{DF3AF269-791B-4652-B5C9-5A879C01F441}" type="pres">
      <dgm:prSet presAssocID="{A766BB4D-3FA4-4EE1-A388-152E2404F75F}" presName="text" presStyleLbl="fgAcc0" presStyleIdx="0" presStyleCnt="1" custScaleX="218987" custScaleY="709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92EBA2-2CB3-47B9-86CF-F4AA40D21043}" type="pres">
      <dgm:prSet presAssocID="{A766BB4D-3FA4-4EE1-A388-152E2404F75F}" presName="hierChild2" presStyleCnt="0"/>
      <dgm:spPr/>
      <dgm:t>
        <a:bodyPr/>
        <a:lstStyle/>
        <a:p>
          <a:endParaRPr lang="zh-TW" altLang="en-US"/>
        </a:p>
      </dgm:t>
    </dgm:pt>
    <dgm:pt modelId="{A84CC883-26FB-4168-8689-A51E26B09883}" type="pres">
      <dgm:prSet presAssocID="{45E09B8B-775F-407A-935D-9A1FAC4F7118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CE908A15-ABAA-4203-B482-24601D4F8E1A}" type="pres">
      <dgm:prSet presAssocID="{F100FFF4-69EA-42A6-8A9F-96BBC5E3E415}" presName="hierRoot2" presStyleCnt="0"/>
      <dgm:spPr/>
    </dgm:pt>
    <dgm:pt modelId="{DB9D51F3-937B-4935-A004-E89E4E791790}" type="pres">
      <dgm:prSet presAssocID="{F100FFF4-69EA-42A6-8A9F-96BBC5E3E415}" presName="composite2" presStyleCnt="0"/>
      <dgm:spPr/>
    </dgm:pt>
    <dgm:pt modelId="{1A38C7E3-5D9F-475B-94B9-C9A2C56C3B03}" type="pres">
      <dgm:prSet presAssocID="{F100FFF4-69EA-42A6-8A9F-96BBC5E3E415}" presName="background2" presStyleLbl="node2" presStyleIdx="0" presStyleCnt="2"/>
      <dgm:spPr/>
    </dgm:pt>
    <dgm:pt modelId="{AF29E6EB-60C9-424B-8B39-F818D3E47C42}" type="pres">
      <dgm:prSet presAssocID="{F100FFF4-69EA-42A6-8A9F-96BBC5E3E415}" presName="text2" presStyleLbl="fgAcc2" presStyleIdx="0" presStyleCnt="2" custScaleX="1661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48F776D-3E8A-4CAE-A0AB-E77758798874}" type="pres">
      <dgm:prSet presAssocID="{F100FFF4-69EA-42A6-8A9F-96BBC5E3E415}" presName="hierChild3" presStyleCnt="0"/>
      <dgm:spPr/>
    </dgm:pt>
    <dgm:pt modelId="{A258EA78-FB28-493F-83B2-00FFB6FF788E}" type="pres">
      <dgm:prSet presAssocID="{7737DB5C-8AD9-4DAD-8AEC-618B7D006712}" presName="Name17" presStyleLbl="parChTrans1D3" presStyleIdx="0" presStyleCnt="4"/>
      <dgm:spPr/>
      <dgm:t>
        <a:bodyPr/>
        <a:lstStyle/>
        <a:p>
          <a:endParaRPr lang="zh-TW" altLang="en-US"/>
        </a:p>
      </dgm:t>
    </dgm:pt>
    <dgm:pt modelId="{1AB3D1CB-59EE-4B63-A462-C8D265ABF0DB}" type="pres">
      <dgm:prSet presAssocID="{1F6839F6-B1CF-4C7E-A2B6-27700360970C}" presName="hierRoot3" presStyleCnt="0"/>
      <dgm:spPr/>
    </dgm:pt>
    <dgm:pt modelId="{9702788A-3E23-4256-9F59-F3EE11F1837A}" type="pres">
      <dgm:prSet presAssocID="{1F6839F6-B1CF-4C7E-A2B6-27700360970C}" presName="composite3" presStyleCnt="0"/>
      <dgm:spPr/>
    </dgm:pt>
    <dgm:pt modelId="{FA06343C-F250-4AB0-A9CE-A227968C510E}" type="pres">
      <dgm:prSet presAssocID="{1F6839F6-B1CF-4C7E-A2B6-27700360970C}" presName="background3" presStyleLbl="node3" presStyleIdx="0" presStyleCnt="4"/>
      <dgm:spPr/>
    </dgm:pt>
    <dgm:pt modelId="{4620E4D8-A452-4882-8438-2A1B52C0BE8F}" type="pres">
      <dgm:prSet presAssocID="{1F6839F6-B1CF-4C7E-A2B6-27700360970C}" presName="text3" presStyleLbl="fgAcc3" presStyleIdx="0" presStyleCnt="4" custScaleX="1284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8437D1F-C563-415D-9DF5-C1A79F4B3348}" type="pres">
      <dgm:prSet presAssocID="{1F6839F6-B1CF-4C7E-A2B6-27700360970C}" presName="hierChild4" presStyleCnt="0"/>
      <dgm:spPr/>
    </dgm:pt>
    <dgm:pt modelId="{0F365AE3-0207-43AB-8844-9E8445B5783D}" type="pres">
      <dgm:prSet presAssocID="{8583C2F1-7FCD-4E7C-8B30-E70CDF892356}" presName="Name17" presStyleLbl="parChTrans1D3" presStyleIdx="1" presStyleCnt="4"/>
      <dgm:spPr/>
      <dgm:t>
        <a:bodyPr/>
        <a:lstStyle/>
        <a:p>
          <a:endParaRPr lang="zh-TW" altLang="en-US"/>
        </a:p>
      </dgm:t>
    </dgm:pt>
    <dgm:pt modelId="{DBDBBC65-A564-40E1-9D83-3A723E2AA239}" type="pres">
      <dgm:prSet presAssocID="{CA1385CE-3346-4D6A-A1D2-ADFE29E8D5D5}" presName="hierRoot3" presStyleCnt="0"/>
      <dgm:spPr/>
    </dgm:pt>
    <dgm:pt modelId="{A56100BB-ECEA-49C0-A2D9-54D9F8A4436F}" type="pres">
      <dgm:prSet presAssocID="{CA1385CE-3346-4D6A-A1D2-ADFE29E8D5D5}" presName="composite3" presStyleCnt="0"/>
      <dgm:spPr/>
    </dgm:pt>
    <dgm:pt modelId="{0D2A868F-02C4-4925-9CD8-669AC7C60E68}" type="pres">
      <dgm:prSet presAssocID="{CA1385CE-3346-4D6A-A1D2-ADFE29E8D5D5}" presName="background3" presStyleLbl="node3" presStyleIdx="1" presStyleCnt="4"/>
      <dgm:spPr/>
    </dgm:pt>
    <dgm:pt modelId="{40E62517-F71D-443E-A773-440B99864A88}" type="pres">
      <dgm:prSet presAssocID="{CA1385CE-3346-4D6A-A1D2-ADFE29E8D5D5}" presName="text3" presStyleLbl="fgAcc3" presStyleIdx="1" presStyleCnt="4" custScaleX="126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BE770E5-0343-4F3E-9F90-5D9B044889DF}" type="pres">
      <dgm:prSet presAssocID="{CA1385CE-3346-4D6A-A1D2-ADFE29E8D5D5}" presName="hierChild4" presStyleCnt="0"/>
      <dgm:spPr/>
    </dgm:pt>
    <dgm:pt modelId="{2D11E551-F149-439D-A5F0-F6EAD3F21560}" type="pres">
      <dgm:prSet presAssocID="{B51FAB0E-D74B-45BA-837E-FBE966A0BBF4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4084B3D0-D8C1-4865-9D74-AF37D640D4B3}" type="pres">
      <dgm:prSet presAssocID="{F3C4808B-3376-46B4-92A3-69DFF741C8DC}" presName="hierRoot2" presStyleCnt="0"/>
      <dgm:spPr/>
    </dgm:pt>
    <dgm:pt modelId="{95E1C336-D910-40D5-BF57-5E9895526B2A}" type="pres">
      <dgm:prSet presAssocID="{F3C4808B-3376-46B4-92A3-69DFF741C8DC}" presName="composite2" presStyleCnt="0"/>
      <dgm:spPr/>
    </dgm:pt>
    <dgm:pt modelId="{E33FE9D0-1CB9-4B87-9787-BA7AB160E666}" type="pres">
      <dgm:prSet presAssocID="{F3C4808B-3376-46B4-92A3-69DFF741C8DC}" presName="background2" presStyleLbl="node2" presStyleIdx="1" presStyleCnt="2"/>
      <dgm:spPr/>
    </dgm:pt>
    <dgm:pt modelId="{761A0E2A-71AB-492B-886E-C29C083EBA69}" type="pres">
      <dgm:prSet presAssocID="{F3C4808B-3376-46B4-92A3-69DFF741C8DC}" presName="text2" presStyleLbl="fgAcc2" presStyleIdx="1" presStyleCnt="2" custScaleX="1983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0D5C10-036C-412A-B969-AE0745721A31}" type="pres">
      <dgm:prSet presAssocID="{F3C4808B-3376-46B4-92A3-69DFF741C8DC}" presName="hierChild3" presStyleCnt="0"/>
      <dgm:spPr/>
    </dgm:pt>
    <dgm:pt modelId="{5D9A7E22-DE17-4996-992F-AA0923F292F5}" type="pres">
      <dgm:prSet presAssocID="{44AC81B2-D2CB-4E3A-ADA8-FB1791BDA460}" presName="Name17" presStyleLbl="parChTrans1D3" presStyleIdx="2" presStyleCnt="4"/>
      <dgm:spPr/>
      <dgm:t>
        <a:bodyPr/>
        <a:lstStyle/>
        <a:p>
          <a:endParaRPr lang="zh-TW" altLang="en-US"/>
        </a:p>
      </dgm:t>
    </dgm:pt>
    <dgm:pt modelId="{968F46E8-7C3F-430C-9977-8DE7E7517FC4}" type="pres">
      <dgm:prSet presAssocID="{D33CAA2A-15B3-466A-825C-1455E20D223F}" presName="hierRoot3" presStyleCnt="0"/>
      <dgm:spPr/>
    </dgm:pt>
    <dgm:pt modelId="{7A2471C5-C415-4529-945F-9CF7A1A040A9}" type="pres">
      <dgm:prSet presAssocID="{D33CAA2A-15B3-466A-825C-1455E20D223F}" presName="composite3" presStyleCnt="0"/>
      <dgm:spPr/>
    </dgm:pt>
    <dgm:pt modelId="{E9BB4990-50D9-40FA-AC47-A58C3A3AB0C6}" type="pres">
      <dgm:prSet presAssocID="{D33CAA2A-15B3-466A-825C-1455E20D223F}" presName="background3" presStyleLbl="node3" presStyleIdx="2" presStyleCnt="4"/>
      <dgm:spPr/>
    </dgm:pt>
    <dgm:pt modelId="{F82DDC07-03F4-4262-9808-22701B4B9E3C}" type="pres">
      <dgm:prSet presAssocID="{D33CAA2A-15B3-466A-825C-1455E20D223F}" presName="text3" presStyleLbl="fgAcc3" presStyleIdx="2" presStyleCnt="4" custScaleX="1233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EA456F-894C-492D-88D4-FF68BD0F0980}" type="pres">
      <dgm:prSet presAssocID="{D33CAA2A-15B3-466A-825C-1455E20D223F}" presName="hierChild4" presStyleCnt="0"/>
      <dgm:spPr/>
    </dgm:pt>
    <dgm:pt modelId="{BAC1F170-1917-4876-A4B5-79838479783F}" type="pres">
      <dgm:prSet presAssocID="{F318C8B2-AAFC-46B7-865B-CDEB53F84345}" presName="Name23" presStyleLbl="parChTrans1D4" presStyleIdx="0" presStyleCnt="2"/>
      <dgm:spPr/>
      <dgm:t>
        <a:bodyPr/>
        <a:lstStyle/>
        <a:p>
          <a:endParaRPr lang="zh-TW" altLang="en-US"/>
        </a:p>
      </dgm:t>
    </dgm:pt>
    <dgm:pt modelId="{9398BA90-E4A2-4E8C-B045-56E57955F574}" type="pres">
      <dgm:prSet presAssocID="{3EA752B6-ABD3-4779-A721-2B3F5B70396A}" presName="hierRoot4" presStyleCnt="0"/>
      <dgm:spPr/>
    </dgm:pt>
    <dgm:pt modelId="{D7F6574B-67B3-4B43-B10C-69443830F84C}" type="pres">
      <dgm:prSet presAssocID="{3EA752B6-ABD3-4779-A721-2B3F5B70396A}" presName="composite4" presStyleCnt="0"/>
      <dgm:spPr/>
    </dgm:pt>
    <dgm:pt modelId="{FF30C7B4-DB2E-4FD4-89A5-31C7AF01BC97}" type="pres">
      <dgm:prSet presAssocID="{3EA752B6-ABD3-4779-A721-2B3F5B70396A}" presName="background4" presStyleLbl="node4" presStyleIdx="0" presStyleCnt="2"/>
      <dgm:spPr/>
    </dgm:pt>
    <dgm:pt modelId="{67ECF824-C9A4-4EC9-9890-8DFD687C8D94}" type="pres">
      <dgm:prSet presAssocID="{3EA752B6-ABD3-4779-A721-2B3F5B70396A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3E32821-0FB2-45CA-8D26-B011D5114001}" type="pres">
      <dgm:prSet presAssocID="{3EA752B6-ABD3-4779-A721-2B3F5B70396A}" presName="hierChild5" presStyleCnt="0"/>
      <dgm:spPr/>
    </dgm:pt>
    <dgm:pt modelId="{FF206B41-B848-4C5F-9A00-512681D62164}" type="pres">
      <dgm:prSet presAssocID="{5A8C017B-230E-41F2-87C8-A1BF6BCF68BB}" presName="Name23" presStyleLbl="parChTrans1D4" presStyleIdx="1" presStyleCnt="2"/>
      <dgm:spPr/>
      <dgm:t>
        <a:bodyPr/>
        <a:lstStyle/>
        <a:p>
          <a:endParaRPr lang="zh-TW" altLang="en-US"/>
        </a:p>
      </dgm:t>
    </dgm:pt>
    <dgm:pt modelId="{1ACA088F-1841-4E7C-B85A-0ABC98C89D2F}" type="pres">
      <dgm:prSet presAssocID="{5CF00626-B9AE-4927-9140-A54DDD35AEAE}" presName="hierRoot4" presStyleCnt="0"/>
      <dgm:spPr/>
    </dgm:pt>
    <dgm:pt modelId="{84073AAD-B5C5-448B-81D0-7FBAFECBAFEB}" type="pres">
      <dgm:prSet presAssocID="{5CF00626-B9AE-4927-9140-A54DDD35AEAE}" presName="composite4" presStyleCnt="0"/>
      <dgm:spPr/>
    </dgm:pt>
    <dgm:pt modelId="{222A9D51-45D6-4031-AE16-45B4F5FC5060}" type="pres">
      <dgm:prSet presAssocID="{5CF00626-B9AE-4927-9140-A54DDD35AEAE}" presName="background4" presStyleLbl="node4" presStyleIdx="1" presStyleCnt="2"/>
      <dgm:spPr/>
    </dgm:pt>
    <dgm:pt modelId="{7541B70B-491B-4A5F-B183-9BE7812FBC7E}" type="pres">
      <dgm:prSet presAssocID="{5CF00626-B9AE-4927-9140-A54DDD35AEAE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F03D18-D8A0-42CB-AAF4-64ED564C6209}" type="pres">
      <dgm:prSet presAssocID="{5CF00626-B9AE-4927-9140-A54DDD35AEAE}" presName="hierChild5" presStyleCnt="0"/>
      <dgm:spPr/>
    </dgm:pt>
    <dgm:pt modelId="{C17E1703-7A41-47FC-8928-5905A67646FA}" type="pres">
      <dgm:prSet presAssocID="{DEB011B0-8F14-4B52-823D-ABE6D399EC09}" presName="Name17" presStyleLbl="parChTrans1D3" presStyleIdx="3" presStyleCnt="4"/>
      <dgm:spPr/>
      <dgm:t>
        <a:bodyPr/>
        <a:lstStyle/>
        <a:p>
          <a:endParaRPr lang="zh-TW" altLang="en-US"/>
        </a:p>
      </dgm:t>
    </dgm:pt>
    <dgm:pt modelId="{57200ED4-F718-4106-AFC1-52EB10E0D389}" type="pres">
      <dgm:prSet presAssocID="{03A2F82B-1AF8-40C8-BF12-ADB1E20286C0}" presName="hierRoot3" presStyleCnt="0"/>
      <dgm:spPr/>
    </dgm:pt>
    <dgm:pt modelId="{D0678DF1-D122-43EA-B8BD-406F08B09F9A}" type="pres">
      <dgm:prSet presAssocID="{03A2F82B-1AF8-40C8-BF12-ADB1E20286C0}" presName="composite3" presStyleCnt="0"/>
      <dgm:spPr/>
    </dgm:pt>
    <dgm:pt modelId="{3D00466E-F200-4BA6-B881-456832986025}" type="pres">
      <dgm:prSet presAssocID="{03A2F82B-1AF8-40C8-BF12-ADB1E20286C0}" presName="background3" presStyleLbl="node3" presStyleIdx="3" presStyleCnt="4"/>
      <dgm:spPr/>
    </dgm:pt>
    <dgm:pt modelId="{092904AA-39EF-4C34-B56A-D94611E0974E}" type="pres">
      <dgm:prSet presAssocID="{03A2F82B-1AF8-40C8-BF12-ADB1E20286C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BB41695-28BD-4FFA-A76F-90F975F034C6}" type="pres">
      <dgm:prSet presAssocID="{03A2F82B-1AF8-40C8-BF12-ADB1E20286C0}" presName="hierChild4" presStyleCnt="0"/>
      <dgm:spPr/>
    </dgm:pt>
  </dgm:ptLst>
  <dgm:cxnLst>
    <dgm:cxn modelId="{2B95FD46-FF4E-4EF6-BA1E-E8C9D50581A5}" type="presOf" srcId="{44AC81B2-D2CB-4E3A-ADA8-FB1791BDA460}" destId="{5D9A7E22-DE17-4996-992F-AA0923F292F5}" srcOrd="0" destOrd="0" presId="urn:microsoft.com/office/officeart/2005/8/layout/hierarchy1"/>
    <dgm:cxn modelId="{2E48FA6F-B393-4F5F-8192-F6D01104A609}" type="presOf" srcId="{8583C2F1-7FCD-4E7C-8B30-E70CDF892356}" destId="{0F365AE3-0207-43AB-8844-9E8445B5783D}" srcOrd="0" destOrd="0" presId="urn:microsoft.com/office/officeart/2005/8/layout/hierarchy1"/>
    <dgm:cxn modelId="{63577C32-DD13-4C62-A6BD-D7C45D678D66}" type="presOf" srcId="{F3C4808B-3376-46B4-92A3-69DFF741C8DC}" destId="{761A0E2A-71AB-492B-886E-C29C083EBA69}" srcOrd="0" destOrd="0" presId="urn:microsoft.com/office/officeart/2005/8/layout/hierarchy1"/>
    <dgm:cxn modelId="{E92753C2-8231-42BB-A81E-1BC29B6D8C55}" srcId="{D33CAA2A-15B3-466A-825C-1455E20D223F}" destId="{3EA752B6-ABD3-4779-A721-2B3F5B70396A}" srcOrd="0" destOrd="0" parTransId="{F318C8B2-AAFC-46B7-865B-CDEB53F84345}" sibTransId="{97B994AC-4B18-485E-B1B1-C4345CCEB027}"/>
    <dgm:cxn modelId="{03C2CC40-A3C0-407E-BC23-5C11B70D8196}" type="presOf" srcId="{45E09B8B-775F-407A-935D-9A1FAC4F7118}" destId="{A84CC883-26FB-4168-8689-A51E26B09883}" srcOrd="0" destOrd="0" presId="urn:microsoft.com/office/officeart/2005/8/layout/hierarchy1"/>
    <dgm:cxn modelId="{EE70C4D2-51A7-4541-ABE0-DBA03786E85F}" type="presOf" srcId="{03A2F82B-1AF8-40C8-BF12-ADB1E20286C0}" destId="{092904AA-39EF-4C34-B56A-D94611E0974E}" srcOrd="0" destOrd="0" presId="urn:microsoft.com/office/officeart/2005/8/layout/hierarchy1"/>
    <dgm:cxn modelId="{61DB84E0-C194-4005-84F2-7120408DAA01}" srcId="{F100FFF4-69EA-42A6-8A9F-96BBC5E3E415}" destId="{CA1385CE-3346-4D6A-A1D2-ADFE29E8D5D5}" srcOrd="1" destOrd="0" parTransId="{8583C2F1-7FCD-4E7C-8B30-E70CDF892356}" sibTransId="{B6D63209-1543-4713-8B73-9D58CAC9C5B4}"/>
    <dgm:cxn modelId="{3770B364-862E-4EAA-922E-E0D7C8EFE09F}" type="presOf" srcId="{B51FAB0E-D74B-45BA-837E-FBE966A0BBF4}" destId="{2D11E551-F149-439D-A5F0-F6EAD3F21560}" srcOrd="0" destOrd="0" presId="urn:microsoft.com/office/officeart/2005/8/layout/hierarchy1"/>
    <dgm:cxn modelId="{740AFD31-9BFE-4B3E-BC21-E8302B00042A}" type="presOf" srcId="{DEB011B0-8F14-4B52-823D-ABE6D399EC09}" destId="{C17E1703-7A41-47FC-8928-5905A67646FA}" srcOrd="0" destOrd="0" presId="urn:microsoft.com/office/officeart/2005/8/layout/hierarchy1"/>
    <dgm:cxn modelId="{28A72155-4026-4D2D-BEC1-9B280AAC21BA}" type="presOf" srcId="{5A8C017B-230E-41F2-87C8-A1BF6BCF68BB}" destId="{FF206B41-B848-4C5F-9A00-512681D62164}" srcOrd="0" destOrd="0" presId="urn:microsoft.com/office/officeart/2005/8/layout/hierarchy1"/>
    <dgm:cxn modelId="{AE2521CA-8B2F-4849-A3FE-71F86D7FB91D}" srcId="{D33CAA2A-15B3-466A-825C-1455E20D223F}" destId="{5CF00626-B9AE-4927-9140-A54DDD35AEAE}" srcOrd="1" destOrd="0" parTransId="{5A8C017B-230E-41F2-87C8-A1BF6BCF68BB}" sibTransId="{FA8AAA13-20FC-426E-A081-A4C2AE9D8553}"/>
    <dgm:cxn modelId="{5CAD2FD8-BDB2-453F-8196-345D1B7F8EF1}" type="presOf" srcId="{F318C8B2-AAFC-46B7-865B-CDEB53F84345}" destId="{BAC1F170-1917-4876-A4B5-79838479783F}" srcOrd="0" destOrd="0" presId="urn:microsoft.com/office/officeart/2005/8/layout/hierarchy1"/>
    <dgm:cxn modelId="{64FB5B40-0470-4F06-A393-345311D52718}" type="presOf" srcId="{1F6839F6-B1CF-4C7E-A2B6-27700360970C}" destId="{4620E4D8-A452-4882-8438-2A1B52C0BE8F}" srcOrd="0" destOrd="0" presId="urn:microsoft.com/office/officeart/2005/8/layout/hierarchy1"/>
    <dgm:cxn modelId="{B34A9EC4-F5D0-43C9-BDB3-97136A158C23}" type="presOf" srcId="{7737DB5C-8AD9-4DAD-8AEC-618B7D006712}" destId="{A258EA78-FB28-493F-83B2-00FFB6FF788E}" srcOrd="0" destOrd="0" presId="urn:microsoft.com/office/officeart/2005/8/layout/hierarchy1"/>
    <dgm:cxn modelId="{305AED63-D723-4CF0-982F-F5C35F3C26E7}" type="presOf" srcId="{D33CAA2A-15B3-466A-825C-1455E20D223F}" destId="{F82DDC07-03F4-4262-9808-22701B4B9E3C}" srcOrd="0" destOrd="0" presId="urn:microsoft.com/office/officeart/2005/8/layout/hierarchy1"/>
    <dgm:cxn modelId="{8FB22A46-889F-4A6D-9720-C17E2E49F9BB}" type="presOf" srcId="{3EA752B6-ABD3-4779-A721-2B3F5B70396A}" destId="{67ECF824-C9A4-4EC9-9890-8DFD687C8D94}" srcOrd="0" destOrd="0" presId="urn:microsoft.com/office/officeart/2005/8/layout/hierarchy1"/>
    <dgm:cxn modelId="{FAC35680-EDAA-41E6-BE86-3A6EC1C2DAF2}" srcId="{A766BB4D-3FA4-4EE1-A388-152E2404F75F}" destId="{F3C4808B-3376-46B4-92A3-69DFF741C8DC}" srcOrd="1" destOrd="0" parTransId="{B51FAB0E-D74B-45BA-837E-FBE966A0BBF4}" sibTransId="{71CD86D7-C443-41F7-B497-1E78EA4DA167}"/>
    <dgm:cxn modelId="{51DB0DB9-2639-48EB-BDC1-E543CFECEA21}" srcId="{F3C4808B-3376-46B4-92A3-69DFF741C8DC}" destId="{03A2F82B-1AF8-40C8-BF12-ADB1E20286C0}" srcOrd="1" destOrd="0" parTransId="{DEB011B0-8F14-4B52-823D-ABE6D399EC09}" sibTransId="{1C6FC4C0-2B78-4DE0-86A6-DEC3A7B12C69}"/>
    <dgm:cxn modelId="{98DE1C1E-904D-4462-9DF4-832B8F3D494B}" type="presOf" srcId="{A766BB4D-3FA4-4EE1-A388-152E2404F75F}" destId="{DF3AF269-791B-4652-B5C9-5A879C01F441}" srcOrd="0" destOrd="0" presId="urn:microsoft.com/office/officeart/2005/8/layout/hierarchy1"/>
    <dgm:cxn modelId="{3AC99B8B-1A58-47E0-9C67-B1D577913506}" type="presOf" srcId="{F100FFF4-69EA-42A6-8A9F-96BBC5E3E415}" destId="{AF29E6EB-60C9-424B-8B39-F818D3E47C42}" srcOrd="0" destOrd="0" presId="urn:microsoft.com/office/officeart/2005/8/layout/hierarchy1"/>
    <dgm:cxn modelId="{FBF3A03D-61E6-4AAD-A11D-7258A6144F31}" type="presOf" srcId="{5CF00626-B9AE-4927-9140-A54DDD35AEAE}" destId="{7541B70B-491B-4A5F-B183-9BE7812FBC7E}" srcOrd="0" destOrd="0" presId="urn:microsoft.com/office/officeart/2005/8/layout/hierarchy1"/>
    <dgm:cxn modelId="{309FD78D-D3D5-4003-AB8B-55113E6323B4}" srcId="{32529550-87C4-49D7-8940-2F7E7FE61661}" destId="{A766BB4D-3FA4-4EE1-A388-152E2404F75F}" srcOrd="0" destOrd="0" parTransId="{4E248326-A22B-4CB1-8211-8B74F070A822}" sibTransId="{C6F36EEC-9524-4902-86AB-49423A0C2711}"/>
    <dgm:cxn modelId="{47A070C9-BCC9-4BA8-9480-44260A2F68DD}" srcId="{F3C4808B-3376-46B4-92A3-69DFF741C8DC}" destId="{D33CAA2A-15B3-466A-825C-1455E20D223F}" srcOrd="0" destOrd="0" parTransId="{44AC81B2-D2CB-4E3A-ADA8-FB1791BDA460}" sibTransId="{414C5C8D-AF26-4E28-AC13-FCF9B33BA23B}"/>
    <dgm:cxn modelId="{56B17677-9746-4591-98E1-76B991735AA9}" type="presOf" srcId="{CA1385CE-3346-4D6A-A1D2-ADFE29E8D5D5}" destId="{40E62517-F71D-443E-A773-440B99864A88}" srcOrd="0" destOrd="0" presId="urn:microsoft.com/office/officeart/2005/8/layout/hierarchy1"/>
    <dgm:cxn modelId="{7640C84A-3D4E-4F96-B62B-1822E6113462}" srcId="{F100FFF4-69EA-42A6-8A9F-96BBC5E3E415}" destId="{1F6839F6-B1CF-4C7E-A2B6-27700360970C}" srcOrd="0" destOrd="0" parTransId="{7737DB5C-8AD9-4DAD-8AEC-618B7D006712}" sibTransId="{55DF6007-1724-4CAE-8D69-3317B651AD19}"/>
    <dgm:cxn modelId="{2D1FEB71-66AC-4959-B753-07A5933A6546}" type="presOf" srcId="{32529550-87C4-49D7-8940-2F7E7FE61661}" destId="{2A2084DD-CF9D-4538-A4DD-C2FDA897F5BA}" srcOrd="0" destOrd="0" presId="urn:microsoft.com/office/officeart/2005/8/layout/hierarchy1"/>
    <dgm:cxn modelId="{59E0D05B-F703-4E21-A66A-F080322B05FF}" srcId="{A766BB4D-3FA4-4EE1-A388-152E2404F75F}" destId="{F100FFF4-69EA-42A6-8A9F-96BBC5E3E415}" srcOrd="0" destOrd="0" parTransId="{45E09B8B-775F-407A-935D-9A1FAC4F7118}" sibTransId="{F6223EBE-F17F-4F40-8307-CC5C2D05B0E0}"/>
    <dgm:cxn modelId="{FABB2ED1-31BC-41DD-BE1A-9FEC903A9999}" type="presParOf" srcId="{2A2084DD-CF9D-4538-A4DD-C2FDA897F5BA}" destId="{EF91DC4C-B780-4C72-8BD0-B275E8BADB0C}" srcOrd="0" destOrd="0" presId="urn:microsoft.com/office/officeart/2005/8/layout/hierarchy1"/>
    <dgm:cxn modelId="{D30C6D39-6122-4BEE-8628-A8C2B13A809E}" type="presParOf" srcId="{EF91DC4C-B780-4C72-8BD0-B275E8BADB0C}" destId="{72306D12-EE6D-46B9-A648-A22239BA7782}" srcOrd="0" destOrd="0" presId="urn:microsoft.com/office/officeart/2005/8/layout/hierarchy1"/>
    <dgm:cxn modelId="{08970BB8-4DE1-40FD-A432-ACB915453079}" type="presParOf" srcId="{72306D12-EE6D-46B9-A648-A22239BA7782}" destId="{6507BC89-E2F7-4FA5-9406-8A9A66343DF1}" srcOrd="0" destOrd="0" presId="urn:microsoft.com/office/officeart/2005/8/layout/hierarchy1"/>
    <dgm:cxn modelId="{C041536C-71A9-4320-A473-42B1243BDEE1}" type="presParOf" srcId="{72306D12-EE6D-46B9-A648-A22239BA7782}" destId="{DF3AF269-791B-4652-B5C9-5A879C01F441}" srcOrd="1" destOrd="0" presId="urn:microsoft.com/office/officeart/2005/8/layout/hierarchy1"/>
    <dgm:cxn modelId="{FEBB1F9C-F5EE-4C93-AA37-7F5774A854D3}" type="presParOf" srcId="{EF91DC4C-B780-4C72-8BD0-B275E8BADB0C}" destId="{4292EBA2-2CB3-47B9-86CF-F4AA40D21043}" srcOrd="1" destOrd="0" presId="urn:microsoft.com/office/officeart/2005/8/layout/hierarchy1"/>
    <dgm:cxn modelId="{504C16C9-DE4F-4607-AD11-3DF396ED8532}" type="presParOf" srcId="{4292EBA2-2CB3-47B9-86CF-F4AA40D21043}" destId="{A84CC883-26FB-4168-8689-A51E26B09883}" srcOrd="0" destOrd="0" presId="urn:microsoft.com/office/officeart/2005/8/layout/hierarchy1"/>
    <dgm:cxn modelId="{919AE3AF-8E45-4BE7-8397-CAC62FDA8594}" type="presParOf" srcId="{4292EBA2-2CB3-47B9-86CF-F4AA40D21043}" destId="{CE908A15-ABAA-4203-B482-24601D4F8E1A}" srcOrd="1" destOrd="0" presId="urn:microsoft.com/office/officeart/2005/8/layout/hierarchy1"/>
    <dgm:cxn modelId="{4D453CD5-766F-4660-A851-B01B2931CA28}" type="presParOf" srcId="{CE908A15-ABAA-4203-B482-24601D4F8E1A}" destId="{DB9D51F3-937B-4935-A004-E89E4E791790}" srcOrd="0" destOrd="0" presId="urn:microsoft.com/office/officeart/2005/8/layout/hierarchy1"/>
    <dgm:cxn modelId="{DC892332-97FD-471F-97BB-F397F2C64085}" type="presParOf" srcId="{DB9D51F3-937B-4935-A004-E89E4E791790}" destId="{1A38C7E3-5D9F-475B-94B9-C9A2C56C3B03}" srcOrd="0" destOrd="0" presId="urn:microsoft.com/office/officeart/2005/8/layout/hierarchy1"/>
    <dgm:cxn modelId="{1B6152E7-B0B2-44E8-9184-D6C99D937DD0}" type="presParOf" srcId="{DB9D51F3-937B-4935-A004-E89E4E791790}" destId="{AF29E6EB-60C9-424B-8B39-F818D3E47C42}" srcOrd="1" destOrd="0" presId="urn:microsoft.com/office/officeart/2005/8/layout/hierarchy1"/>
    <dgm:cxn modelId="{FB3EEC5A-9E0C-4A65-9731-CC097ED01AF2}" type="presParOf" srcId="{CE908A15-ABAA-4203-B482-24601D4F8E1A}" destId="{948F776D-3E8A-4CAE-A0AB-E77758798874}" srcOrd="1" destOrd="0" presId="urn:microsoft.com/office/officeart/2005/8/layout/hierarchy1"/>
    <dgm:cxn modelId="{5D83E216-3938-4325-BA7C-EAECF4DA8A61}" type="presParOf" srcId="{948F776D-3E8A-4CAE-A0AB-E77758798874}" destId="{A258EA78-FB28-493F-83B2-00FFB6FF788E}" srcOrd="0" destOrd="0" presId="urn:microsoft.com/office/officeart/2005/8/layout/hierarchy1"/>
    <dgm:cxn modelId="{18BA3487-AA05-4DC0-8F77-F0517F0C0FC5}" type="presParOf" srcId="{948F776D-3E8A-4CAE-A0AB-E77758798874}" destId="{1AB3D1CB-59EE-4B63-A462-C8D265ABF0DB}" srcOrd="1" destOrd="0" presId="urn:microsoft.com/office/officeart/2005/8/layout/hierarchy1"/>
    <dgm:cxn modelId="{0D6D4E55-187B-460B-9AC8-B4176EB7FC04}" type="presParOf" srcId="{1AB3D1CB-59EE-4B63-A462-C8D265ABF0DB}" destId="{9702788A-3E23-4256-9F59-F3EE11F1837A}" srcOrd="0" destOrd="0" presId="urn:microsoft.com/office/officeart/2005/8/layout/hierarchy1"/>
    <dgm:cxn modelId="{740C2092-CF08-4AA2-B97B-271F3F84B8C1}" type="presParOf" srcId="{9702788A-3E23-4256-9F59-F3EE11F1837A}" destId="{FA06343C-F250-4AB0-A9CE-A227968C510E}" srcOrd="0" destOrd="0" presId="urn:microsoft.com/office/officeart/2005/8/layout/hierarchy1"/>
    <dgm:cxn modelId="{17AF0F89-B143-45A3-BF89-CE2E1D484126}" type="presParOf" srcId="{9702788A-3E23-4256-9F59-F3EE11F1837A}" destId="{4620E4D8-A452-4882-8438-2A1B52C0BE8F}" srcOrd="1" destOrd="0" presId="urn:microsoft.com/office/officeart/2005/8/layout/hierarchy1"/>
    <dgm:cxn modelId="{F6BA2E1A-CDBE-487D-BBFB-86C0E32C9D7F}" type="presParOf" srcId="{1AB3D1CB-59EE-4B63-A462-C8D265ABF0DB}" destId="{D8437D1F-C563-415D-9DF5-C1A79F4B3348}" srcOrd="1" destOrd="0" presId="urn:microsoft.com/office/officeart/2005/8/layout/hierarchy1"/>
    <dgm:cxn modelId="{681CD34E-FE3E-4F7C-8F00-25BB47F40FEA}" type="presParOf" srcId="{948F776D-3E8A-4CAE-A0AB-E77758798874}" destId="{0F365AE3-0207-43AB-8844-9E8445B5783D}" srcOrd="2" destOrd="0" presId="urn:microsoft.com/office/officeart/2005/8/layout/hierarchy1"/>
    <dgm:cxn modelId="{E293349C-22C0-4B3E-9E71-89D7F0D5CBB7}" type="presParOf" srcId="{948F776D-3E8A-4CAE-A0AB-E77758798874}" destId="{DBDBBC65-A564-40E1-9D83-3A723E2AA239}" srcOrd="3" destOrd="0" presId="urn:microsoft.com/office/officeart/2005/8/layout/hierarchy1"/>
    <dgm:cxn modelId="{8931FEC7-D1B2-4C0A-9AF4-FF4EAB937F35}" type="presParOf" srcId="{DBDBBC65-A564-40E1-9D83-3A723E2AA239}" destId="{A56100BB-ECEA-49C0-A2D9-54D9F8A4436F}" srcOrd="0" destOrd="0" presId="urn:microsoft.com/office/officeart/2005/8/layout/hierarchy1"/>
    <dgm:cxn modelId="{0B5CA042-591F-4375-8819-B9A199F30FAD}" type="presParOf" srcId="{A56100BB-ECEA-49C0-A2D9-54D9F8A4436F}" destId="{0D2A868F-02C4-4925-9CD8-669AC7C60E68}" srcOrd="0" destOrd="0" presId="urn:microsoft.com/office/officeart/2005/8/layout/hierarchy1"/>
    <dgm:cxn modelId="{75CF3905-A387-493B-90BA-8925D80124EF}" type="presParOf" srcId="{A56100BB-ECEA-49C0-A2D9-54D9F8A4436F}" destId="{40E62517-F71D-443E-A773-440B99864A88}" srcOrd="1" destOrd="0" presId="urn:microsoft.com/office/officeart/2005/8/layout/hierarchy1"/>
    <dgm:cxn modelId="{5186D5F7-D367-4A01-A53E-3254811ED1BC}" type="presParOf" srcId="{DBDBBC65-A564-40E1-9D83-3A723E2AA239}" destId="{DBE770E5-0343-4F3E-9F90-5D9B044889DF}" srcOrd="1" destOrd="0" presId="urn:microsoft.com/office/officeart/2005/8/layout/hierarchy1"/>
    <dgm:cxn modelId="{CD571C61-0C44-4771-9823-9DEBB2B21BD1}" type="presParOf" srcId="{4292EBA2-2CB3-47B9-86CF-F4AA40D21043}" destId="{2D11E551-F149-439D-A5F0-F6EAD3F21560}" srcOrd="2" destOrd="0" presId="urn:microsoft.com/office/officeart/2005/8/layout/hierarchy1"/>
    <dgm:cxn modelId="{C0A7A7CF-1C25-4F64-99CB-E684E3D46A17}" type="presParOf" srcId="{4292EBA2-2CB3-47B9-86CF-F4AA40D21043}" destId="{4084B3D0-D8C1-4865-9D74-AF37D640D4B3}" srcOrd="3" destOrd="0" presId="urn:microsoft.com/office/officeart/2005/8/layout/hierarchy1"/>
    <dgm:cxn modelId="{D75CBCD5-0A54-443F-A78A-4EEBA9C3F862}" type="presParOf" srcId="{4084B3D0-D8C1-4865-9D74-AF37D640D4B3}" destId="{95E1C336-D910-40D5-BF57-5E9895526B2A}" srcOrd="0" destOrd="0" presId="urn:microsoft.com/office/officeart/2005/8/layout/hierarchy1"/>
    <dgm:cxn modelId="{64EA4734-3EBB-46DA-B2DC-FB51C2E6607E}" type="presParOf" srcId="{95E1C336-D910-40D5-BF57-5E9895526B2A}" destId="{E33FE9D0-1CB9-4B87-9787-BA7AB160E666}" srcOrd="0" destOrd="0" presId="urn:microsoft.com/office/officeart/2005/8/layout/hierarchy1"/>
    <dgm:cxn modelId="{95934E0C-498A-45AB-87CE-1DA3A1FB5266}" type="presParOf" srcId="{95E1C336-D910-40D5-BF57-5E9895526B2A}" destId="{761A0E2A-71AB-492B-886E-C29C083EBA69}" srcOrd="1" destOrd="0" presId="urn:microsoft.com/office/officeart/2005/8/layout/hierarchy1"/>
    <dgm:cxn modelId="{6938B1F8-4380-4D22-A8C1-2321741C3479}" type="presParOf" srcId="{4084B3D0-D8C1-4865-9D74-AF37D640D4B3}" destId="{E80D5C10-036C-412A-B969-AE0745721A31}" srcOrd="1" destOrd="0" presId="urn:microsoft.com/office/officeart/2005/8/layout/hierarchy1"/>
    <dgm:cxn modelId="{CE5F6075-AE3A-48F5-94D3-9CF2FEC0C75B}" type="presParOf" srcId="{E80D5C10-036C-412A-B969-AE0745721A31}" destId="{5D9A7E22-DE17-4996-992F-AA0923F292F5}" srcOrd="0" destOrd="0" presId="urn:microsoft.com/office/officeart/2005/8/layout/hierarchy1"/>
    <dgm:cxn modelId="{A108C876-41D3-4B86-910D-A4F6F29150B0}" type="presParOf" srcId="{E80D5C10-036C-412A-B969-AE0745721A31}" destId="{968F46E8-7C3F-430C-9977-8DE7E7517FC4}" srcOrd="1" destOrd="0" presId="urn:microsoft.com/office/officeart/2005/8/layout/hierarchy1"/>
    <dgm:cxn modelId="{BE45ACA3-9340-43FD-B808-FAFA1A0CA5FB}" type="presParOf" srcId="{968F46E8-7C3F-430C-9977-8DE7E7517FC4}" destId="{7A2471C5-C415-4529-945F-9CF7A1A040A9}" srcOrd="0" destOrd="0" presId="urn:microsoft.com/office/officeart/2005/8/layout/hierarchy1"/>
    <dgm:cxn modelId="{A5932996-960F-4D1B-8233-5440314BB787}" type="presParOf" srcId="{7A2471C5-C415-4529-945F-9CF7A1A040A9}" destId="{E9BB4990-50D9-40FA-AC47-A58C3A3AB0C6}" srcOrd="0" destOrd="0" presId="urn:microsoft.com/office/officeart/2005/8/layout/hierarchy1"/>
    <dgm:cxn modelId="{73BEDBAB-5512-4559-B929-8F4E43EC95C6}" type="presParOf" srcId="{7A2471C5-C415-4529-945F-9CF7A1A040A9}" destId="{F82DDC07-03F4-4262-9808-22701B4B9E3C}" srcOrd="1" destOrd="0" presId="urn:microsoft.com/office/officeart/2005/8/layout/hierarchy1"/>
    <dgm:cxn modelId="{6A744E94-FF90-408A-990D-9E43D183A566}" type="presParOf" srcId="{968F46E8-7C3F-430C-9977-8DE7E7517FC4}" destId="{A3EA456F-894C-492D-88D4-FF68BD0F0980}" srcOrd="1" destOrd="0" presId="urn:microsoft.com/office/officeart/2005/8/layout/hierarchy1"/>
    <dgm:cxn modelId="{68D6B2A1-3620-450B-B6C6-04835BF9077E}" type="presParOf" srcId="{A3EA456F-894C-492D-88D4-FF68BD0F0980}" destId="{BAC1F170-1917-4876-A4B5-79838479783F}" srcOrd="0" destOrd="0" presId="urn:microsoft.com/office/officeart/2005/8/layout/hierarchy1"/>
    <dgm:cxn modelId="{9BC0A924-B6A8-49B1-BC3B-1F68D2D7171B}" type="presParOf" srcId="{A3EA456F-894C-492D-88D4-FF68BD0F0980}" destId="{9398BA90-E4A2-4E8C-B045-56E57955F574}" srcOrd="1" destOrd="0" presId="urn:microsoft.com/office/officeart/2005/8/layout/hierarchy1"/>
    <dgm:cxn modelId="{E9C66DB0-5725-4640-980E-12922768FF56}" type="presParOf" srcId="{9398BA90-E4A2-4E8C-B045-56E57955F574}" destId="{D7F6574B-67B3-4B43-B10C-69443830F84C}" srcOrd="0" destOrd="0" presId="urn:microsoft.com/office/officeart/2005/8/layout/hierarchy1"/>
    <dgm:cxn modelId="{27FC7606-9BFE-4504-9E35-34503E186333}" type="presParOf" srcId="{D7F6574B-67B3-4B43-B10C-69443830F84C}" destId="{FF30C7B4-DB2E-4FD4-89A5-31C7AF01BC97}" srcOrd="0" destOrd="0" presId="urn:microsoft.com/office/officeart/2005/8/layout/hierarchy1"/>
    <dgm:cxn modelId="{206B51E1-21B7-4735-88C7-C545443DF84D}" type="presParOf" srcId="{D7F6574B-67B3-4B43-B10C-69443830F84C}" destId="{67ECF824-C9A4-4EC9-9890-8DFD687C8D94}" srcOrd="1" destOrd="0" presId="urn:microsoft.com/office/officeart/2005/8/layout/hierarchy1"/>
    <dgm:cxn modelId="{4C56F9CB-B3DF-4220-87C1-5F484BE2A45B}" type="presParOf" srcId="{9398BA90-E4A2-4E8C-B045-56E57955F574}" destId="{73E32821-0FB2-45CA-8D26-B011D5114001}" srcOrd="1" destOrd="0" presId="urn:microsoft.com/office/officeart/2005/8/layout/hierarchy1"/>
    <dgm:cxn modelId="{0F90ECB9-9BA6-4B87-8052-C64FBDB287C2}" type="presParOf" srcId="{A3EA456F-894C-492D-88D4-FF68BD0F0980}" destId="{FF206B41-B848-4C5F-9A00-512681D62164}" srcOrd="2" destOrd="0" presId="urn:microsoft.com/office/officeart/2005/8/layout/hierarchy1"/>
    <dgm:cxn modelId="{F863E291-E541-4E1C-92A6-73BC26B51963}" type="presParOf" srcId="{A3EA456F-894C-492D-88D4-FF68BD0F0980}" destId="{1ACA088F-1841-4E7C-B85A-0ABC98C89D2F}" srcOrd="3" destOrd="0" presId="urn:microsoft.com/office/officeart/2005/8/layout/hierarchy1"/>
    <dgm:cxn modelId="{5DA6CCAC-7480-47DF-9015-8443D88DB278}" type="presParOf" srcId="{1ACA088F-1841-4E7C-B85A-0ABC98C89D2F}" destId="{84073AAD-B5C5-448B-81D0-7FBAFECBAFEB}" srcOrd="0" destOrd="0" presId="urn:microsoft.com/office/officeart/2005/8/layout/hierarchy1"/>
    <dgm:cxn modelId="{B1AD5D1D-E5BC-4CBC-8083-37E8FBBF6D35}" type="presParOf" srcId="{84073AAD-B5C5-448B-81D0-7FBAFECBAFEB}" destId="{222A9D51-45D6-4031-AE16-45B4F5FC5060}" srcOrd="0" destOrd="0" presId="urn:microsoft.com/office/officeart/2005/8/layout/hierarchy1"/>
    <dgm:cxn modelId="{7FFB72CA-2C2C-4C59-990F-CA08D7994B78}" type="presParOf" srcId="{84073AAD-B5C5-448B-81D0-7FBAFECBAFEB}" destId="{7541B70B-491B-4A5F-B183-9BE7812FBC7E}" srcOrd="1" destOrd="0" presId="urn:microsoft.com/office/officeart/2005/8/layout/hierarchy1"/>
    <dgm:cxn modelId="{E50C439D-69BE-4D04-B92B-B428B7860B06}" type="presParOf" srcId="{1ACA088F-1841-4E7C-B85A-0ABC98C89D2F}" destId="{93F03D18-D8A0-42CB-AAF4-64ED564C6209}" srcOrd="1" destOrd="0" presId="urn:microsoft.com/office/officeart/2005/8/layout/hierarchy1"/>
    <dgm:cxn modelId="{4A730586-0EF5-4AB8-A053-CD3F457881AE}" type="presParOf" srcId="{E80D5C10-036C-412A-B969-AE0745721A31}" destId="{C17E1703-7A41-47FC-8928-5905A67646FA}" srcOrd="2" destOrd="0" presId="urn:microsoft.com/office/officeart/2005/8/layout/hierarchy1"/>
    <dgm:cxn modelId="{67D4F7A1-06B3-4282-97C3-5FC8E571BBCF}" type="presParOf" srcId="{E80D5C10-036C-412A-B969-AE0745721A31}" destId="{57200ED4-F718-4106-AFC1-52EB10E0D389}" srcOrd="3" destOrd="0" presId="urn:microsoft.com/office/officeart/2005/8/layout/hierarchy1"/>
    <dgm:cxn modelId="{0E12D88D-9E8D-44BA-AD70-DAC59411DA41}" type="presParOf" srcId="{57200ED4-F718-4106-AFC1-52EB10E0D389}" destId="{D0678DF1-D122-43EA-B8BD-406F08B09F9A}" srcOrd="0" destOrd="0" presId="urn:microsoft.com/office/officeart/2005/8/layout/hierarchy1"/>
    <dgm:cxn modelId="{C7C6152B-49E1-402A-ABCF-1A4DC6E2A50C}" type="presParOf" srcId="{D0678DF1-D122-43EA-B8BD-406F08B09F9A}" destId="{3D00466E-F200-4BA6-B881-456832986025}" srcOrd="0" destOrd="0" presId="urn:microsoft.com/office/officeart/2005/8/layout/hierarchy1"/>
    <dgm:cxn modelId="{6A49384C-BE2B-4544-B6F6-3F55BB5FE019}" type="presParOf" srcId="{D0678DF1-D122-43EA-B8BD-406F08B09F9A}" destId="{092904AA-39EF-4C34-B56A-D94611E0974E}" srcOrd="1" destOrd="0" presId="urn:microsoft.com/office/officeart/2005/8/layout/hierarchy1"/>
    <dgm:cxn modelId="{F6E5F161-6C1B-4BCF-9716-4084ECB9C624}" type="presParOf" srcId="{57200ED4-F718-4106-AFC1-52EB10E0D389}" destId="{FBB41695-28BD-4FFA-A76F-90F975F034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E7D6D-A550-48A6-BDFA-033260BFD9ED}">
      <dsp:nvSpPr>
        <dsp:cNvPr id="0" name=""/>
        <dsp:cNvSpPr/>
      </dsp:nvSpPr>
      <dsp:spPr>
        <a:xfrm>
          <a:off x="0" y="0"/>
          <a:ext cx="6549127" cy="1234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雲端藥歷</a:t>
          </a:r>
          <a:endParaRPr lang="zh-TW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156" y="36156"/>
        <a:ext cx="5217069" cy="1162128"/>
      </dsp:txXfrm>
    </dsp:sp>
    <dsp:sp modelId="{8756AF92-A411-4C30-828A-21ABF6ED3F3B}">
      <dsp:nvSpPr>
        <dsp:cNvPr id="0" name=""/>
        <dsp:cNvSpPr/>
      </dsp:nvSpPr>
      <dsp:spPr>
        <a:xfrm>
          <a:off x="577864" y="1440179"/>
          <a:ext cx="6549127" cy="1234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方案</a:t>
          </a:r>
          <a:r>
            <a:rPr kumimoji="1"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相關作業</a:t>
          </a:r>
          <a:r>
            <a:rPr kumimoji="1" 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說明</a:t>
          </a:r>
          <a:endParaRPr lang="zh-TW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4020" y="1476335"/>
        <a:ext cx="5096565" cy="1162128"/>
      </dsp:txXfrm>
    </dsp:sp>
    <dsp:sp modelId="{3BD512F9-2790-49D7-926F-4FC09533A63F}">
      <dsp:nvSpPr>
        <dsp:cNvPr id="0" name=""/>
        <dsp:cNvSpPr/>
      </dsp:nvSpPr>
      <dsp:spPr>
        <a:xfrm>
          <a:off x="1155728" y="2880359"/>
          <a:ext cx="6549127" cy="1234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報表介紹及</a:t>
          </a:r>
          <a:r>
            <a:rPr kumimoji="1" lang="zh-TW" altLang="zh-TW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疑義說明</a:t>
          </a:r>
          <a:endParaRPr lang="zh-TW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91884" y="2916515"/>
        <a:ext cx="5096565" cy="1162128"/>
      </dsp:txXfrm>
    </dsp:sp>
    <dsp:sp modelId="{FC65343B-DBC8-49CF-AD80-4B0D5640F3D2}">
      <dsp:nvSpPr>
        <dsp:cNvPr id="0" name=""/>
        <dsp:cNvSpPr/>
      </dsp:nvSpPr>
      <dsp:spPr>
        <a:xfrm>
          <a:off x="5746741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5927278" y="936117"/>
        <a:ext cx="441312" cy="603795"/>
      </dsp:txXfrm>
    </dsp:sp>
    <dsp:sp modelId="{AD18039A-CA89-464A-9F43-3A67D9859B79}">
      <dsp:nvSpPr>
        <dsp:cNvPr id="0" name=""/>
        <dsp:cNvSpPr/>
      </dsp:nvSpPr>
      <dsp:spPr>
        <a:xfrm>
          <a:off x="6324605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505142" y="2368067"/>
        <a:ext cx="441312" cy="603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C3FFC-4080-4282-BC2F-9C06B4305362}">
      <dsp:nvSpPr>
        <dsp:cNvPr id="0" name=""/>
        <dsp:cNvSpPr/>
      </dsp:nvSpPr>
      <dsp:spPr>
        <a:xfrm>
          <a:off x="2267933" y="2764633"/>
          <a:ext cx="2091883" cy="209188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健康危害</a:t>
          </a:r>
          <a:endParaRPr lang="zh-TW" altLang="en-US" sz="47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4282" y="3070982"/>
        <a:ext cx="1479185" cy="1479185"/>
      </dsp:txXfrm>
    </dsp:sp>
    <dsp:sp modelId="{D04D6F6B-F9BF-4DFB-A219-B8AC7FBE2D0C}">
      <dsp:nvSpPr>
        <dsp:cNvPr id="0" name=""/>
        <dsp:cNvSpPr/>
      </dsp:nvSpPr>
      <dsp:spPr>
        <a:xfrm rot="12900000">
          <a:off x="841763" y="2372277"/>
          <a:ext cx="1687462" cy="59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CC636-96F9-4C54-BF1B-59DF1AD6A83D}">
      <dsp:nvSpPr>
        <dsp:cNvPr id="0" name=""/>
        <dsp:cNvSpPr/>
      </dsp:nvSpPr>
      <dsp:spPr>
        <a:xfrm>
          <a:off x="706" y="1391510"/>
          <a:ext cx="1987289" cy="158983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solidFill>
                <a:schemeClr val="tx1"/>
              </a:solidFill>
            </a:rPr>
            <a:t>藥品</a:t>
          </a:r>
          <a:endParaRPr lang="en-US" altLang="zh-TW" sz="3400" b="1" kern="1200" dirty="0" smtClean="0">
            <a:solidFill>
              <a:schemeClr val="tx1"/>
            </a:solidFill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solidFill>
                <a:schemeClr val="tx1"/>
              </a:solidFill>
            </a:rPr>
            <a:t>交互作用</a:t>
          </a:r>
          <a:endParaRPr lang="zh-TW" altLang="en-US" sz="3400" b="1" kern="1200" dirty="0">
            <a:solidFill>
              <a:schemeClr val="tx1"/>
            </a:solidFill>
          </a:endParaRPr>
        </a:p>
      </dsp:txBody>
      <dsp:txXfrm>
        <a:off x="47271" y="1438075"/>
        <a:ext cx="1894159" cy="1496701"/>
      </dsp:txXfrm>
    </dsp:sp>
    <dsp:sp modelId="{F0A47B09-5787-4777-A7D8-9A10C807B122}">
      <dsp:nvSpPr>
        <dsp:cNvPr id="0" name=""/>
        <dsp:cNvSpPr/>
      </dsp:nvSpPr>
      <dsp:spPr>
        <a:xfrm rot="16200000">
          <a:off x="2470144" y="1524596"/>
          <a:ext cx="1687462" cy="596186"/>
        </a:xfrm>
        <a:prstGeom prst="leftArrow">
          <a:avLst>
            <a:gd name="adj1" fmla="val 60000"/>
            <a:gd name="adj2" fmla="val 50000"/>
          </a:avLst>
        </a:prstGeom>
        <a:solidFill>
          <a:srgbClr val="FFCC99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DD97E-5C3C-4E57-886A-EF43B569397C}">
      <dsp:nvSpPr>
        <dsp:cNvPr id="0" name=""/>
        <dsp:cNvSpPr/>
      </dsp:nvSpPr>
      <dsp:spPr>
        <a:xfrm>
          <a:off x="2320230" y="184042"/>
          <a:ext cx="1987289" cy="1589831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solidFill>
                <a:schemeClr val="tx1"/>
              </a:solidFill>
            </a:rPr>
            <a:t>重複</a:t>
          </a:r>
          <a:r>
            <a:rPr lang="en-US" altLang="zh-TW" sz="3400" b="1" kern="1200" dirty="0" smtClean="0">
              <a:solidFill>
                <a:schemeClr val="tx1"/>
              </a:solidFill>
            </a:rPr>
            <a:t>/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solidFill>
                <a:schemeClr val="tx1"/>
              </a:solidFill>
            </a:rPr>
            <a:t>多重用藥</a:t>
          </a:r>
          <a:endParaRPr lang="zh-TW" altLang="en-US" sz="3400" b="1" kern="1200" dirty="0">
            <a:solidFill>
              <a:schemeClr val="tx1"/>
            </a:solidFill>
          </a:endParaRPr>
        </a:p>
      </dsp:txBody>
      <dsp:txXfrm>
        <a:off x="2366795" y="230607"/>
        <a:ext cx="1894159" cy="1496701"/>
      </dsp:txXfrm>
    </dsp:sp>
    <dsp:sp modelId="{71CC21A2-1A08-4148-BF55-CBDA6DCA8FD1}">
      <dsp:nvSpPr>
        <dsp:cNvPr id="0" name=""/>
        <dsp:cNvSpPr/>
      </dsp:nvSpPr>
      <dsp:spPr>
        <a:xfrm rot="19500000">
          <a:off x="4098524" y="2372277"/>
          <a:ext cx="1687462" cy="596186"/>
        </a:xfrm>
        <a:prstGeom prst="leftArrow">
          <a:avLst>
            <a:gd name="adj1" fmla="val 60000"/>
            <a:gd name="adj2" fmla="val 50000"/>
          </a:avLst>
        </a:prstGeom>
        <a:solidFill>
          <a:srgbClr val="FFFF99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06D7E-DD8E-4C1B-AE05-CD95CF04C9E7}">
      <dsp:nvSpPr>
        <dsp:cNvPr id="0" name=""/>
        <dsp:cNvSpPr/>
      </dsp:nvSpPr>
      <dsp:spPr>
        <a:xfrm>
          <a:off x="4639755" y="1391510"/>
          <a:ext cx="1987289" cy="1589831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solidFill>
                <a:schemeClr val="tx1"/>
              </a:solidFill>
            </a:rPr>
            <a:t>使用劑量不適當</a:t>
          </a:r>
          <a:endParaRPr lang="zh-TW" altLang="en-US" sz="3400" b="1" kern="1200" dirty="0">
            <a:solidFill>
              <a:schemeClr val="tx1"/>
            </a:solidFill>
          </a:endParaRPr>
        </a:p>
      </dsp:txBody>
      <dsp:txXfrm>
        <a:off x="4686320" y="1438075"/>
        <a:ext cx="1894159" cy="1496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220B4-D858-4359-BA4B-AAB903146399}">
      <dsp:nvSpPr>
        <dsp:cNvPr id="0" name=""/>
        <dsp:cNvSpPr/>
      </dsp:nvSpPr>
      <dsp:spPr>
        <a:xfrm>
          <a:off x="6133932" y="1534009"/>
          <a:ext cx="1723638" cy="35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99"/>
              </a:lnTo>
              <a:lnTo>
                <a:pt x="1723638" y="244499"/>
              </a:lnTo>
              <a:lnTo>
                <a:pt x="1723638" y="358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4108D-D0CC-4375-9211-4DE647F1A079}">
      <dsp:nvSpPr>
        <dsp:cNvPr id="0" name=""/>
        <dsp:cNvSpPr/>
      </dsp:nvSpPr>
      <dsp:spPr>
        <a:xfrm>
          <a:off x="4852552" y="2208572"/>
          <a:ext cx="2015078" cy="35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99"/>
              </a:lnTo>
              <a:lnTo>
                <a:pt x="2015078" y="244499"/>
              </a:lnTo>
              <a:lnTo>
                <a:pt x="2015078" y="358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DC361-1811-4D05-AC16-778389FCC92C}">
      <dsp:nvSpPr>
        <dsp:cNvPr id="0" name=""/>
        <dsp:cNvSpPr/>
      </dsp:nvSpPr>
      <dsp:spPr>
        <a:xfrm>
          <a:off x="5355548" y="3614200"/>
          <a:ext cx="91440" cy="180881"/>
        </a:xfrm>
        <a:custGeom>
          <a:avLst/>
          <a:gdLst/>
          <a:ahLst/>
          <a:cxnLst/>
          <a:rect l="0" t="0" r="0" b="0"/>
          <a:pathLst>
            <a:path>
              <a:moveTo>
                <a:pt x="65828" y="0"/>
              </a:moveTo>
              <a:lnTo>
                <a:pt x="65828" y="66599"/>
              </a:lnTo>
              <a:lnTo>
                <a:pt x="45720" y="66599"/>
              </a:lnTo>
              <a:lnTo>
                <a:pt x="45720" y="180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56A1-D1CB-4644-A80D-3D6FBCE697CC}">
      <dsp:nvSpPr>
        <dsp:cNvPr id="0" name=""/>
        <dsp:cNvSpPr/>
      </dsp:nvSpPr>
      <dsp:spPr>
        <a:xfrm>
          <a:off x="3571173" y="2883134"/>
          <a:ext cx="1850202" cy="35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99"/>
              </a:lnTo>
              <a:lnTo>
                <a:pt x="1850202" y="244499"/>
              </a:lnTo>
              <a:lnTo>
                <a:pt x="1850202" y="358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769CA-1D46-4440-9BA7-FF8BEDF544B7}">
      <dsp:nvSpPr>
        <dsp:cNvPr id="0" name=""/>
        <dsp:cNvSpPr/>
      </dsp:nvSpPr>
      <dsp:spPr>
        <a:xfrm>
          <a:off x="1707645" y="3557696"/>
          <a:ext cx="91440" cy="225392"/>
        </a:xfrm>
        <a:custGeom>
          <a:avLst/>
          <a:gdLst/>
          <a:ahLst/>
          <a:cxnLst/>
          <a:rect l="0" t="0" r="0" b="0"/>
          <a:pathLst>
            <a:path>
              <a:moveTo>
                <a:pt x="47175" y="0"/>
              </a:moveTo>
              <a:lnTo>
                <a:pt x="47175" y="111109"/>
              </a:lnTo>
              <a:lnTo>
                <a:pt x="45720" y="111109"/>
              </a:lnTo>
              <a:lnTo>
                <a:pt x="45720" y="2253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1C548-91C0-42A6-9748-CE0828314BB4}">
      <dsp:nvSpPr>
        <dsp:cNvPr id="0" name=""/>
        <dsp:cNvSpPr/>
      </dsp:nvSpPr>
      <dsp:spPr>
        <a:xfrm>
          <a:off x="1754821" y="2883134"/>
          <a:ext cx="1816351" cy="358782"/>
        </a:xfrm>
        <a:custGeom>
          <a:avLst/>
          <a:gdLst/>
          <a:ahLst/>
          <a:cxnLst/>
          <a:rect l="0" t="0" r="0" b="0"/>
          <a:pathLst>
            <a:path>
              <a:moveTo>
                <a:pt x="1816351" y="0"/>
              </a:moveTo>
              <a:lnTo>
                <a:pt x="1816351" y="244499"/>
              </a:lnTo>
              <a:lnTo>
                <a:pt x="0" y="244499"/>
              </a:lnTo>
              <a:lnTo>
                <a:pt x="0" y="358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BF146-2393-49A6-93FD-027DC52BFAB4}">
      <dsp:nvSpPr>
        <dsp:cNvPr id="0" name=""/>
        <dsp:cNvSpPr/>
      </dsp:nvSpPr>
      <dsp:spPr>
        <a:xfrm>
          <a:off x="3571173" y="2208572"/>
          <a:ext cx="1281379" cy="358782"/>
        </a:xfrm>
        <a:custGeom>
          <a:avLst/>
          <a:gdLst/>
          <a:ahLst/>
          <a:cxnLst/>
          <a:rect l="0" t="0" r="0" b="0"/>
          <a:pathLst>
            <a:path>
              <a:moveTo>
                <a:pt x="1281379" y="0"/>
              </a:moveTo>
              <a:lnTo>
                <a:pt x="1281379" y="244499"/>
              </a:lnTo>
              <a:lnTo>
                <a:pt x="0" y="244499"/>
              </a:lnTo>
              <a:lnTo>
                <a:pt x="0" y="358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8CAC7-C94E-4031-AB3D-EB09650A5AA6}">
      <dsp:nvSpPr>
        <dsp:cNvPr id="0" name=""/>
        <dsp:cNvSpPr/>
      </dsp:nvSpPr>
      <dsp:spPr>
        <a:xfrm>
          <a:off x="4852552" y="1534009"/>
          <a:ext cx="1281379" cy="358782"/>
        </a:xfrm>
        <a:custGeom>
          <a:avLst/>
          <a:gdLst/>
          <a:ahLst/>
          <a:cxnLst/>
          <a:rect l="0" t="0" r="0" b="0"/>
          <a:pathLst>
            <a:path>
              <a:moveTo>
                <a:pt x="1281379" y="0"/>
              </a:moveTo>
              <a:lnTo>
                <a:pt x="1281379" y="244499"/>
              </a:lnTo>
              <a:lnTo>
                <a:pt x="0" y="244499"/>
              </a:lnTo>
              <a:lnTo>
                <a:pt x="0" y="358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7BC89-E2F7-4FA5-9406-8A9A66343DF1}">
      <dsp:nvSpPr>
        <dsp:cNvPr id="0" name=""/>
        <dsp:cNvSpPr/>
      </dsp:nvSpPr>
      <dsp:spPr>
        <a:xfrm>
          <a:off x="4438570" y="1218229"/>
          <a:ext cx="3390723" cy="315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AF269-791B-4652-B5C9-5A879C01F441}">
      <dsp:nvSpPr>
        <dsp:cNvPr id="0" name=""/>
        <dsp:cNvSpPr/>
      </dsp:nvSpPr>
      <dsp:spPr>
        <a:xfrm>
          <a:off x="4575641" y="1348446"/>
          <a:ext cx="3390723" cy="31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案件是否申報藥費</a:t>
          </a: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病人</a:t>
          </a:r>
          <a:r>
            <a:rPr lang="zh-TW" altLang="en-US" sz="1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是否領藥</a:t>
          </a:r>
          <a:r>
            <a:rPr lang="en-US" altLang="zh-TW" sz="1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altLang="zh-TW" sz="1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84890" y="1357695"/>
        <a:ext cx="3372225" cy="297281"/>
      </dsp:txXfrm>
    </dsp:sp>
    <dsp:sp modelId="{5F0E621F-A860-45A9-9FE8-F773D34AA1D4}">
      <dsp:nvSpPr>
        <dsp:cNvPr id="0" name=""/>
        <dsp:cNvSpPr/>
      </dsp:nvSpPr>
      <dsp:spPr>
        <a:xfrm>
          <a:off x="3265985" y="1892792"/>
          <a:ext cx="3173134" cy="315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1820E-533A-43BB-A5E4-70657B8533B1}">
      <dsp:nvSpPr>
        <dsp:cNvPr id="0" name=""/>
        <dsp:cNvSpPr/>
      </dsp:nvSpPr>
      <dsp:spPr>
        <a:xfrm>
          <a:off x="3403056" y="2023009"/>
          <a:ext cx="3173134" cy="31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處方</a:t>
          </a: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調劑</a:t>
          </a: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時病人</a:t>
          </a:r>
          <a:r>
            <a:rPr lang="zh-TW" altLang="en-US" sz="1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是否有餘藥</a:t>
          </a:r>
          <a:endParaRPr lang="zh-TW" altLang="en-US" sz="16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2305" y="2032258"/>
        <a:ext cx="3154636" cy="297281"/>
      </dsp:txXfrm>
    </dsp:sp>
    <dsp:sp modelId="{956293EA-DE54-44E2-A9B2-3768BBE8E863}">
      <dsp:nvSpPr>
        <dsp:cNvPr id="0" name=""/>
        <dsp:cNvSpPr/>
      </dsp:nvSpPr>
      <dsp:spPr>
        <a:xfrm>
          <a:off x="1693165" y="2567354"/>
          <a:ext cx="3756015" cy="315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21E7C-5686-4560-A430-2EB1C076AD3C}">
      <dsp:nvSpPr>
        <dsp:cNvPr id="0" name=""/>
        <dsp:cNvSpPr/>
      </dsp:nvSpPr>
      <dsp:spPr>
        <a:xfrm>
          <a:off x="1830236" y="2697571"/>
          <a:ext cx="3756015" cy="31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是否符合可提前領藥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之規範</a:t>
          </a:r>
          <a:r>
            <a:rPr lang="zh-TW" altLang="en-US" sz="16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</a:t>
          </a:r>
          <a:r>
            <a:rPr lang="zh-TW" altLang="en-US" sz="1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病人因素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39485" y="2706820"/>
        <a:ext cx="3737517" cy="297281"/>
      </dsp:txXfrm>
    </dsp:sp>
    <dsp:sp modelId="{EE1F056B-BC2B-4290-BB7D-B1F5D6C961F7}">
      <dsp:nvSpPr>
        <dsp:cNvPr id="0" name=""/>
        <dsp:cNvSpPr/>
      </dsp:nvSpPr>
      <dsp:spPr>
        <a:xfrm>
          <a:off x="470612" y="3241917"/>
          <a:ext cx="2568418" cy="315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ECA4E-6337-4B76-9D55-D1614C6DE7C9}">
      <dsp:nvSpPr>
        <dsp:cNvPr id="0" name=""/>
        <dsp:cNvSpPr/>
      </dsp:nvSpPr>
      <dsp:spPr>
        <a:xfrm>
          <a:off x="607682" y="3372134"/>
          <a:ext cx="2568418" cy="31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提前領藥</a:t>
          </a:r>
          <a:r>
            <a:rPr lang="zh-TW" altLang="en-US" sz="16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</a:t>
          </a:r>
          <a:r>
            <a:rPr lang="zh-TW" altLang="en-US" sz="1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病人因素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案件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6931" y="3381383"/>
        <a:ext cx="2549920" cy="297281"/>
      </dsp:txXfrm>
    </dsp:sp>
    <dsp:sp modelId="{A5FA46C2-0BBD-425D-A7C1-FE55E56BE532}">
      <dsp:nvSpPr>
        <dsp:cNvPr id="0" name=""/>
        <dsp:cNvSpPr/>
      </dsp:nvSpPr>
      <dsp:spPr>
        <a:xfrm>
          <a:off x="3594" y="3783089"/>
          <a:ext cx="3499542" cy="1176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45F45-EB00-4323-929C-60EDD3DB8ECE}">
      <dsp:nvSpPr>
        <dsp:cNvPr id="0" name=""/>
        <dsp:cNvSpPr/>
      </dsp:nvSpPr>
      <dsp:spPr>
        <a:xfrm>
          <a:off x="140665" y="3913306"/>
          <a:ext cx="3499542" cy="1176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當次案件不計重複用藥核減</a:t>
          </a:r>
          <a:endParaRPr lang="en-US" altLang="zh-TW" sz="1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提前領藥</a:t>
          </a: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日數併入病人總餘藥日數</a:t>
          </a:r>
          <a:endParaRPr lang="en-US" altLang="zh-TW" sz="1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病人因素</a:t>
          </a: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病人餘藥日數歸</a:t>
          </a: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0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5127" y="3947768"/>
        <a:ext cx="3430618" cy="1107681"/>
      </dsp:txXfrm>
    </dsp:sp>
    <dsp:sp modelId="{8DC229D9-3641-49B6-A4A7-927E441D8660}">
      <dsp:nvSpPr>
        <dsp:cNvPr id="0" name=""/>
        <dsp:cNvSpPr/>
      </dsp:nvSpPr>
      <dsp:spPr>
        <a:xfrm>
          <a:off x="4171018" y="3241917"/>
          <a:ext cx="2500716" cy="372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9B488-8219-46B2-9A6E-BE9DA4CD8643}">
      <dsp:nvSpPr>
        <dsp:cNvPr id="0" name=""/>
        <dsp:cNvSpPr/>
      </dsp:nvSpPr>
      <dsp:spPr>
        <a:xfrm>
          <a:off x="4308088" y="3372134"/>
          <a:ext cx="2500716" cy="372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同院所處方重複用藥案件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18992" y="3383038"/>
        <a:ext cx="2478908" cy="350475"/>
      </dsp:txXfrm>
    </dsp:sp>
    <dsp:sp modelId="{7EA324BF-055D-4F6B-BC00-F1021D06E8B6}">
      <dsp:nvSpPr>
        <dsp:cNvPr id="0" name=""/>
        <dsp:cNvSpPr/>
      </dsp:nvSpPr>
      <dsp:spPr>
        <a:xfrm>
          <a:off x="3758625" y="3795082"/>
          <a:ext cx="3285284" cy="1303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DE7B7-4886-4873-B957-5EC9993F5736}">
      <dsp:nvSpPr>
        <dsp:cNvPr id="0" name=""/>
        <dsp:cNvSpPr/>
      </dsp:nvSpPr>
      <dsp:spPr>
        <a:xfrm>
          <a:off x="3895696" y="3925299"/>
          <a:ext cx="3285284" cy="1303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核扣重複日數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藥費及藥服費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</a:t>
          </a:r>
          <a:r>
            <a:rPr lang="en-US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醫療院所、藥局</a:t>
          </a:r>
          <a:r>
            <a:rPr lang="en-US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核刪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藥事服務費</a:t>
          </a:r>
          <a:r>
            <a:rPr lang="en-US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交付藥局</a:t>
          </a:r>
          <a:r>
            <a:rPr lang="en-US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開藥日數併入病人總餘藥日數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3869" y="3963472"/>
        <a:ext cx="3208938" cy="1226959"/>
      </dsp:txXfrm>
    </dsp:sp>
    <dsp:sp modelId="{71091682-E705-4FB3-BE93-9FCC917BC57A}">
      <dsp:nvSpPr>
        <dsp:cNvPr id="0" name=""/>
        <dsp:cNvSpPr/>
      </dsp:nvSpPr>
      <dsp:spPr>
        <a:xfrm>
          <a:off x="5723322" y="2567354"/>
          <a:ext cx="2288617" cy="315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6CFC7-7432-4BD0-B01F-8899EED50E6D}">
      <dsp:nvSpPr>
        <dsp:cNvPr id="0" name=""/>
        <dsp:cNvSpPr/>
      </dsp:nvSpPr>
      <dsp:spPr>
        <a:xfrm>
          <a:off x="5860393" y="2697571"/>
          <a:ext cx="2288617" cy="31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無重複用藥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69642" y="2706820"/>
        <a:ext cx="2270119" cy="297281"/>
      </dsp:txXfrm>
    </dsp:sp>
    <dsp:sp modelId="{1DD30054-E61F-4045-B7AF-498BBD730ED8}">
      <dsp:nvSpPr>
        <dsp:cNvPr id="0" name=""/>
        <dsp:cNvSpPr/>
      </dsp:nvSpPr>
      <dsp:spPr>
        <a:xfrm>
          <a:off x="6713261" y="1892792"/>
          <a:ext cx="2288617" cy="315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A8E39-10D9-4542-B05F-942B8D7CA0A8}">
      <dsp:nvSpPr>
        <dsp:cNvPr id="0" name=""/>
        <dsp:cNvSpPr/>
      </dsp:nvSpPr>
      <dsp:spPr>
        <a:xfrm>
          <a:off x="6850332" y="2023009"/>
          <a:ext cx="2288617" cy="31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不納入資料計算範圍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59581" y="2032258"/>
        <a:ext cx="2270119" cy="297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1703-7A41-47FC-8928-5905A67646FA}">
      <dsp:nvSpPr>
        <dsp:cNvPr id="0" name=""/>
        <dsp:cNvSpPr/>
      </dsp:nvSpPr>
      <dsp:spPr>
        <a:xfrm>
          <a:off x="6443690" y="1754443"/>
          <a:ext cx="926885" cy="37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73"/>
              </a:lnTo>
              <a:lnTo>
                <a:pt x="926885" y="252473"/>
              </a:lnTo>
              <a:lnTo>
                <a:pt x="926885" y="3704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06B41-B848-4C5F-9A00-512681D62164}">
      <dsp:nvSpPr>
        <dsp:cNvPr id="0" name=""/>
        <dsp:cNvSpPr/>
      </dsp:nvSpPr>
      <dsp:spPr>
        <a:xfrm>
          <a:off x="5665216" y="2933831"/>
          <a:ext cx="778473" cy="37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73"/>
              </a:lnTo>
              <a:lnTo>
                <a:pt x="778473" y="252473"/>
              </a:lnTo>
              <a:lnTo>
                <a:pt x="778473" y="3704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1F170-1917-4876-A4B5-79838479783F}">
      <dsp:nvSpPr>
        <dsp:cNvPr id="0" name=""/>
        <dsp:cNvSpPr/>
      </dsp:nvSpPr>
      <dsp:spPr>
        <a:xfrm>
          <a:off x="4886742" y="2933831"/>
          <a:ext cx="778473" cy="370482"/>
        </a:xfrm>
        <a:custGeom>
          <a:avLst/>
          <a:gdLst/>
          <a:ahLst/>
          <a:cxnLst/>
          <a:rect l="0" t="0" r="0" b="0"/>
          <a:pathLst>
            <a:path>
              <a:moveTo>
                <a:pt x="778473" y="0"/>
              </a:moveTo>
              <a:lnTo>
                <a:pt x="778473" y="252473"/>
              </a:lnTo>
              <a:lnTo>
                <a:pt x="0" y="252473"/>
              </a:lnTo>
              <a:lnTo>
                <a:pt x="0" y="3704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A7E22-DE17-4996-992F-AA0923F292F5}">
      <dsp:nvSpPr>
        <dsp:cNvPr id="0" name=""/>
        <dsp:cNvSpPr/>
      </dsp:nvSpPr>
      <dsp:spPr>
        <a:xfrm>
          <a:off x="5665216" y="1754443"/>
          <a:ext cx="778473" cy="370482"/>
        </a:xfrm>
        <a:custGeom>
          <a:avLst/>
          <a:gdLst/>
          <a:ahLst/>
          <a:cxnLst/>
          <a:rect l="0" t="0" r="0" b="0"/>
          <a:pathLst>
            <a:path>
              <a:moveTo>
                <a:pt x="778473" y="0"/>
              </a:moveTo>
              <a:lnTo>
                <a:pt x="778473" y="252473"/>
              </a:lnTo>
              <a:lnTo>
                <a:pt x="0" y="252473"/>
              </a:lnTo>
              <a:lnTo>
                <a:pt x="0" y="3704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1E551-F149-439D-A5F0-F6EAD3F21560}">
      <dsp:nvSpPr>
        <dsp:cNvPr id="0" name=""/>
        <dsp:cNvSpPr/>
      </dsp:nvSpPr>
      <dsp:spPr>
        <a:xfrm>
          <a:off x="4740595" y="575055"/>
          <a:ext cx="1703095" cy="37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73"/>
              </a:lnTo>
              <a:lnTo>
                <a:pt x="1703095" y="252473"/>
              </a:lnTo>
              <a:lnTo>
                <a:pt x="1703095" y="370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65AE3-0207-43AB-8844-9E8445B5783D}">
      <dsp:nvSpPr>
        <dsp:cNvPr id="0" name=""/>
        <dsp:cNvSpPr/>
      </dsp:nvSpPr>
      <dsp:spPr>
        <a:xfrm>
          <a:off x="2832381" y="1754443"/>
          <a:ext cx="959579" cy="37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73"/>
              </a:lnTo>
              <a:lnTo>
                <a:pt x="959579" y="252473"/>
              </a:lnTo>
              <a:lnTo>
                <a:pt x="959579" y="3704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8EA78-FB28-493F-83B2-00FFB6FF788E}">
      <dsp:nvSpPr>
        <dsp:cNvPr id="0" name=""/>
        <dsp:cNvSpPr/>
      </dsp:nvSpPr>
      <dsp:spPr>
        <a:xfrm>
          <a:off x="1886012" y="1754443"/>
          <a:ext cx="946369" cy="370482"/>
        </a:xfrm>
        <a:custGeom>
          <a:avLst/>
          <a:gdLst/>
          <a:ahLst/>
          <a:cxnLst/>
          <a:rect l="0" t="0" r="0" b="0"/>
          <a:pathLst>
            <a:path>
              <a:moveTo>
                <a:pt x="946369" y="0"/>
              </a:moveTo>
              <a:lnTo>
                <a:pt x="946369" y="252473"/>
              </a:lnTo>
              <a:lnTo>
                <a:pt x="0" y="252473"/>
              </a:lnTo>
              <a:lnTo>
                <a:pt x="0" y="3704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CC883-26FB-4168-8689-A51E26B09883}">
      <dsp:nvSpPr>
        <dsp:cNvPr id="0" name=""/>
        <dsp:cNvSpPr/>
      </dsp:nvSpPr>
      <dsp:spPr>
        <a:xfrm>
          <a:off x="2832381" y="575055"/>
          <a:ext cx="1908213" cy="370482"/>
        </a:xfrm>
        <a:custGeom>
          <a:avLst/>
          <a:gdLst/>
          <a:ahLst/>
          <a:cxnLst/>
          <a:rect l="0" t="0" r="0" b="0"/>
          <a:pathLst>
            <a:path>
              <a:moveTo>
                <a:pt x="1908213" y="0"/>
              </a:moveTo>
              <a:lnTo>
                <a:pt x="1908213" y="252473"/>
              </a:lnTo>
              <a:lnTo>
                <a:pt x="0" y="252473"/>
              </a:lnTo>
              <a:lnTo>
                <a:pt x="0" y="370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7BC89-E2F7-4FA5-9406-8A9A66343DF1}">
      <dsp:nvSpPr>
        <dsp:cNvPr id="0" name=""/>
        <dsp:cNvSpPr/>
      </dsp:nvSpPr>
      <dsp:spPr>
        <a:xfrm>
          <a:off x="3345794" y="788"/>
          <a:ext cx="2789602" cy="57426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3AF269-791B-4652-B5C9-5A879C01F441}">
      <dsp:nvSpPr>
        <dsp:cNvPr id="0" name=""/>
        <dsp:cNvSpPr/>
      </dsp:nvSpPr>
      <dsp:spPr>
        <a:xfrm>
          <a:off x="3487335" y="135252"/>
          <a:ext cx="2789602" cy="574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重複藥品是否屬於同藥局調劑之慢連箋第</a:t>
          </a:r>
          <a:r>
            <a:rPr lang="en-US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次案件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04155" y="152072"/>
        <a:ext cx="2755962" cy="540626"/>
      </dsp:txXfrm>
    </dsp:sp>
    <dsp:sp modelId="{1A38C7E3-5D9F-475B-94B9-C9A2C56C3B03}">
      <dsp:nvSpPr>
        <dsp:cNvPr id="0" name=""/>
        <dsp:cNvSpPr/>
      </dsp:nvSpPr>
      <dsp:spPr>
        <a:xfrm>
          <a:off x="1773856" y="945537"/>
          <a:ext cx="2117051" cy="808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29E6EB-60C9-424B-8B39-F818D3E47C42}">
      <dsp:nvSpPr>
        <dsp:cNvPr id="0" name=""/>
        <dsp:cNvSpPr/>
      </dsp:nvSpPr>
      <dsp:spPr>
        <a:xfrm>
          <a:off x="1915396" y="1080001"/>
          <a:ext cx="2117051" cy="808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是否符合提前領藥之規範</a:t>
          </a:r>
          <a:endParaRPr lang="zh-TW" altLang="en-US" sz="1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39088" y="1103693"/>
        <a:ext cx="2069667" cy="761521"/>
      </dsp:txXfrm>
    </dsp:sp>
    <dsp:sp modelId="{FA06343C-F250-4AB0-A9CE-A227968C510E}">
      <dsp:nvSpPr>
        <dsp:cNvPr id="0" name=""/>
        <dsp:cNvSpPr/>
      </dsp:nvSpPr>
      <dsp:spPr>
        <a:xfrm>
          <a:off x="1067973" y="2124926"/>
          <a:ext cx="1636077" cy="808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20E4D8-A452-4882-8438-2A1B52C0BE8F}">
      <dsp:nvSpPr>
        <dsp:cNvPr id="0" name=""/>
        <dsp:cNvSpPr/>
      </dsp:nvSpPr>
      <dsp:spPr>
        <a:xfrm>
          <a:off x="1209514" y="2259389"/>
          <a:ext cx="1636077" cy="808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提前領藥案件</a:t>
          </a:r>
          <a:endParaRPr lang="en-US" altLang="zh-TW" sz="1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不核扣</a:t>
          </a:r>
          <a:endParaRPr lang="en-US" altLang="zh-TW" sz="1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33206" y="2283081"/>
        <a:ext cx="1588693" cy="761521"/>
      </dsp:txXfrm>
    </dsp:sp>
    <dsp:sp modelId="{0D2A868F-02C4-4925-9CD8-669AC7C60E68}">
      <dsp:nvSpPr>
        <dsp:cNvPr id="0" name=""/>
        <dsp:cNvSpPr/>
      </dsp:nvSpPr>
      <dsp:spPr>
        <a:xfrm>
          <a:off x="2987132" y="2124926"/>
          <a:ext cx="1609657" cy="808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E62517-F71D-443E-A773-440B99864A88}">
      <dsp:nvSpPr>
        <dsp:cNvPr id="0" name=""/>
        <dsp:cNvSpPr/>
      </dsp:nvSpPr>
      <dsp:spPr>
        <a:xfrm>
          <a:off x="3128673" y="2259389"/>
          <a:ext cx="1609657" cy="808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重複用藥案件</a:t>
          </a:r>
          <a:endParaRPr lang="en-US" altLang="zh-TW" sz="1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核扣藥費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核扣藥事服務費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52365" y="2283081"/>
        <a:ext cx="1562273" cy="761521"/>
      </dsp:txXfrm>
    </dsp:sp>
    <dsp:sp modelId="{E33FE9D0-1CB9-4B87-9787-BA7AB160E666}">
      <dsp:nvSpPr>
        <dsp:cNvPr id="0" name=""/>
        <dsp:cNvSpPr/>
      </dsp:nvSpPr>
      <dsp:spPr>
        <a:xfrm>
          <a:off x="5180047" y="945537"/>
          <a:ext cx="2527287" cy="808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1A0E2A-71AB-492B-886E-C29C083EBA69}">
      <dsp:nvSpPr>
        <dsp:cNvPr id="0" name=""/>
        <dsp:cNvSpPr/>
      </dsp:nvSpPr>
      <dsp:spPr>
        <a:xfrm>
          <a:off x="5321587" y="1080001"/>
          <a:ext cx="2527287" cy="808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即ㄧ般案件、慢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連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箋第</a:t>
          </a:r>
          <a:r>
            <a:rPr lang="en-US" alt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</a:t>
          </a:r>
          <a:endParaRPr lang="en-US" altLang="zh-TW" sz="1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餘藥是否為同院所之處方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45279" y="1103693"/>
        <a:ext cx="2479903" cy="761521"/>
      </dsp:txXfrm>
    </dsp:sp>
    <dsp:sp modelId="{E9BB4990-50D9-40FA-AC47-A58C3A3AB0C6}">
      <dsp:nvSpPr>
        <dsp:cNvPr id="0" name=""/>
        <dsp:cNvSpPr/>
      </dsp:nvSpPr>
      <dsp:spPr>
        <a:xfrm>
          <a:off x="4879871" y="2124926"/>
          <a:ext cx="1570690" cy="808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2DDC07-03F4-4262-9808-22701B4B9E3C}">
      <dsp:nvSpPr>
        <dsp:cNvPr id="0" name=""/>
        <dsp:cNvSpPr/>
      </dsp:nvSpPr>
      <dsp:spPr>
        <a:xfrm>
          <a:off x="5021412" y="2259389"/>
          <a:ext cx="1570690" cy="808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處方箋上是否有虛擬代碼</a:t>
          </a: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(R002</a:t>
          </a: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R003)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45104" y="2283081"/>
        <a:ext cx="1523306" cy="761521"/>
      </dsp:txXfrm>
    </dsp:sp>
    <dsp:sp modelId="{FF30C7B4-DB2E-4FD4-89A5-31C7AF01BC97}">
      <dsp:nvSpPr>
        <dsp:cNvPr id="0" name=""/>
        <dsp:cNvSpPr/>
      </dsp:nvSpPr>
      <dsp:spPr>
        <a:xfrm>
          <a:off x="4249809" y="3304314"/>
          <a:ext cx="1273866" cy="808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ECF824-C9A4-4EC9-9890-8DFD687C8D94}">
      <dsp:nvSpPr>
        <dsp:cNvPr id="0" name=""/>
        <dsp:cNvSpPr/>
      </dsp:nvSpPr>
      <dsp:spPr>
        <a:xfrm>
          <a:off x="4391350" y="3438777"/>
          <a:ext cx="1273866" cy="808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不核扣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15042" y="3462469"/>
        <a:ext cx="1226482" cy="761521"/>
      </dsp:txXfrm>
    </dsp:sp>
    <dsp:sp modelId="{222A9D51-45D6-4031-AE16-45B4F5FC5060}">
      <dsp:nvSpPr>
        <dsp:cNvPr id="0" name=""/>
        <dsp:cNvSpPr/>
      </dsp:nvSpPr>
      <dsp:spPr>
        <a:xfrm>
          <a:off x="5806757" y="3304314"/>
          <a:ext cx="1273866" cy="808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41B70B-491B-4A5F-B183-9BE7812FBC7E}">
      <dsp:nvSpPr>
        <dsp:cNvPr id="0" name=""/>
        <dsp:cNvSpPr/>
      </dsp:nvSpPr>
      <dsp:spPr>
        <a:xfrm>
          <a:off x="5948298" y="3438777"/>
          <a:ext cx="1273866" cy="808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核扣</a:t>
          </a:r>
          <a:endParaRPr lang="en-US" altLang="zh-TW" sz="1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藥事服務費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71990" y="3462469"/>
        <a:ext cx="1226482" cy="761521"/>
      </dsp:txXfrm>
    </dsp:sp>
    <dsp:sp modelId="{3D00466E-F200-4BA6-B881-456832986025}">
      <dsp:nvSpPr>
        <dsp:cNvPr id="0" name=""/>
        <dsp:cNvSpPr/>
      </dsp:nvSpPr>
      <dsp:spPr>
        <a:xfrm>
          <a:off x="6733643" y="2124926"/>
          <a:ext cx="1273866" cy="808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2904AA-39EF-4C34-B56A-D94611E0974E}">
      <dsp:nvSpPr>
        <dsp:cNvPr id="0" name=""/>
        <dsp:cNvSpPr/>
      </dsp:nvSpPr>
      <dsp:spPr>
        <a:xfrm>
          <a:off x="6875184" y="2259389"/>
          <a:ext cx="1273866" cy="808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不核扣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98876" y="2283081"/>
        <a:ext cx="1226482" cy="761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77137" cy="511731"/>
          </a:xfrm>
          <a:prstGeom prst="rect">
            <a:avLst/>
          </a:prstGeom>
        </p:spPr>
        <p:txBody>
          <a:bodyPr vert="horz" lIns="95039" tIns="47519" rIns="95039" bIns="4751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10" y="4"/>
            <a:ext cx="3077137" cy="511731"/>
          </a:xfrm>
          <a:prstGeom prst="rect">
            <a:avLst/>
          </a:prstGeom>
        </p:spPr>
        <p:txBody>
          <a:bodyPr vert="horz" lIns="95039" tIns="47519" rIns="95039" bIns="4751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242"/>
            <a:ext cx="3077137" cy="511731"/>
          </a:xfrm>
          <a:prstGeom prst="rect">
            <a:avLst/>
          </a:prstGeom>
        </p:spPr>
        <p:txBody>
          <a:bodyPr vert="horz" lIns="95039" tIns="47519" rIns="95039" bIns="4751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10" y="9721242"/>
            <a:ext cx="3077137" cy="511731"/>
          </a:xfrm>
          <a:prstGeom prst="rect">
            <a:avLst/>
          </a:prstGeom>
        </p:spPr>
        <p:txBody>
          <a:bodyPr vert="horz" lIns="95039" tIns="47519" rIns="95039" bIns="4751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7D8C85-645C-4412-9C3A-F5A9ADE3EB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06276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77137" cy="511731"/>
          </a:xfrm>
          <a:prstGeom prst="rect">
            <a:avLst/>
          </a:prstGeom>
        </p:spPr>
        <p:txBody>
          <a:bodyPr vert="horz" lIns="95039" tIns="47519" rIns="95039" bIns="475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10" y="4"/>
            <a:ext cx="3077137" cy="511731"/>
          </a:xfrm>
          <a:prstGeom prst="rect">
            <a:avLst/>
          </a:prstGeom>
        </p:spPr>
        <p:txBody>
          <a:bodyPr vert="horz" lIns="95039" tIns="47519" rIns="95039" bIns="475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39" tIns="47519" rIns="95039" bIns="47519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03" y="4862269"/>
            <a:ext cx="5680103" cy="4605575"/>
          </a:xfrm>
          <a:prstGeom prst="rect">
            <a:avLst/>
          </a:prstGeom>
        </p:spPr>
        <p:txBody>
          <a:bodyPr vert="horz" lIns="95039" tIns="47519" rIns="95039" bIns="47519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242"/>
            <a:ext cx="3077137" cy="511731"/>
          </a:xfrm>
          <a:prstGeom prst="rect">
            <a:avLst/>
          </a:prstGeom>
        </p:spPr>
        <p:txBody>
          <a:bodyPr vert="horz" lIns="95039" tIns="47519" rIns="95039" bIns="475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10" y="9721242"/>
            <a:ext cx="3077137" cy="511731"/>
          </a:xfrm>
          <a:prstGeom prst="rect">
            <a:avLst/>
          </a:prstGeom>
        </p:spPr>
        <p:txBody>
          <a:bodyPr vert="horz" lIns="95039" tIns="47519" rIns="95039" bIns="475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120EEAB-40F9-4444-A47B-7A778B5AF7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461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5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843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69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56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53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992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869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79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對醫療院所及民眾宣導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827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646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目前無法呈現院所處方內容之虛擬代碼</a:t>
                </a:r>
                <a:r>
                  <a:rPr lang="en-US" altLang="zh-TW" dirty="0" smtClean="0"/>
                  <a:t>R003(</a:t>
                </a:r>
                <a:r>
                  <a:rPr lang="zh-TW" altLang="en-US" dirty="0" smtClean="0"/>
                  <a:t>因病情變化提早回診</a:t>
                </a:r>
                <a:r>
                  <a:rPr lang="zh-TW" altLang="en-US" i="0" smtClean="0">
                    <a:latin typeface="Cambria Math"/>
                  </a:rPr>
                  <a:t>，</a:t>
                </a:r>
                <a:r>
                  <a:rPr lang="zh-TW" altLang="en-US" dirty="0" smtClean="0"/>
                  <a:t>經醫師專業認訂需要改藥或調整藥品劑量或換藥者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之資訊</a:t>
                </a:r>
                <a:r>
                  <a:rPr lang="zh-TW" altLang="zh-TW" dirty="0" smtClean="0">
                    <a:effectLst/>
                  </a:rPr>
                  <a:t>，</a:t>
                </a:r>
                <a:r>
                  <a:rPr lang="zh-TW" altLang="en-US" dirty="0" smtClean="0">
                    <a:effectLst/>
                  </a:rPr>
                  <a:t>藥局難以判斷病人是否為重複用藥之個案</a:t>
                </a:r>
                <a:r>
                  <a:rPr lang="zh-TW" altLang="zh-TW" dirty="0" smtClean="0">
                    <a:effectLst/>
                  </a:rPr>
                  <a:t>，</a:t>
                </a:r>
                <a:r>
                  <a:rPr lang="zh-TW" altLang="en-US" dirty="0" smtClean="0">
                    <a:effectLst/>
                  </a:rPr>
                  <a:t> 爰調整藥局之實施時程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35A6-DDA4-423D-9752-C7F32F03EC8F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5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35A6-DDA4-423D-9752-C7F32F03EC8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253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目前無法呈現院所處方內容之虛擬代碼</a:t>
                </a:r>
                <a:r>
                  <a:rPr lang="en-US" altLang="zh-TW" dirty="0" smtClean="0"/>
                  <a:t>R003(</a:t>
                </a:r>
                <a:r>
                  <a:rPr lang="zh-TW" altLang="en-US" dirty="0" smtClean="0"/>
                  <a:t>因病情變化提早回診</a:t>
                </a:r>
                <a:r>
                  <a:rPr lang="zh-TW" altLang="en-US" i="0" smtClean="0">
                    <a:latin typeface="Cambria Math"/>
                  </a:rPr>
                  <a:t>，</a:t>
                </a:r>
                <a:r>
                  <a:rPr lang="zh-TW" altLang="en-US" dirty="0" smtClean="0"/>
                  <a:t>經醫師專業認訂需要改藥或調整藥品劑量或換藥者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之資訊</a:t>
                </a:r>
                <a:r>
                  <a:rPr lang="zh-TW" altLang="zh-TW" dirty="0" smtClean="0">
                    <a:effectLst/>
                  </a:rPr>
                  <a:t>，</a:t>
                </a:r>
                <a:r>
                  <a:rPr lang="zh-TW" altLang="en-US" dirty="0" smtClean="0">
                    <a:effectLst/>
                  </a:rPr>
                  <a:t>藥局難以判斷病人是否為重複用藥之個案</a:t>
                </a:r>
                <a:r>
                  <a:rPr lang="zh-TW" altLang="zh-TW" dirty="0" smtClean="0">
                    <a:effectLst/>
                  </a:rPr>
                  <a:t>，</a:t>
                </a:r>
                <a:r>
                  <a:rPr lang="zh-TW" altLang="en-US" dirty="0" smtClean="0">
                    <a:effectLst/>
                  </a:rPr>
                  <a:t> 爰調整藥局之實施時程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35A6-DDA4-423D-9752-C7F32F03EC8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55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86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藥局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季</a:t>
            </a:r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zh-TW" altLang="en-US" dirty="0" smtClean="0"/>
              <a:t>首先看是否為慢箋第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 </a:t>
            </a:r>
            <a:r>
              <a:rPr lang="en-US" altLang="zh-TW" dirty="0" smtClean="0"/>
              <a:t>3</a:t>
            </a:r>
            <a:r>
              <a:rPr lang="zh-TW" altLang="en-US" dirty="0" smtClean="0"/>
              <a:t>次領藥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是否符合提前領藥規範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重複用藥十 核扣藥費及藥服費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535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663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101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定期提供報表</a:t>
            </a:r>
            <a:endParaRPr lang="en-US" altLang="zh-TW" dirty="0" smtClean="0"/>
          </a:p>
          <a:p>
            <a:r>
              <a:rPr lang="zh-TW" altLang="en-US" dirty="0" smtClean="0"/>
              <a:t>請下載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藥局及診所以</a:t>
            </a:r>
            <a:r>
              <a:rPr lang="en-US" altLang="zh-TW" dirty="0" err="1" smtClean="0"/>
              <a:t>vpn</a:t>
            </a:r>
            <a:r>
              <a:rPr lang="zh-TW" altLang="en-US" dirty="0" smtClean="0"/>
              <a:t>線上回復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未回覆說明者  核扣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40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064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核扣方案作業流程</a:t>
            </a:r>
            <a:endParaRPr lang="en-US" altLang="zh-TW" dirty="0" smtClean="0"/>
          </a:p>
          <a:p>
            <a:r>
              <a:rPr lang="zh-TW" altLang="en-US" dirty="0" smtClean="0"/>
              <a:t>初期時程   給院所較長時間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914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先申請權限</a:t>
            </a:r>
            <a:endParaRPr lang="en-US" altLang="zh-TW" dirty="0" smtClean="0"/>
          </a:p>
          <a:p>
            <a:r>
              <a:rPr lang="zh-TW" altLang="en-US" dirty="0" smtClean="0"/>
              <a:t>看</a:t>
            </a:r>
            <a:r>
              <a:rPr lang="en-US" altLang="zh-TW" dirty="0" smtClean="0"/>
              <a:t>172</a:t>
            </a:r>
            <a:r>
              <a:rPr lang="zh-TW" altLang="en-US" dirty="0" smtClean="0"/>
              <a:t>報表後</a:t>
            </a:r>
            <a:endParaRPr lang="en-US" altLang="zh-TW" dirty="0" smtClean="0"/>
          </a:p>
          <a:p>
            <a:r>
              <a:rPr lang="zh-TW" altLang="en-US" dirty="0" smtClean="0"/>
              <a:t>於</a:t>
            </a:r>
            <a:r>
              <a:rPr lang="en-US" altLang="zh-TW" dirty="0" smtClean="0"/>
              <a:t>e0100</a:t>
            </a:r>
            <a:r>
              <a:rPr lang="zh-TW" altLang="en-US" dirty="0" smtClean="0"/>
              <a:t>鍵入原因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275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取</a:t>
            </a:r>
            <a:r>
              <a:rPr lang="en-US" altLang="zh-TW" dirty="0" smtClean="0"/>
              <a:t>172</a:t>
            </a:r>
            <a:r>
              <a:rPr lang="zh-TW" altLang="en-US" dirty="0" smtClean="0"/>
              <a:t>報表參考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5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各位先進好</a:t>
            </a:r>
            <a:endParaRPr lang="en-US" altLang="zh-TW" dirty="0" smtClean="0"/>
          </a:p>
          <a:p>
            <a:r>
              <a:rPr lang="zh-TW" altLang="en-US" dirty="0" smtClean="0"/>
              <a:t>以下報告是門診 特定藥品 重複用藥 費用核扣方案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14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085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各位先進好</a:t>
            </a:r>
            <a:endParaRPr lang="en-US" altLang="zh-TW" dirty="0" smtClean="0"/>
          </a:p>
          <a:p>
            <a:r>
              <a:rPr lang="zh-TW" altLang="en-US" dirty="0" smtClean="0"/>
              <a:t>以下報告是門診 特定藥品 重複用藥 費用核扣方案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952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860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132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先進如有疑義</a:t>
            </a:r>
            <a:endParaRPr lang="en-US" altLang="zh-TW" dirty="0" smtClean="0"/>
          </a:p>
          <a:p>
            <a:r>
              <a:rPr lang="zh-TW" altLang="en-US" dirty="0" smtClean="0"/>
              <a:t>請先至</a:t>
            </a:r>
            <a:r>
              <a:rPr lang="en-US" altLang="zh-TW" dirty="0" smtClean="0"/>
              <a:t>VPN</a:t>
            </a:r>
            <a:r>
              <a:rPr lang="zh-TW" altLang="en-US" dirty="0" smtClean="0"/>
              <a:t>用藥管理</a:t>
            </a:r>
            <a:r>
              <a:rPr lang="en-US" altLang="zh-TW" dirty="0" smtClean="0"/>
              <a:t>Q&amp;A</a:t>
            </a:r>
            <a:r>
              <a:rPr lang="zh-TW" altLang="en-US" dirty="0" smtClean="0"/>
              <a:t>察看也無相關解釋</a:t>
            </a:r>
            <a:endParaRPr lang="en-US" altLang="zh-TW" dirty="0" smtClean="0"/>
          </a:p>
          <a:p>
            <a:r>
              <a:rPr lang="zh-TW" altLang="en-US" dirty="0" smtClean="0"/>
              <a:t>如對執行方案內容不了解  本業務組同仁可說明</a:t>
            </a:r>
            <a:endParaRPr lang="en-US" altLang="zh-TW" dirty="0" smtClean="0"/>
          </a:p>
          <a:p>
            <a:r>
              <a:rPr lang="zh-TW" altLang="en-US" dirty="0" smtClean="0"/>
              <a:t>如對政策有建議  請由藥師公會端建議較有效率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202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893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676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739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543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16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0595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35A6-DDA4-423D-9752-C7F32F03EC8F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0192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1064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1480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2931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2911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9003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23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7113" y="792163"/>
            <a:ext cx="5084762" cy="3813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709600" y="4862103"/>
            <a:ext cx="5680109" cy="4605246"/>
          </a:xfrm>
          <a:prstGeom prst="rect">
            <a:avLst/>
          </a:prstGeom>
          <a:noFill/>
        </p:spPr>
        <p:txBody>
          <a:bodyPr wrap="square" lIns="95423" tIns="47712" rIns="95423" bIns="477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z="1900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750FF-0DDB-4A76-A665-50726CFF4B03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3753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25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2015/9/22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14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2015/9/22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62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03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43125" y="1643063"/>
            <a:ext cx="450056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8" descr="服務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096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群組 14"/>
          <p:cNvGrpSpPr>
            <a:grpSpLocks/>
          </p:cNvGrpSpPr>
          <p:nvPr userDrawn="1"/>
        </p:nvGrpSpPr>
        <p:grpSpPr bwMode="auto">
          <a:xfrm>
            <a:off x="642938" y="173038"/>
            <a:ext cx="2400300" cy="2255837"/>
            <a:chOff x="1142976" y="714356"/>
            <a:chExt cx="2400281" cy="2255072"/>
          </a:xfrm>
        </p:grpSpPr>
        <p:pic>
          <p:nvPicPr>
            <p:cNvPr id="6" name="圖片 13" descr="三大理念三角型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714356"/>
              <a:ext cx="2130638" cy="166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50"/>
            <p:cNvSpPr>
              <a:spLocks noChangeArrowheads="1"/>
            </p:cNvSpPr>
            <p:nvPr userDrawn="1"/>
          </p:nvSpPr>
          <p:spPr bwMode="auto">
            <a:xfrm>
              <a:off x="2928899" y="1000009"/>
              <a:ext cx="403222" cy="399914"/>
            </a:xfrm>
            <a:prstGeom prst="ellipse">
              <a:avLst/>
            </a:prstGeom>
            <a:gradFill rotWithShape="0">
              <a:gsLst>
                <a:gs pos="0">
                  <a:srgbClr val="FFDAB5"/>
                </a:gs>
                <a:gs pos="50000">
                  <a:srgbClr val="FFFFCC"/>
                </a:gs>
                <a:gs pos="100000">
                  <a:srgbClr val="FFDAB5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CCFFCC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>
                <a:latin typeface="Times New Roman" charset="0"/>
                <a:ea typeface="+mn-ea"/>
              </a:endParaRPr>
            </a:p>
          </p:txBody>
        </p:sp>
        <p:sp>
          <p:nvSpPr>
            <p:cNvPr id="8" name="Oval 49"/>
            <p:cNvSpPr>
              <a:spLocks noChangeArrowheads="1"/>
            </p:cNvSpPr>
            <p:nvPr userDrawn="1"/>
          </p:nvSpPr>
          <p:spPr bwMode="auto">
            <a:xfrm>
              <a:off x="2643151" y="1499902"/>
              <a:ext cx="214311" cy="214240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CCFFCC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>
                <a:latin typeface="Times New Roman" charset="0"/>
                <a:ea typeface="+mn-ea"/>
              </a:endParaRPr>
            </a:p>
          </p:txBody>
        </p:sp>
        <p:sp>
          <p:nvSpPr>
            <p:cNvPr id="10" name="Oval 51"/>
            <p:cNvSpPr>
              <a:spLocks noChangeArrowheads="1"/>
            </p:cNvSpPr>
            <p:nvPr userDrawn="1"/>
          </p:nvSpPr>
          <p:spPr bwMode="auto">
            <a:xfrm>
              <a:off x="3000336" y="2071208"/>
              <a:ext cx="542921" cy="499893"/>
            </a:xfrm>
            <a:prstGeom prst="ellipse">
              <a:avLst/>
            </a:prstGeom>
            <a:gradFill rotWithShape="0">
              <a:gsLst>
                <a:gs pos="0">
                  <a:srgbClr val="FFDAB5"/>
                </a:gs>
                <a:gs pos="50000">
                  <a:srgbClr val="FFFFCC"/>
                </a:gs>
                <a:gs pos="100000">
                  <a:srgbClr val="FFDAB5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56796" dir="1593903" algn="ctr" rotWithShape="0">
                <a:srgbClr val="CCFFCC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>
                <a:latin typeface="Times New Roman" charset="0"/>
                <a:ea typeface="+mn-ea"/>
              </a:endParaRPr>
            </a:p>
          </p:txBody>
        </p:sp>
        <p:pic>
          <p:nvPicPr>
            <p:cNvPr id="11" name="圖片 23" descr="風車.pn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2976" y="2071654"/>
              <a:ext cx="785786" cy="897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lang="en-US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0C1-7D0F-4D3E-9382-F1534D17408F}" type="datetime1">
              <a:rPr lang="zh-TW" altLang="en-US" smtClean="0"/>
              <a:pPr>
                <a:defRPr/>
              </a:pPr>
              <a:t>2015/12/30</a:t>
            </a:fld>
            <a:endParaRPr lang="en-US" altLang="zh-TW"/>
          </a:p>
        </p:txBody>
      </p:sp>
      <p:sp>
        <p:nvSpPr>
          <p:cNvPr id="13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投影片編號版面配置區 26"/>
          <p:cNvSpPr>
            <a:spLocks noGrp="1"/>
          </p:cNvSpPr>
          <p:nvPr>
            <p:ph type="sldNum" sz="quarter" idx="12"/>
          </p:nvPr>
        </p:nvSpPr>
        <p:spPr>
          <a:xfrm>
            <a:off x="8072438" y="63579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A718B-A44C-45F4-9153-5792950B00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2411760" y="515719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6BD4-611F-4123-94C9-454A270ECFC2}" type="datetime1">
              <a:rPr lang="zh-TW" altLang="en-US" smtClean="0"/>
              <a:pPr>
                <a:defRPr/>
              </a:pPr>
              <a:t>2015/12/30</a:t>
            </a:fld>
            <a:endParaRPr lang="en-US" altLang="zh-TW" dirty="0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625E-1836-4A96-99F4-5B2BB5EBDD5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3" descr="去背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6286500"/>
            <a:ext cx="31035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C9C9-7E02-47E1-A850-52DA2AC1C65E}" type="datetime1">
              <a:rPr lang="zh-TW" altLang="en-US" smtClean="0"/>
              <a:pPr>
                <a:defRPr/>
              </a:pPr>
              <a:t>2015/12/30</a:t>
            </a:fld>
            <a:endParaRPr lang="en-US" altLang="zh-TW"/>
          </a:p>
        </p:txBody>
      </p:sp>
      <p:sp>
        <p:nvSpPr>
          <p:cNvPr id="7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6215-502D-4B39-B8BA-6DA7C1664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1" descr="母片底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6938"/>
            <a:ext cx="9144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000" b="1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D86E-1B52-4DD7-A8DE-F86BFB412F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01BE-05F7-4E7A-B778-A9C70DD87287}" type="datetime1">
              <a:rPr lang="zh-TW" altLang="en-US" smtClean="0"/>
              <a:pPr>
                <a:defRPr/>
              </a:pPr>
              <a:t>2015/12/30</a:t>
            </a:fld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B834456-4326-4EFF-9CFD-48133B8E1028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3" descr="草地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13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14" descr="理念3角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3238"/>
            <a:ext cx="17145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857500" y="3786188"/>
          <a:ext cx="3429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46" name="PhotoImpact" r:id="rId5" imgW="5461565" imgH="1572372" progId="">
                  <p:embed/>
                </p:oleObj>
              </mc:Choice>
              <mc:Fallback>
                <p:oleObj name="PhotoImpact" r:id="rId5" imgW="5461565" imgH="1572372" progId="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786188"/>
                        <a:ext cx="3429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6600CC"/>
                                </a:gs>
                                <a:gs pos="100000">
                                  <a:srgbClr val="CC00CC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2700000" algn="ctr" rotWithShape="0">
                                <a:srgbClr val="9999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000" b="1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88DC-C5B2-4D57-9B48-62137F291C2D}" type="datetime1">
              <a:rPr lang="zh-TW" altLang="en-US" smtClean="0"/>
              <a:pPr>
                <a:defRPr/>
              </a:pPr>
              <a:t>2015/12/30</a:t>
            </a:fld>
            <a:endParaRPr lang="en-US" altLang="zh-TW"/>
          </a:p>
        </p:txBody>
      </p:sp>
      <p:sp>
        <p:nvSpPr>
          <p:cNvPr id="7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7"/>
          <p:cNvSpPr>
            <a:spLocks noGrp="1"/>
          </p:cNvSpPr>
          <p:nvPr>
            <p:ph type="sldNum" sz="quarter" idx="12"/>
          </p:nvPr>
        </p:nvSpPr>
        <p:spPr>
          <a:xfrm>
            <a:off x="8239125" y="6356350"/>
            <a:ext cx="762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2E1DCE-0177-4284-9263-F97E82F01C0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 userDrawn="1"/>
        </p:nvGraphicFramePr>
        <p:xfrm>
          <a:off x="0" y="0"/>
          <a:ext cx="2357438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8" name="PhotoImpact" r:id="rId3" imgW="2539683" imgH="2107937" progId="">
                  <p:embed/>
                </p:oleObj>
              </mc:Choice>
              <mc:Fallback>
                <p:oleObj name="PhotoImpact" r:id="rId3" imgW="2539683" imgH="2107937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357438" cy="19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2" descr="線圖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472" y="836926"/>
            <a:ext cx="6988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11" descr="母片底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06938"/>
            <a:ext cx="9144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3419475" y="62378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2C390-E0B1-4379-8486-2694850B75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85239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98815" y="3952660"/>
            <a:ext cx="2620144" cy="1600200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4A95-6E5E-4A93-AC63-469601D9D2F8}" type="datetime1">
              <a:rPr lang="zh-TW" altLang="en-US" smtClean="0"/>
              <a:pPr/>
              <a:t>2015/12/30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249232" cy="286172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AD93E3-2F96-4383-9D20-BE9A826FE32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2699792" y="3508083"/>
            <a:ext cx="6413263" cy="14475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076056" y="1505930"/>
            <a:ext cx="3610744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16" name="Freeform 80"/>
          <p:cNvSpPr>
            <a:spLocks/>
          </p:cNvSpPr>
          <p:nvPr userDrawn="1"/>
        </p:nvSpPr>
        <p:spPr bwMode="gray">
          <a:xfrm rot="-175569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7" name="Freeform 81"/>
          <p:cNvSpPr>
            <a:spLocks/>
          </p:cNvSpPr>
          <p:nvPr userDrawn="1"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8" name="Freeform 82"/>
          <p:cNvSpPr>
            <a:spLocks/>
          </p:cNvSpPr>
          <p:nvPr userDrawn="1"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4 h 1064"/>
              <a:gd name="T2" fmla="*/ 1890 w 2126"/>
              <a:gd name="T3" fmla="*/ 121 h 1064"/>
              <a:gd name="T4" fmla="*/ 1925 w 2126"/>
              <a:gd name="T5" fmla="*/ 437 h 1064"/>
              <a:gd name="T6" fmla="*/ 953 w 2126"/>
              <a:gd name="T7" fmla="*/ 481 h 1064"/>
              <a:gd name="T8" fmla="*/ 0 w 2126"/>
              <a:gd name="T9" fmla="*/ 1064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9" name="Freeform 85"/>
          <p:cNvSpPr>
            <a:spLocks/>
          </p:cNvSpPr>
          <p:nvPr userDrawn="1"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754 h 754"/>
              <a:gd name="T2" fmla="*/ 1349 w 1536"/>
              <a:gd name="T3" fmla="*/ 190 h 754"/>
              <a:gd name="T4" fmla="*/ 1334 w 1536"/>
              <a:gd name="T5" fmla="*/ 444 h 754"/>
              <a:gd name="T6" fmla="*/ 693 w 1536"/>
              <a:gd name="T7" fmla="*/ 384 h 754"/>
              <a:gd name="T8" fmla="*/ 0 w 1536"/>
              <a:gd name="T9" fmla="*/ 75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0" name="Freeform 87"/>
          <p:cNvSpPr>
            <a:spLocks/>
          </p:cNvSpPr>
          <p:nvPr userDrawn="1"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754 h 754"/>
              <a:gd name="T2" fmla="*/ 1349 w 1536"/>
              <a:gd name="T3" fmla="*/ 190 h 754"/>
              <a:gd name="T4" fmla="*/ 1334 w 1536"/>
              <a:gd name="T5" fmla="*/ 444 h 754"/>
              <a:gd name="T6" fmla="*/ 693 w 1536"/>
              <a:gd name="T7" fmla="*/ 384 h 754"/>
              <a:gd name="T8" fmla="*/ 0 w 1536"/>
              <a:gd name="T9" fmla="*/ 75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" name="Freeform 88"/>
          <p:cNvSpPr>
            <a:spLocks/>
          </p:cNvSpPr>
          <p:nvPr userDrawn="1"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1064 h 1064"/>
              <a:gd name="T2" fmla="*/ 1890 w 2126"/>
              <a:gd name="T3" fmla="*/ 121 h 1064"/>
              <a:gd name="T4" fmla="*/ 1925 w 2126"/>
              <a:gd name="T5" fmla="*/ 437 h 1064"/>
              <a:gd name="T6" fmla="*/ 953 w 2126"/>
              <a:gd name="T7" fmla="*/ 481 h 1064"/>
              <a:gd name="T8" fmla="*/ 0 w 2126"/>
              <a:gd name="T9" fmla="*/ 1064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" name="Freeform 89"/>
          <p:cNvSpPr>
            <a:spLocks/>
          </p:cNvSpPr>
          <p:nvPr userDrawn="1"/>
        </p:nvSpPr>
        <p:spPr bwMode="gray">
          <a:xfrm rot="-1700631">
            <a:off x="1735138" y="1311275"/>
            <a:ext cx="2878137" cy="1300163"/>
          </a:xfrm>
          <a:custGeom>
            <a:avLst/>
            <a:gdLst>
              <a:gd name="T0" fmla="*/ 2 w 2127"/>
              <a:gd name="T1" fmla="*/ 960 h 960"/>
              <a:gd name="T2" fmla="*/ 1892 w 2127"/>
              <a:gd name="T3" fmla="*/ 17 h 960"/>
              <a:gd name="T4" fmla="*/ 1927 w 2127"/>
              <a:gd name="T5" fmla="*/ 333 h 960"/>
              <a:gd name="T6" fmla="*/ 980 w 2127"/>
              <a:gd name="T7" fmla="*/ 596 h 960"/>
              <a:gd name="T8" fmla="*/ 2 w 2127"/>
              <a:gd name="T9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" name="Freeform 94"/>
          <p:cNvSpPr>
            <a:spLocks/>
          </p:cNvSpPr>
          <p:nvPr userDrawn="1"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54 h 754"/>
              <a:gd name="T2" fmla="*/ 1349 w 1536"/>
              <a:gd name="T3" fmla="*/ 190 h 754"/>
              <a:gd name="T4" fmla="*/ 1334 w 1536"/>
              <a:gd name="T5" fmla="*/ 444 h 754"/>
              <a:gd name="T6" fmla="*/ 693 w 1536"/>
              <a:gd name="T7" fmla="*/ 384 h 754"/>
              <a:gd name="T8" fmla="*/ 0 w 1536"/>
              <a:gd name="T9" fmla="*/ 75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4" name="Freeform 95"/>
          <p:cNvSpPr>
            <a:spLocks/>
          </p:cNvSpPr>
          <p:nvPr userDrawn="1"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5" name="Freeform 96"/>
          <p:cNvSpPr>
            <a:spLocks/>
          </p:cNvSpPr>
          <p:nvPr userDrawn="1"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6" name="Freeform 97"/>
          <p:cNvSpPr>
            <a:spLocks/>
          </p:cNvSpPr>
          <p:nvPr userDrawn="1"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7" name="Freeform 98"/>
          <p:cNvSpPr>
            <a:spLocks/>
          </p:cNvSpPr>
          <p:nvPr userDrawn="1"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8" name="Freeform 99"/>
          <p:cNvSpPr>
            <a:spLocks/>
          </p:cNvSpPr>
          <p:nvPr userDrawn="1"/>
        </p:nvSpPr>
        <p:spPr bwMode="gray">
          <a:xfrm rot="-3214148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9" name="Oval 101"/>
          <p:cNvSpPr>
            <a:spLocks noChangeArrowheads="1"/>
          </p:cNvSpPr>
          <p:nvPr userDrawn="1"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0" name="Oval 102"/>
          <p:cNvSpPr>
            <a:spLocks noChangeArrowheads="1"/>
          </p:cNvSpPr>
          <p:nvPr userDrawn="1"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1" name="Freeform 106"/>
          <p:cNvSpPr>
            <a:spLocks/>
          </p:cNvSpPr>
          <p:nvPr userDrawn="1"/>
        </p:nvSpPr>
        <p:spPr bwMode="gray">
          <a:xfrm rot="-923813">
            <a:off x="1404938" y="1198563"/>
            <a:ext cx="204787" cy="320675"/>
          </a:xfrm>
          <a:custGeom>
            <a:avLst/>
            <a:gdLst>
              <a:gd name="T0" fmla="*/ 147 w 285"/>
              <a:gd name="T1" fmla="*/ 47 h 448"/>
              <a:gd name="T2" fmla="*/ 186 w 285"/>
              <a:gd name="T3" fmla="*/ 79 h 448"/>
              <a:gd name="T4" fmla="*/ 214 w 285"/>
              <a:gd name="T5" fmla="*/ 102 h 448"/>
              <a:gd name="T6" fmla="*/ 246 w 285"/>
              <a:gd name="T7" fmla="*/ 134 h 448"/>
              <a:gd name="T8" fmla="*/ 266 w 285"/>
              <a:gd name="T9" fmla="*/ 258 h 448"/>
              <a:gd name="T10" fmla="*/ 192 w 285"/>
              <a:gd name="T11" fmla="*/ 348 h 448"/>
              <a:gd name="T12" fmla="*/ 187 w 285"/>
              <a:gd name="T13" fmla="*/ 344 h 448"/>
              <a:gd name="T14" fmla="*/ 225 w 285"/>
              <a:gd name="T15" fmla="*/ 290 h 448"/>
              <a:gd name="T16" fmla="*/ 245 w 285"/>
              <a:gd name="T17" fmla="*/ 227 h 448"/>
              <a:gd name="T18" fmla="*/ 228 w 285"/>
              <a:gd name="T19" fmla="*/ 182 h 448"/>
              <a:gd name="T20" fmla="*/ 185 w 285"/>
              <a:gd name="T21" fmla="*/ 149 h 448"/>
              <a:gd name="T22" fmla="*/ 155 w 285"/>
              <a:gd name="T23" fmla="*/ 128 h 448"/>
              <a:gd name="T24" fmla="*/ 126 w 285"/>
              <a:gd name="T25" fmla="*/ 101 h 448"/>
              <a:gd name="T26" fmla="*/ 126 w 285"/>
              <a:gd name="T27" fmla="*/ 355 h 448"/>
              <a:gd name="T28" fmla="*/ 97 w 285"/>
              <a:gd name="T29" fmla="*/ 417 h 448"/>
              <a:gd name="T30" fmla="*/ 37 w 285"/>
              <a:gd name="T31" fmla="*/ 448 h 448"/>
              <a:gd name="T32" fmla="*/ 6 w 285"/>
              <a:gd name="T33" fmla="*/ 437 h 448"/>
              <a:gd name="T34" fmla="*/ 3 w 285"/>
              <a:gd name="T35" fmla="*/ 412 h 448"/>
              <a:gd name="T36" fmla="*/ 21 w 285"/>
              <a:gd name="T37" fmla="*/ 383 h 448"/>
              <a:gd name="T38" fmla="*/ 52 w 285"/>
              <a:gd name="T39" fmla="*/ 362 h 448"/>
              <a:gd name="T40" fmla="*/ 72 w 285"/>
              <a:gd name="T41" fmla="*/ 356 h 448"/>
              <a:gd name="T42" fmla="*/ 88 w 285"/>
              <a:gd name="T43" fmla="*/ 356 h 448"/>
              <a:gd name="T44" fmla="*/ 100 w 285"/>
              <a:gd name="T45" fmla="*/ 356 h 448"/>
              <a:gd name="T46" fmla="*/ 105 w 285"/>
              <a:gd name="T47" fmla="*/ 348 h 448"/>
              <a:gd name="T48" fmla="*/ 105 w 285"/>
              <a:gd name="T49" fmla="*/ 0 h 448"/>
              <a:gd name="T50" fmla="*/ 111 w 285"/>
              <a:gd name="T51" fmla="*/ 0 h 448"/>
              <a:gd name="T52" fmla="*/ 147 w 285"/>
              <a:gd name="T53" fmla="*/ 47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9" name="Freeform 91"/>
          <p:cNvSpPr>
            <a:spLocks/>
          </p:cNvSpPr>
          <p:nvPr userDrawn="1"/>
        </p:nvSpPr>
        <p:spPr bwMode="gray">
          <a:xfrm rot="945030">
            <a:off x="2162175" y="2360613"/>
            <a:ext cx="2038350" cy="1000125"/>
          </a:xfrm>
          <a:custGeom>
            <a:avLst/>
            <a:gdLst>
              <a:gd name="T0" fmla="*/ 0 w 1536"/>
              <a:gd name="T1" fmla="*/ 754 h 754"/>
              <a:gd name="T2" fmla="*/ 1349 w 1536"/>
              <a:gd name="T3" fmla="*/ 190 h 754"/>
              <a:gd name="T4" fmla="*/ 1334 w 1536"/>
              <a:gd name="T5" fmla="*/ 444 h 754"/>
              <a:gd name="T6" fmla="*/ 693 w 1536"/>
              <a:gd name="T7" fmla="*/ 384 h 754"/>
              <a:gd name="T8" fmla="*/ 0 w 1536"/>
              <a:gd name="T9" fmla="*/ 75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" name="Freeform 92"/>
          <p:cNvSpPr>
            <a:spLocks/>
          </p:cNvSpPr>
          <p:nvPr userDrawn="1"/>
        </p:nvSpPr>
        <p:spPr bwMode="gray">
          <a:xfrm rot="311694">
            <a:off x="2082800" y="1936750"/>
            <a:ext cx="2962275" cy="1366838"/>
          </a:xfrm>
          <a:custGeom>
            <a:avLst/>
            <a:gdLst>
              <a:gd name="T0" fmla="*/ 0 w 1536"/>
              <a:gd name="T1" fmla="*/ 754 h 754"/>
              <a:gd name="T2" fmla="*/ 1349 w 1536"/>
              <a:gd name="T3" fmla="*/ 190 h 754"/>
              <a:gd name="T4" fmla="*/ 1334 w 1536"/>
              <a:gd name="T5" fmla="*/ 444 h 754"/>
              <a:gd name="T6" fmla="*/ 693 w 1536"/>
              <a:gd name="T7" fmla="*/ 384 h 754"/>
              <a:gd name="T8" fmla="*/ 0 w 1536"/>
              <a:gd name="T9" fmla="*/ 75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1" name="Freeform 93"/>
          <p:cNvSpPr>
            <a:spLocks/>
          </p:cNvSpPr>
          <p:nvPr userDrawn="1"/>
        </p:nvSpPr>
        <p:spPr bwMode="gray">
          <a:xfrm rot="-1904096">
            <a:off x="2211388" y="1220788"/>
            <a:ext cx="887412" cy="1527175"/>
          </a:xfrm>
          <a:custGeom>
            <a:avLst/>
            <a:gdLst>
              <a:gd name="T0" fmla="*/ 0 w 815"/>
              <a:gd name="T1" fmla="*/ 1402 h 1402"/>
              <a:gd name="T2" fmla="*/ 443 w 815"/>
              <a:gd name="T3" fmla="*/ 160 h 1402"/>
              <a:gd name="T4" fmla="*/ 152 w 815"/>
              <a:gd name="T5" fmla="*/ 344 h 1402"/>
              <a:gd name="T6" fmla="*/ 331 w 815"/>
              <a:gd name="T7" fmla="*/ 737 h 1402"/>
              <a:gd name="T8" fmla="*/ 0 w 815"/>
              <a:gd name="T9" fmla="*/ 1402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2" name="Freeform 94"/>
          <p:cNvSpPr>
            <a:spLocks/>
          </p:cNvSpPr>
          <p:nvPr userDrawn="1"/>
        </p:nvSpPr>
        <p:spPr bwMode="gray">
          <a:xfrm rot="2747114">
            <a:off x="2270125" y="2597150"/>
            <a:ext cx="1495425" cy="733425"/>
          </a:xfrm>
          <a:custGeom>
            <a:avLst/>
            <a:gdLst>
              <a:gd name="T0" fmla="*/ 0 w 1536"/>
              <a:gd name="T1" fmla="*/ 754 h 754"/>
              <a:gd name="T2" fmla="*/ 1349 w 1536"/>
              <a:gd name="T3" fmla="*/ 190 h 754"/>
              <a:gd name="T4" fmla="*/ 1334 w 1536"/>
              <a:gd name="T5" fmla="*/ 444 h 754"/>
              <a:gd name="T6" fmla="*/ 693 w 1536"/>
              <a:gd name="T7" fmla="*/ 384 h 754"/>
              <a:gd name="T8" fmla="*/ 0 w 1536"/>
              <a:gd name="T9" fmla="*/ 75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" name="Freeform 95"/>
          <p:cNvSpPr>
            <a:spLocks/>
          </p:cNvSpPr>
          <p:nvPr userDrawn="1"/>
        </p:nvSpPr>
        <p:spPr bwMode="gray">
          <a:xfrm>
            <a:off x="2565400" y="10636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群組 131"/>
          <p:cNvGrpSpPr/>
          <p:nvPr userDrawn="1"/>
        </p:nvGrpSpPr>
        <p:grpSpPr>
          <a:xfrm>
            <a:off x="807246" y="1601788"/>
            <a:ext cx="2424244" cy="5120725"/>
            <a:chOff x="807246" y="1776413"/>
            <a:chExt cx="2394742" cy="4946100"/>
          </a:xfrm>
        </p:grpSpPr>
        <p:grpSp>
          <p:nvGrpSpPr>
            <p:cNvPr id="3" name="Group 110"/>
            <p:cNvGrpSpPr>
              <a:grpSpLocks/>
            </p:cNvGrpSpPr>
            <p:nvPr/>
          </p:nvGrpSpPr>
          <p:grpSpPr bwMode="auto">
            <a:xfrm>
              <a:off x="1046163" y="1776413"/>
              <a:ext cx="2155825" cy="3978275"/>
              <a:chOff x="658" y="1118"/>
              <a:chExt cx="1358" cy="2506"/>
            </a:xfrm>
          </p:grpSpPr>
          <p:grpSp>
            <p:nvGrpSpPr>
              <p:cNvPr id="4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138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9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40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41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2353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5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150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gamma/>
                          <a:tint val="72941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1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148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33">
                          <a:gamma/>
                          <a:tint val="89020"/>
                          <a:invGamma/>
                        </a:srgbClr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9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00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7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145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414141">
                          <a:gamma/>
                          <a:shade val="57255"/>
                          <a:invGamma/>
                        </a:srgbClr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6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333333">
                          <a:gamma/>
                          <a:tint val="89020"/>
                          <a:invGamma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7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pic>
            <p:nvPicPr>
              <p:cNvPr id="137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/>
            <a:srcRect l="5628" t="12091" r="7522" b="22129"/>
            <a:stretch/>
          </p:blipFill>
          <p:spPr bwMode="auto">
            <a:xfrm>
              <a:off x="1211263" y="2470223"/>
              <a:ext cx="1822450" cy="287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1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07246" y="4872342"/>
              <a:ext cx="916440" cy="1850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00">
                          <a:gamma/>
                          <a:tint val="63529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8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8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8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6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latin typeface="Constantia" pitchFamily="18" charset="0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latin typeface="Constantia" pitchFamily="18" charset="0"/>
              <a:ea typeface="+mn-ea"/>
            </a:endParaRPr>
          </a:p>
        </p:txBody>
      </p:sp>
      <p:sp>
        <p:nvSpPr>
          <p:cNvPr id="5124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5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A7398DCD-FF8F-4ACB-9227-45A0F45589C6}" type="datetime1">
              <a:rPr lang="zh-TW" altLang="en-US" smtClean="0"/>
              <a:pPr>
                <a:defRPr/>
              </a:pPr>
              <a:t>2015/12/30</a:t>
            </a:fld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55690E1E-4C3E-4136-9F0F-13FCB36128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129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>
                <a:ea typeface="+mn-ea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5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5.pn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6"/>
          <p:cNvSpPr>
            <a:spLocks noGrp="1"/>
          </p:cNvSpPr>
          <p:nvPr>
            <p:ph type="title" idx="4294967295"/>
          </p:nvPr>
        </p:nvSpPr>
        <p:spPr>
          <a:xfrm>
            <a:off x="827584" y="1196752"/>
            <a:ext cx="7632848" cy="2664296"/>
          </a:xfrm>
        </p:spPr>
        <p:txBody>
          <a:bodyPr/>
          <a:lstStyle/>
          <a:p>
            <a:pPr algn="ctr"/>
            <a:r>
              <a:rPr lang="zh-TW" altLang="en-US" sz="4800" b="1" dirty="0">
                <a:latin typeface="+mn-ea"/>
              </a:rPr>
              <a:t>雲端藥歷</a:t>
            </a:r>
            <a:r>
              <a:rPr lang="zh-TW" altLang="en-US" sz="4800" b="1" dirty="0" smtClean="0">
                <a:latin typeface="+mn-ea"/>
              </a:rPr>
              <a:t>系統</a:t>
            </a:r>
            <a:r>
              <a:rPr lang="en-US" altLang="zh-TW" sz="4800" b="1" dirty="0" smtClean="0">
                <a:latin typeface="+mn-ea"/>
              </a:rPr>
              <a:t/>
            </a:r>
            <a:br>
              <a:rPr lang="en-US" altLang="zh-TW" sz="4800" b="1" dirty="0" smtClean="0">
                <a:latin typeface="+mn-ea"/>
              </a:rPr>
            </a:br>
            <a:r>
              <a:rPr lang="zh-TW" altLang="en-US" sz="4800" b="1" dirty="0" smtClean="0">
                <a:latin typeface="+mn-ea"/>
              </a:rPr>
              <a:t>暨</a:t>
            </a:r>
            <a:r>
              <a:rPr lang="en-US" altLang="zh-TW" sz="4800" b="1" dirty="0" smtClean="0">
                <a:latin typeface="+mn-ea"/>
              </a:rPr>
              <a:t/>
            </a:r>
            <a:br>
              <a:rPr lang="en-US" altLang="zh-TW" sz="4800" b="1" dirty="0" smtClean="0">
                <a:latin typeface="+mn-ea"/>
              </a:rPr>
            </a:br>
            <a:r>
              <a:rPr lang="zh-TW" altLang="en-US" sz="4800" b="1" dirty="0" smtClean="0">
                <a:latin typeface="+mn-ea"/>
              </a:rPr>
              <a:t>門診</a:t>
            </a:r>
            <a:r>
              <a:rPr lang="zh-TW" altLang="en-US" sz="4800" b="1" dirty="0">
                <a:latin typeface="+mn-ea"/>
              </a:rPr>
              <a:t>特定藥品重複</a:t>
            </a:r>
            <a:r>
              <a:rPr lang="zh-TW" altLang="en-US" sz="4800" b="1" dirty="0" smtClean="0">
                <a:latin typeface="+mn-ea"/>
              </a:rPr>
              <a:t>用藥</a:t>
            </a:r>
            <a:r>
              <a:rPr lang="en-US" altLang="zh-TW" sz="4800" b="1" dirty="0" smtClean="0">
                <a:latin typeface="+mn-ea"/>
              </a:rPr>
              <a:t/>
            </a:r>
            <a:br>
              <a:rPr lang="en-US" altLang="zh-TW" sz="4800" b="1" dirty="0" smtClean="0">
                <a:latin typeface="+mn-ea"/>
              </a:rPr>
            </a:br>
            <a:r>
              <a:rPr lang="zh-TW" altLang="en-US" sz="4800" b="1" dirty="0" smtClean="0">
                <a:latin typeface="+mn-ea"/>
              </a:rPr>
              <a:t>費用</a:t>
            </a:r>
            <a:r>
              <a:rPr lang="zh-TW" altLang="en-US" sz="4800" b="1" dirty="0">
                <a:latin typeface="+mn-ea"/>
              </a:rPr>
              <a:t>核扣</a:t>
            </a:r>
            <a:r>
              <a:rPr lang="zh-TW" altLang="en-US" sz="4800" b="1" dirty="0" smtClean="0">
                <a:latin typeface="+mn-ea"/>
              </a:rPr>
              <a:t>方案</a:t>
            </a:r>
            <a:endParaRPr lang="en-US" altLang="zh-TW" sz="4800" b="1" dirty="0">
              <a:latin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49942" y="4005064"/>
            <a:ext cx="7091363" cy="1428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9632" y="429309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+mn-ea"/>
                <a:ea typeface="+mn-ea"/>
              </a:rPr>
              <a:t>中央健康保險署中區業務組</a:t>
            </a:r>
            <a:endParaRPr lang="en-US" altLang="zh-TW" sz="3200" b="1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57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428596" y="285728"/>
            <a:ext cx="8358246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t"/>
          <a:lstStyle/>
          <a:p>
            <a:pPr algn="ctr" eaLnBrk="0" hangingPunct="0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同成分總給藥日數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_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查詢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  <a:cs typeface="+mj-cs"/>
              </a:rPr>
              <a:t>結果</a:t>
            </a:r>
          </a:p>
        </p:txBody>
      </p:sp>
      <p:pic>
        <p:nvPicPr>
          <p:cNvPr id="8" name="圖片 7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92896"/>
            <a:ext cx="8003387" cy="411490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7668344" y="3933056"/>
            <a:ext cx="857256" cy="21431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611560" y="6165304"/>
            <a:ext cx="8001056" cy="42862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755576" y="4221088"/>
            <a:ext cx="4929222" cy="928694"/>
          </a:xfrm>
          <a:prstGeom prst="wedgeRoundRectCallout">
            <a:avLst>
              <a:gd name="adj1" fmla="val 97765"/>
              <a:gd name="adj2" fmla="val 177262"/>
              <a:gd name="adj3" fmla="val 16667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chemeClr val="accent2">
                <a:shade val="95000"/>
                <a:satMod val="105000"/>
              </a:schemeClr>
            </a:solidFill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警訊</a:t>
            </a:r>
            <a:r>
              <a:rPr lang="zh-TW" alt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表示</a:t>
            </a:r>
            <a:r>
              <a:rPr lang="en-US" altLang="zh-TW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〝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〞</a:t>
            </a:r>
            <a:r>
              <a:rPr lang="zh-TW" alt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時</a:t>
            </a:r>
            <a:endParaRPr lang="en-US" altLang="zh-TW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代表同成分給藥日數大於領藥區間</a:t>
            </a:r>
            <a:endParaRPr lang="zh-TW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3040" y="1052736"/>
            <a:ext cx="8640960" cy="134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lvl="1" indent="-342900">
              <a:buFont typeface="+mj-lt"/>
              <a:buAutoNum type="arabicPeriod"/>
            </a:pPr>
            <a:r>
              <a:rPr lang="en-US" altLang="zh-TW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同成分最早給藥起日</a:t>
            </a:r>
            <a:r>
              <a:rPr lang="en-US" altLang="zh-TW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】：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指近</a:t>
            </a:r>
            <a:r>
              <a:rPr lang="en-US" altLang="zh-TW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個月最早</a:t>
            </a:r>
            <a:r>
              <a:rPr lang="en-US" altLang="zh-TW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次之用藥起日</a:t>
            </a:r>
            <a:endParaRPr lang="en-US" altLang="zh-TW" sz="1800" b="1" kern="0" dirty="0" smtClean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altLang="zh-TW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en-US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成分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最晚給藥迄日</a:t>
            </a:r>
            <a:r>
              <a:rPr lang="en-US" altLang="zh-TW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en-US" altLang="zh-TW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指近</a:t>
            </a:r>
            <a:r>
              <a:rPr lang="en-US" altLang="zh-TW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最後</a:t>
            </a:r>
            <a:r>
              <a:rPr lang="en-US" altLang="zh-TW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次之用藥</a:t>
            </a:r>
            <a:r>
              <a:rPr lang="zh-TW" altLang="en-US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迄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1800" b="1" kern="0" dirty="0" smtClean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altLang="zh-TW" sz="1800" b="1" kern="0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b="1" kern="0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總給藥日數</a:t>
            </a:r>
            <a:r>
              <a:rPr lang="en-US" altLang="zh-TW" sz="1800" b="1" kern="0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en-US" altLang="zh-TW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800" b="1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依成分別彙總查詢區間病人總領藥</a:t>
            </a:r>
            <a:r>
              <a:rPr lang="zh-TW" altLang="en-US" sz="1800" b="1" kern="0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日數</a:t>
            </a:r>
            <a:endParaRPr lang="en-US" altLang="zh-TW" sz="1800" b="1" kern="0" dirty="0" smtClean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altLang="zh-TW" sz="1800" b="1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1800" b="1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總領藥日數超過總領藥區間日曆天數註記提示</a:t>
            </a:r>
            <a:r>
              <a:rPr lang="en-US" altLang="zh-TW" sz="1800" b="1" kern="0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en-US" altLang="zh-TW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1800" b="1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警示作用</a:t>
            </a:r>
            <a:endParaRPr lang="en-US" altLang="zh-TW" sz="1800" b="1" kern="0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zh-TW" altLang="en-US" b="1" dirty="0" smtClean="0"/>
              <a:t>未來</a:t>
            </a:r>
            <a:r>
              <a:rPr kumimoji="1" lang="zh-TW" altLang="en-US" b="1" dirty="0"/>
              <a:t>運用發展</a:t>
            </a:r>
            <a:endParaRPr lang="zh-TW" altLang="en-US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-53975" y="6492875"/>
            <a:ext cx="2895600" cy="365125"/>
          </a:xfrm>
        </p:spPr>
        <p:txBody>
          <a:bodyPr/>
          <a:lstStyle/>
          <a:p>
            <a:pPr algn="l">
              <a:defRPr/>
            </a:pPr>
            <a:fld id="{17B38C85-E8A8-4C1B-8E95-3ADFE7DFC57A}" type="slidenum">
              <a:rPr lang="en-US" altLang="zh-TW" smtClean="0"/>
              <a:pPr algn="l">
                <a:defRPr/>
              </a:pPr>
              <a:t>11</a:t>
            </a:fld>
            <a:endParaRPr lang="en-US" altLang="zh-TW" dirty="0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019800" y="2189584"/>
            <a:ext cx="457200" cy="457200"/>
            <a:chOff x="3600" y="1279"/>
            <a:chExt cx="288" cy="288"/>
          </a:xfrm>
        </p:grpSpPr>
        <p:sp>
          <p:nvSpPr>
            <p:cNvPr id="46" name="Oval 47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07F00">
                    <a:gamma/>
                    <a:tint val="10196"/>
                    <a:invGamma/>
                  </a:srgbClr>
                </a:gs>
                <a:gs pos="50000">
                  <a:srgbClr val="F07F00"/>
                </a:gs>
                <a:gs pos="100000">
                  <a:srgbClr val="F07F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F07F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F07F00">
                    <a:gamma/>
                    <a:tint val="34902"/>
                    <a:invGamma/>
                  </a:srgbClr>
                </a:gs>
                <a:gs pos="50000">
                  <a:srgbClr val="F07F00"/>
                </a:gs>
                <a:gs pos="100000">
                  <a:srgbClr val="F07F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07F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019800" y="4627984"/>
            <a:ext cx="457200" cy="457200"/>
            <a:chOff x="3600" y="1279"/>
            <a:chExt cx="288" cy="288"/>
          </a:xfrm>
        </p:grpSpPr>
        <p:sp>
          <p:nvSpPr>
            <p:cNvPr id="49" name="Oval 50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00CCFF">
                    <a:gamma/>
                    <a:tint val="10196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00CCFF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00CCFF">
                    <a:gamma/>
                    <a:tint val="34902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00CC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6400800" y="3375446"/>
            <a:ext cx="457200" cy="457200"/>
            <a:chOff x="3600" y="1279"/>
            <a:chExt cx="288" cy="288"/>
          </a:xfrm>
        </p:grpSpPr>
        <p:sp>
          <p:nvSpPr>
            <p:cNvPr id="52" name="Oval 53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" name="Oval 54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2613025" y="2189584"/>
            <a:ext cx="457200" cy="457200"/>
            <a:chOff x="3600" y="1279"/>
            <a:chExt cx="288" cy="288"/>
          </a:xfrm>
        </p:grpSpPr>
        <p:sp>
          <p:nvSpPr>
            <p:cNvPr id="55" name="Oval 56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10196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99FF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34902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99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2613025" y="4627984"/>
            <a:ext cx="457200" cy="457200"/>
            <a:chOff x="3600" y="1279"/>
            <a:chExt cx="288" cy="288"/>
          </a:xfrm>
        </p:grpSpPr>
        <p:sp>
          <p:nvSpPr>
            <p:cNvPr id="58" name="Oval 59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gamma/>
                    <a:tint val="10196"/>
                    <a:invGamma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FF505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" name="Oval 60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gamma/>
                    <a:tint val="34902"/>
                    <a:invGamma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505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2209800" y="3375446"/>
            <a:ext cx="457200" cy="457200"/>
            <a:chOff x="3600" y="1279"/>
            <a:chExt cx="288" cy="288"/>
          </a:xfrm>
        </p:grpSpPr>
        <p:sp>
          <p:nvSpPr>
            <p:cNvPr id="61" name="Oval 62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10196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FF66CC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" name="Oval 63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34902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66CC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66" name="Text Box 68"/>
          <p:cNvSpPr txBox="1">
            <a:spLocks noChangeArrowheads="1"/>
          </p:cNvSpPr>
          <p:nvPr/>
        </p:nvSpPr>
        <p:spPr bwMode="black">
          <a:xfrm>
            <a:off x="3459956" y="5974432"/>
            <a:ext cx="2249239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中藥用藥查詢系統</a:t>
            </a:r>
            <a:endParaRPr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規劃建置中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4518025" y="2592809"/>
            <a:ext cx="1763713" cy="2133600"/>
            <a:chOff x="2880" y="2126"/>
            <a:chExt cx="1111" cy="1344"/>
          </a:xfrm>
        </p:grpSpPr>
        <p:sp>
          <p:nvSpPr>
            <p:cNvPr id="69" name="Line 72"/>
            <p:cNvSpPr>
              <a:spLocks noChangeShapeType="1"/>
            </p:cNvSpPr>
            <p:nvPr/>
          </p:nvSpPr>
          <p:spPr bwMode="auto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Line 73"/>
            <p:cNvSpPr>
              <a:spLocks noChangeShapeType="1"/>
            </p:cNvSpPr>
            <p:nvPr/>
          </p:nvSpPr>
          <p:spPr bwMode="auto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 flipH="1">
            <a:off x="2765425" y="2581696"/>
            <a:ext cx="1763713" cy="2133600"/>
            <a:chOff x="2880" y="2126"/>
            <a:chExt cx="1111" cy="1344"/>
          </a:xfrm>
        </p:grpSpPr>
        <p:sp>
          <p:nvSpPr>
            <p:cNvPr id="73" name="Line 76"/>
            <p:cNvSpPr>
              <a:spLocks noChangeShapeType="1"/>
            </p:cNvSpPr>
            <p:nvPr/>
          </p:nvSpPr>
          <p:spPr bwMode="auto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4" name="Line 77"/>
            <p:cNvSpPr>
              <a:spLocks noChangeShapeType="1"/>
            </p:cNvSpPr>
            <p:nvPr/>
          </p:nvSpPr>
          <p:spPr bwMode="auto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3332163" y="2570584"/>
            <a:ext cx="2327275" cy="2327275"/>
            <a:chOff x="384" y="1776"/>
            <a:chExt cx="1488" cy="1488"/>
          </a:xfrm>
          <a:noFill/>
        </p:grpSpPr>
        <p:sp>
          <p:nvSpPr>
            <p:cNvPr id="77" name="Oval 80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rgbClr val="3BBF48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8" name="Oval 81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pFill/>
            <a:ln w="19050">
              <a:solidFill>
                <a:srgbClr val="3BBF48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" name="圖片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708920"/>
            <a:ext cx="2520280" cy="170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3707904" y="314096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健保醫療資訊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雲端查詢系統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077072"/>
            <a:ext cx="7969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 Box 68"/>
          <p:cNvSpPr txBox="1">
            <a:spLocks noChangeArrowheads="1"/>
          </p:cNvSpPr>
          <p:nvPr/>
        </p:nvSpPr>
        <p:spPr bwMode="black">
          <a:xfrm>
            <a:off x="749576" y="5132797"/>
            <a:ext cx="252028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復健醫療查詢系統</a:t>
            </a:r>
            <a:endParaRPr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r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規劃建置中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" name="Text Box 68"/>
          <p:cNvSpPr txBox="1">
            <a:spLocks noChangeArrowheads="1"/>
          </p:cNvSpPr>
          <p:nvPr/>
        </p:nvSpPr>
        <p:spPr bwMode="black">
          <a:xfrm>
            <a:off x="6894761" y="3464133"/>
            <a:ext cx="2069727" cy="369332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檢查檢驗查詢系統</a:t>
            </a:r>
            <a:endParaRPr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" name="Text Box 68"/>
          <p:cNvSpPr txBox="1">
            <a:spLocks noChangeArrowheads="1"/>
          </p:cNvSpPr>
          <p:nvPr/>
        </p:nvSpPr>
        <p:spPr bwMode="black">
          <a:xfrm>
            <a:off x="6499225" y="1763524"/>
            <a:ext cx="2249239" cy="369332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手術項目查詢系統</a:t>
            </a:r>
            <a:endParaRPr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3" name="Text Box 68"/>
          <p:cNvSpPr txBox="1">
            <a:spLocks noChangeArrowheads="1"/>
          </p:cNvSpPr>
          <p:nvPr/>
        </p:nvSpPr>
        <p:spPr bwMode="black">
          <a:xfrm>
            <a:off x="471017" y="1469911"/>
            <a:ext cx="2664296" cy="692497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特定藥品用藥查詢系統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r">
              <a:spcBef>
                <a:spcPct val="50000"/>
              </a:spcBef>
            </a:pP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管制藥品用藥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凝血因子用藥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4" name="Text Box 68"/>
          <p:cNvSpPr txBox="1">
            <a:spLocks noChangeArrowheads="1"/>
          </p:cNvSpPr>
          <p:nvPr/>
        </p:nvSpPr>
        <p:spPr bwMode="black">
          <a:xfrm>
            <a:off x="5516198" y="5138107"/>
            <a:ext cx="3456384" cy="369332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牙醫處置及手術項目查詢系統</a:t>
            </a:r>
            <a:endParaRPr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258816" y="1891680"/>
            <a:ext cx="457200" cy="457200"/>
            <a:chOff x="3600" y="1279"/>
            <a:chExt cx="288" cy="288"/>
          </a:xfrm>
        </p:grpSpPr>
        <p:sp>
          <p:nvSpPr>
            <p:cNvPr id="86" name="Oval 50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00CCFF">
                    <a:gamma/>
                    <a:tint val="10196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00CCFF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" name="Oval 51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00CCFF">
                    <a:gamma/>
                    <a:tint val="34902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00CC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1" name="Text Box 68"/>
          <p:cNvSpPr txBox="1">
            <a:spLocks noChangeArrowheads="1"/>
          </p:cNvSpPr>
          <p:nvPr/>
        </p:nvSpPr>
        <p:spPr bwMode="black">
          <a:xfrm>
            <a:off x="395535" y="3429000"/>
            <a:ext cx="1814265" cy="646331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過敏藥物史查詢系統</a:t>
            </a:r>
            <a:endParaRPr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4355976" y="5517232"/>
            <a:ext cx="457200" cy="457200"/>
            <a:chOff x="3600" y="1279"/>
            <a:chExt cx="288" cy="288"/>
          </a:xfrm>
        </p:grpSpPr>
        <p:sp>
          <p:nvSpPr>
            <p:cNvPr id="93" name="Oval 47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07F00">
                    <a:gamma/>
                    <a:tint val="10196"/>
                    <a:invGamma/>
                  </a:srgbClr>
                </a:gs>
                <a:gs pos="50000">
                  <a:srgbClr val="F07F00"/>
                </a:gs>
                <a:gs pos="100000">
                  <a:srgbClr val="F07F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F07F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Oval 48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F07F00">
                    <a:gamma/>
                    <a:tint val="34902"/>
                    <a:invGamma/>
                  </a:srgbClr>
                </a:gs>
                <a:gs pos="50000">
                  <a:srgbClr val="F07F00"/>
                </a:gs>
                <a:gs pos="100000">
                  <a:srgbClr val="F07F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07F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cxnSp>
        <p:nvCxnSpPr>
          <p:cNvPr id="96" name="直線單箭頭接點 95"/>
          <p:cNvCxnSpPr>
            <a:endCxn id="86" idx="4"/>
          </p:cNvCxnSpPr>
          <p:nvPr/>
        </p:nvCxnSpPr>
        <p:spPr bwMode="auto">
          <a:xfrm flipH="1" flipV="1">
            <a:off x="4487416" y="2348880"/>
            <a:ext cx="12577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00" name="Text Box 68"/>
          <p:cNvSpPr txBox="1">
            <a:spLocks noChangeArrowheads="1"/>
          </p:cNvSpPr>
          <p:nvPr/>
        </p:nvSpPr>
        <p:spPr bwMode="black">
          <a:xfrm>
            <a:off x="3402881" y="1196752"/>
            <a:ext cx="2249239" cy="743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健保雲端藥歷系統</a:t>
            </a:r>
            <a:endParaRPr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en-US" altLang="zh-TW" sz="1600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含批次下載作業</a:t>
            </a:r>
            <a:r>
              <a:rPr lang="en-US" altLang="zh-TW" sz="1600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600" b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1" name="直線單箭頭接點 100"/>
          <p:cNvCxnSpPr/>
          <p:nvPr/>
        </p:nvCxnSpPr>
        <p:spPr bwMode="auto">
          <a:xfrm>
            <a:off x="4572000" y="4869160"/>
            <a:ext cx="0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2183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1594"/>
          </a:xfrm>
        </p:spPr>
        <p:txBody>
          <a:bodyPr/>
          <a:lstStyle/>
          <a:p>
            <a:r>
              <a:rPr lang="zh-TW" altLang="zh-TW" dirty="0"/>
              <a:t>即時查詢病患就醫資訊方案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5544616"/>
          </a:xfrm>
        </p:spPr>
        <p:txBody>
          <a:bodyPr/>
          <a:lstStyle/>
          <a:p>
            <a:pPr>
              <a:tabLst>
                <a:tab pos="7804150" algn="l"/>
              </a:tabLst>
            </a:pPr>
            <a:r>
              <a:rPr lang="zh-TW" altLang="zh-TW" sz="2400" dirty="0"/>
              <a:t>目的</a:t>
            </a:r>
            <a:r>
              <a:rPr lang="zh-TW" altLang="zh-TW" sz="2400" dirty="0" smtClean="0"/>
              <a:t>：提升</a:t>
            </a:r>
            <a:r>
              <a:rPr lang="zh-TW" altLang="zh-TW" sz="2400" dirty="0"/>
              <a:t>網路頻寬，</a:t>
            </a:r>
            <a:r>
              <a:rPr lang="zh-TW" altLang="zh-TW" sz="2400" dirty="0" smtClean="0"/>
              <a:t>以即</a:t>
            </a:r>
            <a:r>
              <a:rPr lang="zh-TW" altLang="zh-TW" sz="2400" dirty="0"/>
              <a:t>時、迅速查詢</a:t>
            </a:r>
            <a:r>
              <a:rPr lang="zh-TW" altLang="zh-TW" sz="2400" dirty="0" smtClean="0"/>
              <a:t>病患</a:t>
            </a:r>
            <a:r>
              <a:rPr lang="zh-TW" altLang="zh-TW" sz="2400" dirty="0"/>
              <a:t>醫療</a:t>
            </a:r>
            <a:r>
              <a:rPr lang="zh-TW" altLang="zh-TW" sz="2400" dirty="0" smtClean="0"/>
              <a:t>資訊</a:t>
            </a:r>
            <a:r>
              <a:rPr lang="zh-TW" altLang="zh-TW" sz="2400" b="1" dirty="0" smtClean="0"/>
              <a:t>，供</a:t>
            </a:r>
            <a:endParaRPr lang="en-US" altLang="zh-TW" sz="2400" b="1" dirty="0" smtClean="0"/>
          </a:p>
          <a:p>
            <a:pPr lvl="4">
              <a:buNone/>
              <a:tabLst>
                <a:tab pos="7804150" algn="l"/>
              </a:tabLst>
            </a:pPr>
            <a:r>
              <a:rPr lang="zh-TW" altLang="zh-TW" sz="2400" b="1" dirty="0" smtClean="0"/>
              <a:t>處方參考，確保病患就醫安全，提升醫療服務效率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r>
              <a:rPr lang="zh-TW" altLang="en-US" sz="2400" dirty="0" smtClean="0"/>
              <a:t>補助</a:t>
            </a:r>
            <a:r>
              <a:rPr lang="zh-TW" altLang="en-US" sz="2400" dirty="0" smtClean="0">
                <a:latin typeface="新細明體"/>
                <a:ea typeface="新細明體"/>
              </a:rPr>
              <a:t>：</a:t>
            </a:r>
            <a:r>
              <a:rPr lang="zh-TW" altLang="en-US" sz="2400" u="sng" dirty="0" smtClean="0"/>
              <a:t>企業型</a:t>
            </a:r>
            <a:r>
              <a:rPr lang="zh-TW" altLang="en-US" sz="2400" dirty="0" smtClean="0"/>
              <a:t>或</a:t>
            </a:r>
            <a:r>
              <a:rPr lang="zh-TW" altLang="en-US" sz="2400" u="sng" dirty="0" smtClean="0"/>
              <a:t>專業型</a:t>
            </a:r>
            <a:r>
              <a:rPr lang="zh-TW" altLang="en-US" sz="2400" dirty="0" smtClean="0"/>
              <a:t>光纖</a:t>
            </a:r>
            <a:r>
              <a:rPr lang="en-US" altLang="zh-TW" sz="2400" dirty="0" smtClean="0"/>
              <a:t>(1M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2M)</a:t>
            </a:r>
            <a:r>
              <a:rPr lang="zh-TW" altLang="en-US" sz="2400" dirty="0" smtClean="0"/>
              <a:t> </a:t>
            </a:r>
            <a:r>
              <a:rPr lang="zh-TW" altLang="zh-TW" sz="2400" dirty="0" smtClean="0"/>
              <a:t>網路</a:t>
            </a:r>
            <a:r>
              <a:rPr lang="zh-TW" altLang="zh-TW" sz="2400" dirty="0"/>
              <a:t>月租</a:t>
            </a:r>
            <a:r>
              <a:rPr lang="zh-TW" altLang="zh-TW" sz="2400" dirty="0" smtClean="0"/>
              <a:t>費</a:t>
            </a:r>
          </a:p>
          <a:p>
            <a:pPr marL="0" lvl="0" indent="0">
              <a:buNone/>
            </a:pPr>
            <a:r>
              <a:rPr lang="en-US" altLang="zh-TW" sz="2400" dirty="0" smtClean="0"/>
              <a:t> </a:t>
            </a:r>
          </a:p>
          <a:p>
            <a:pPr marL="0" lvl="0" indent="0">
              <a:buNone/>
            </a:pPr>
            <a:endParaRPr lang="en-US" altLang="zh-TW" sz="2400" dirty="0"/>
          </a:p>
          <a:p>
            <a:pPr marL="0" lvl="0" indent="0">
              <a:buNone/>
            </a:pPr>
            <a:endParaRPr lang="zh-TW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 </a:t>
            </a:r>
            <a:endParaRPr lang="en-US" altLang="zh-TW" sz="2000" dirty="0" smtClean="0"/>
          </a:p>
          <a:p>
            <a:r>
              <a:rPr lang="zh-TW" altLang="en-US" sz="2400" dirty="0" smtClean="0"/>
              <a:t>指標獎勵：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以</a:t>
            </a:r>
            <a:r>
              <a:rPr lang="zh-TW" altLang="zh-TW" sz="2400" dirty="0" smtClean="0"/>
              <a:t>指標達成項目最高二項計算</a:t>
            </a:r>
            <a:r>
              <a:rPr lang="en-US" altLang="zh-TW" sz="2400" dirty="0" smtClean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zh-TW" dirty="0" smtClean="0">
                <a:solidFill>
                  <a:srgbClr val="0000FF"/>
                </a:solidFill>
              </a:rPr>
              <a:t>門診病人健保雲端藥歷系統查詢率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50%</a:t>
            </a:r>
            <a:endParaRPr lang="zh-TW" altLang="en-US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zh-TW" dirty="0" smtClean="0">
                <a:solidFill>
                  <a:srgbClr val="0000FF"/>
                </a:solidFill>
              </a:rPr>
              <a:t>門診抽審案件數位審查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50%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zh-TW" dirty="0" smtClean="0">
                <a:solidFill>
                  <a:srgbClr val="0000FF"/>
                </a:solidFill>
              </a:rPr>
              <a:t>健保卡上傳作業正確率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50%</a:t>
            </a:r>
          </a:p>
          <a:p>
            <a:r>
              <a:rPr lang="zh-TW" altLang="zh-TW" sz="2000" dirty="0" smtClean="0"/>
              <a:t>聯</a:t>
            </a:r>
            <a:r>
              <a:rPr lang="zh-TW" altLang="zh-TW" sz="2000" dirty="0"/>
              <a:t>絡</a:t>
            </a:r>
            <a:r>
              <a:rPr lang="zh-TW" altLang="zh-TW" sz="2000" dirty="0" smtClean="0"/>
              <a:t>窗口</a:t>
            </a:r>
            <a:r>
              <a:rPr lang="zh-TW" altLang="en-US" sz="2000" dirty="0" smtClean="0"/>
              <a:t>：中區</a:t>
            </a:r>
            <a:r>
              <a:rPr lang="zh-TW" altLang="en-US" sz="2000" dirty="0"/>
              <a:t>業務</a:t>
            </a:r>
            <a:r>
              <a:rPr lang="zh-TW" altLang="en-US" sz="2000" dirty="0" smtClean="0"/>
              <a:t>組</a:t>
            </a:r>
            <a:r>
              <a:rPr lang="zh-TW" altLang="zh-TW" sz="2000" dirty="0" smtClean="0"/>
              <a:t>：</a:t>
            </a:r>
            <a:r>
              <a:rPr lang="zh-TW" altLang="zh-TW" sz="2000" dirty="0"/>
              <a:t>李小姐</a:t>
            </a:r>
            <a:r>
              <a:rPr lang="en-US" altLang="zh-TW" sz="2000" dirty="0"/>
              <a:t>04-22583988</a:t>
            </a:r>
            <a:r>
              <a:rPr lang="zh-TW" altLang="zh-TW" sz="2000" dirty="0"/>
              <a:t>轉</a:t>
            </a:r>
            <a:r>
              <a:rPr lang="en-US" altLang="zh-TW" sz="2000" dirty="0"/>
              <a:t>6657</a:t>
            </a:r>
            <a:endParaRPr lang="zh-TW" altLang="zh-TW" sz="2000" dirty="0"/>
          </a:p>
          <a:p>
            <a:pPr marL="0" indent="0">
              <a:buNone/>
            </a:pPr>
            <a:r>
              <a:rPr lang="en-US" altLang="zh-TW" sz="2000" dirty="0"/>
              <a:t>  </a:t>
            </a:r>
            <a:r>
              <a:rPr lang="zh-TW" altLang="zh-TW" sz="2000" dirty="0"/>
              <a:t>中華電信申辦窗口：洪股</a:t>
            </a:r>
            <a:r>
              <a:rPr lang="zh-TW" altLang="zh-TW" sz="2000" dirty="0" smtClean="0"/>
              <a:t>長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0910375034</a:t>
            </a:r>
            <a:r>
              <a:rPr lang="zh-TW" altLang="zh-TW" sz="2000" dirty="0"/>
              <a:t>、</a:t>
            </a:r>
            <a:r>
              <a:rPr lang="en-US" altLang="zh-TW" sz="2000" dirty="0" smtClean="0"/>
              <a:t>04-23442329</a:t>
            </a:r>
            <a:r>
              <a:rPr lang="en-US" altLang="zh-TW" sz="2000" dirty="0"/>
              <a:t> </a:t>
            </a:r>
            <a:endParaRPr lang="zh-TW" altLang="zh-TW" sz="2000" dirty="0"/>
          </a:p>
          <a:p>
            <a:pPr marL="173038" indent="0">
              <a:buNone/>
            </a:pPr>
            <a:endParaRPr lang="zh-TW" altLang="en-US" sz="2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34291"/>
              </p:ext>
            </p:extLst>
          </p:nvPr>
        </p:nvGraphicFramePr>
        <p:xfrm>
          <a:off x="1691680" y="2492896"/>
          <a:ext cx="4680520" cy="16192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49872"/>
                <a:gridCol w="1310216"/>
                <a:gridCol w="1310216"/>
                <a:gridCol w="1310216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年度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基本費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指標獎勵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合計補助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r>
                        <a:rPr lang="zh-TW" altLang="en-US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lang="zh-TW" altLang="en-US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altLang="zh-TW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%→</a:t>
                      </a:r>
                      <a:r>
                        <a:rPr lang="en-US" altLang="zh-TW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en-US" altLang="zh-TW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%→</a:t>
                      </a:r>
                      <a:r>
                        <a:rPr lang="en-US" altLang="zh-TW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altLang="zh-TW" sz="1800" b="0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r>
                        <a:rPr lang="zh-TW" altLang="en-US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6"/>
          <p:cNvSpPr>
            <a:spLocks noGrp="1"/>
          </p:cNvSpPr>
          <p:nvPr>
            <p:ph type="title" idx="4294967295"/>
          </p:nvPr>
        </p:nvSpPr>
        <p:spPr>
          <a:xfrm>
            <a:off x="899592" y="1556792"/>
            <a:ext cx="7632848" cy="2664296"/>
          </a:xfrm>
        </p:spPr>
        <p:txBody>
          <a:bodyPr/>
          <a:lstStyle/>
          <a:p>
            <a:pPr algn="ctr"/>
            <a:r>
              <a:rPr lang="en-US" altLang="zh-TW" sz="4800" b="1" dirty="0" smtClean="0">
                <a:latin typeface="+mn-ea"/>
              </a:rPr>
              <a:t/>
            </a:r>
            <a:br>
              <a:rPr lang="en-US" altLang="zh-TW" sz="4800" b="1" dirty="0" smtClean="0">
                <a:latin typeface="+mn-ea"/>
              </a:rPr>
            </a:br>
            <a:r>
              <a:rPr lang="zh-TW" altLang="en-US" sz="4800" b="1" dirty="0">
                <a:latin typeface="+mn-ea"/>
              </a:rPr>
              <a:t>門診特定藥品重複用藥</a:t>
            </a:r>
            <a:r>
              <a:rPr lang="en-US" altLang="zh-TW" sz="4800" b="1" dirty="0">
                <a:latin typeface="+mn-ea"/>
              </a:rPr>
              <a:t/>
            </a:r>
            <a:br>
              <a:rPr lang="en-US" altLang="zh-TW" sz="4800" b="1" dirty="0">
                <a:latin typeface="+mn-ea"/>
              </a:rPr>
            </a:br>
            <a:r>
              <a:rPr lang="zh-TW" altLang="en-US" sz="4800" b="1" dirty="0">
                <a:latin typeface="+mn-ea"/>
              </a:rPr>
              <a:t>費用核扣</a:t>
            </a:r>
            <a:r>
              <a:rPr lang="zh-TW" altLang="en-US" sz="4800" b="1" dirty="0" smtClean="0">
                <a:latin typeface="+mn-ea"/>
              </a:rPr>
              <a:t>方案說明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4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4481"/>
            <a:ext cx="7772400" cy="1143000"/>
          </a:xfrm>
        </p:spPr>
        <p:txBody>
          <a:bodyPr/>
          <a:lstStyle/>
          <a:p>
            <a:r>
              <a:rPr lang="zh-TW" altLang="en-US" sz="4400" b="1" dirty="0" smtClean="0">
                <a:effectLst/>
                <a:ea typeface="標楷體" panose="03000509000000000000" pitchFamily="65" charset="-120"/>
              </a:rPr>
              <a:t>法源依據</a:t>
            </a:r>
            <a:r>
              <a:rPr lang="en-US" altLang="zh-TW" sz="4400" b="1" dirty="0" smtClean="0">
                <a:effectLst/>
                <a:ea typeface="標楷體" panose="03000509000000000000" pitchFamily="65" charset="-120"/>
              </a:rPr>
              <a:t>_1</a:t>
            </a:r>
            <a:endParaRPr lang="zh-TW" altLang="en-US" sz="4400" dirty="0">
              <a:effectLst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重複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用藥</a:t>
            </a:r>
            <a:r>
              <a:rPr lang="zh-TW" alt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不予支付之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依據</a:t>
            </a:r>
            <a:endParaRPr lang="en-US" altLang="zh-TW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</a:t>
            </a:r>
            <a:r>
              <a:rPr lang="zh-TW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全民健康保險醫療費用申報與核付及醫療服務審查辦法」第</a:t>
            </a:r>
            <a:r>
              <a:rPr lang="en-US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</a:t>
            </a:r>
            <a:r>
              <a:rPr lang="zh-TW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條第</a:t>
            </a:r>
            <a:r>
              <a:rPr lang="en-US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r>
              <a:rPr lang="zh-TW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款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：保險醫事服務機構申報非屬於住院診斷關聯群之案件，經審查有用藥種類與病情不符或有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重複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者，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應不予支付不當部分之費用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，並載明理由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zh-TW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zh-TW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「全民健康保險藥物給付項目及支付標準」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之藥品給付規定通則第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條：本保險處方用藥有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下列情況者視為重複用藥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，不予給付：</a:t>
            </a:r>
          </a:p>
          <a:p>
            <a:pPr marL="857250" lvl="1" indent="-457200">
              <a:buFont typeface="+mj-lt"/>
              <a:buAutoNum type="arabicParenR"/>
            </a:pP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為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達相同之治療目的，使用兩種以上同一治療類別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或作用機轉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之藥品，視為重複用藥。</a:t>
            </a:r>
          </a:p>
          <a:p>
            <a:pPr marL="857250" lvl="1" indent="-457200">
              <a:buFont typeface="Wingdings" panose="05000000000000000000" pitchFamily="2" charset="2"/>
              <a:buAutoNum type="arabicParenR"/>
            </a:pP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為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達相同之治療目的，使用兩種以上不同治療類別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或作用機轉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之藥品，而未能增加療效；或其併用不符合一般醫學學理，且無文獻佐證。</a:t>
            </a:r>
          </a:p>
          <a:p>
            <a:pPr marL="857250" lvl="1" indent="-457200">
              <a:buFont typeface="Wingdings" panose="05000000000000000000" pitchFamily="2" charset="2"/>
              <a:buAutoNum type="arabicParenR"/>
            </a:pP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但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下列情形除外</a:t>
            </a:r>
            <a:r>
              <a:rPr lang="zh-TW" altLang="zh-TW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</a:t>
            </a:r>
            <a:r>
              <a:rPr lang="zh-TW" altLang="en-US" sz="2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長短效的藥品搭配使用或不同劑型配合使用，且其使用方法符合各項藥品藥動學或藥理性質之特色者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r>
              <a:rPr lang="en-US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緊急傷病情況下之合併使用者，且其併用符合一般醫學學理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r>
              <a:rPr lang="en-US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本標準藥品給付規定有特別規定者。</a:t>
            </a:r>
          </a:p>
          <a:p>
            <a:pPr marL="457200" lvl="1" indent="0">
              <a:buNone/>
            </a:pPr>
            <a:endParaRPr lang="zh-TW" altLang="zh-TW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6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4481"/>
            <a:ext cx="7772400" cy="1143000"/>
          </a:xfrm>
        </p:spPr>
        <p:txBody>
          <a:bodyPr/>
          <a:lstStyle/>
          <a:p>
            <a:r>
              <a:rPr lang="zh-TW" altLang="en-US" sz="4400" b="1" dirty="0" smtClean="0">
                <a:effectLst/>
              </a:rPr>
              <a:t>法源依據</a:t>
            </a:r>
            <a:r>
              <a:rPr lang="en-US" altLang="zh-TW" sz="4400" b="1" dirty="0" smtClean="0">
                <a:effectLst/>
              </a:rPr>
              <a:t>_2</a:t>
            </a:r>
            <a:endParaRPr lang="zh-TW" altLang="en-US" sz="4400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61637"/>
            <a:ext cx="8712968" cy="445965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u"/>
            </a:pPr>
            <a:r>
              <a:rPr lang="zh-TW" altLang="zh-TW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重複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用藥歸</a:t>
            </a:r>
            <a:r>
              <a:rPr lang="zh-TW" altLang="zh-TW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責對象之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依據</a:t>
            </a:r>
            <a:endParaRPr lang="en-US" altLang="zh-TW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全民健康保險法」第</a:t>
            </a:r>
            <a:r>
              <a:rPr lang="en-US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zh-TW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條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：醫師開立處方交由其他保險醫事服務機構調劑、檢驗、檢查或處置，經保險人核定不予給付，且可歸責於醫師時，該費用應自該醫師所屬之醫療機構申報之醫療費用核減之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zh-TW" altLang="zh-TW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全民健康保險特約醫事服務機構合約（特約藥局適用）」第</a:t>
            </a:r>
            <a:r>
              <a:rPr lang="en-US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TW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條第</a:t>
            </a:r>
            <a:r>
              <a:rPr lang="en-US" altLang="zh-TW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款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方申請之藥事費用，有其他應可歸責於乙方之事由者，由乙方負責，經甲方查核發現已核付者，應予追扣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zh-TW" altLang="zh-TW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前述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法源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依據</a:t>
            </a:r>
            <a:r>
              <a:rPr lang="en-US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亦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適用於特約藥局。</a:t>
            </a:r>
          </a:p>
          <a:p>
            <a:pPr marL="0" lvl="0" indent="0">
              <a:buNone/>
            </a:pPr>
            <a:endParaRPr lang="zh-TW" altLang="zh-TW" sz="2000" b="1" dirty="0">
              <a:solidFill>
                <a:schemeClr val="tx1"/>
              </a:solidFill>
              <a:effectLst/>
            </a:endParaRPr>
          </a:p>
          <a:p>
            <a:pPr marL="457200" lvl="1" indent="0">
              <a:buNone/>
            </a:pPr>
            <a:endParaRPr lang="zh-TW" altLang="zh-TW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4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4481"/>
            <a:ext cx="7772400" cy="1143000"/>
          </a:xfrm>
        </p:spPr>
        <p:txBody>
          <a:bodyPr/>
          <a:lstStyle/>
          <a:p>
            <a:r>
              <a:rPr lang="zh-TW" altLang="en-US" sz="4400" b="1" dirty="0" smtClean="0">
                <a:effectLst/>
                <a:ea typeface="標楷體" panose="03000509000000000000" pitchFamily="65" charset="-120"/>
              </a:rPr>
              <a:t>法源依據</a:t>
            </a:r>
            <a:r>
              <a:rPr lang="en-US" altLang="zh-TW" sz="4400" b="1" dirty="0" smtClean="0">
                <a:effectLst/>
                <a:ea typeface="標楷體" panose="03000509000000000000" pitchFamily="65" charset="-120"/>
              </a:rPr>
              <a:t>_3</a:t>
            </a:r>
            <a:endParaRPr lang="zh-TW" altLang="en-US" sz="4400" dirty="0">
              <a:effectLst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慢性病用藥處方及調劑相關規定                      </a:t>
            </a:r>
          </a:p>
          <a:p>
            <a:pPr marL="0" indent="0">
              <a:buNone/>
            </a:pPr>
            <a:r>
              <a:rPr lang="zh-TW" altLang="zh-TW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「全民健康保險醫療辦法」</a:t>
            </a:r>
            <a:endParaRPr lang="en-US" altLang="zh-TW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475" indent="-1260475">
              <a:buNone/>
            </a:pPr>
            <a:endParaRPr lang="en-US" altLang="zh-TW" sz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475" indent="-1260475">
              <a:buNone/>
            </a:pPr>
            <a:r>
              <a:rPr lang="zh-TW" altLang="zh-TW" sz="24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TW" sz="24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zh-TW" altLang="zh-TW" sz="24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條</a:t>
            </a:r>
            <a:r>
              <a:rPr lang="zh-TW" altLang="zh-TW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本保險</a:t>
            </a:r>
            <a:r>
              <a:rPr lang="zh-TW" altLang="zh-TW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處方箋有效期間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自處方箋開立之日起算，一般處方箋為三日遇例假日順延），慢性病連續處方箋依各該處方箋給藥日數計，至多九十日；處方箋逾期者，保險醫事服務機構不得調劑。同一慢性病連續處方箋，應分次調劑；每次調劑之用藥量，依前條規定。 </a:t>
            </a:r>
            <a:endParaRPr lang="zh-TW" altLang="zh-TW" sz="20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6813" lvl="1" indent="-1166813">
              <a:buClr>
                <a:srgbClr val="0F6FC6"/>
              </a:buClr>
              <a:buNone/>
            </a:pPr>
            <a:r>
              <a:rPr lang="zh-TW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TW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條</a:t>
            </a:r>
            <a:r>
              <a:rPr lang="zh-TW" altLang="zh-TW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zh-TW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保險對象持慢性病連續處方箋調劑者，須俟上次給藥期間屆滿前十日內，始得憑原處方箋再次調劑。</a:t>
            </a:r>
            <a:endParaRPr lang="en-US" altLang="zh-TW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475" lvl="1" indent="0">
              <a:buClr>
                <a:srgbClr val="0F6FC6"/>
              </a:buClr>
              <a:buNone/>
            </a:pPr>
            <a:r>
              <a:rPr lang="zh-TW" altLang="zh-TW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前項保險對象如預定出國、返回離島地區、為遠洋漁船船員出海作業、國際航線船舶船員出海服務或罕見疾病病人，得於領藥時出具切結文件，一次領取該慢性病連續處方箋之總給藥量。</a:t>
            </a:r>
          </a:p>
          <a:p>
            <a:pPr marL="457200" lvl="1" indent="0">
              <a:buNone/>
            </a:pPr>
            <a:endParaRPr lang="zh-TW" altLang="zh-TW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" y="2132856"/>
            <a:ext cx="4369038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0" y="105563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基於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保險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公平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給付及不重複給付原則，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保險</a:t>
            </a:r>
            <a:r>
              <a:rPr lang="zh-TW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對象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領藥後，</a:t>
            </a:r>
            <a:r>
              <a:rPr lang="zh-TW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處方箋或</a:t>
            </a:r>
            <a:r>
              <a:rPr lang="zh-TW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藥品遺失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毀損，再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就醫重複</a:t>
            </a:r>
            <a:r>
              <a:rPr lang="zh-TW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領取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r>
              <a:rPr lang="zh-TW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藥品，應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由保險對象自行負擔。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法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源依據：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健保法第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條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｢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保險對象不得以同一事故重複申請保險給付之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規定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250" lvl="1"/>
            <a:endParaRPr lang="en-US" altLang="zh-TW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2267744" y="0"/>
            <a:ext cx="54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b="1" kern="0" dirty="0" smtClean="0">
                <a:solidFill>
                  <a:srgbClr val="C00000"/>
                </a:solidFill>
                <a:effectLst/>
                <a:ea typeface="標楷體" panose="03000509000000000000" pitchFamily="65" charset="-120"/>
              </a:rPr>
              <a:t>重複領藥說明</a:t>
            </a:r>
            <a:endParaRPr lang="zh-TW" altLang="en-US" b="1" kern="0" dirty="0">
              <a:solidFill>
                <a:srgbClr val="C00000"/>
              </a:solidFill>
              <a:effectLst/>
              <a:ea typeface="標楷體" panose="03000509000000000000" pitchFamily="65" charset="-120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6431"/>
            <a:ext cx="4508986" cy="432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4481"/>
            <a:ext cx="7772400" cy="1143000"/>
          </a:xfrm>
        </p:spPr>
        <p:txBody>
          <a:bodyPr/>
          <a:lstStyle/>
          <a:p>
            <a:r>
              <a:rPr lang="zh-TW" altLang="en-US" sz="44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實施</a:t>
            </a:r>
            <a:r>
              <a:rPr lang="zh-TW" altLang="en-US" sz="4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藥品範圍</a:t>
            </a:r>
            <a:endParaRPr lang="zh-TW" altLang="en-US" sz="44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325579"/>
            <a:ext cx="7772400" cy="4114800"/>
          </a:xfrm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zh-TW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降血壓藥物</a:t>
            </a:r>
            <a:r>
              <a:rPr lang="en-US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口服</a:t>
            </a:r>
            <a:r>
              <a:rPr lang="en-US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降血脂藥物</a:t>
            </a:r>
            <a:r>
              <a:rPr lang="en-US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口服</a:t>
            </a:r>
            <a:r>
              <a:rPr lang="en-US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降血糖藥物</a:t>
            </a:r>
            <a:r>
              <a:rPr lang="en-US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不分口服及注射</a:t>
            </a:r>
            <a:r>
              <a:rPr lang="en-US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抗思覺失調藥物</a:t>
            </a:r>
            <a:endParaRPr lang="en-US" altLang="zh-TW" sz="36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安眠鎮靜與抗焦慮藥物</a:t>
            </a:r>
            <a:endParaRPr lang="en-US" altLang="zh-TW" sz="36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zh-TW" sz="36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抗憂鬱症</a:t>
            </a:r>
            <a:r>
              <a:rPr lang="zh-TW" altLang="zh-TW" sz="36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藥物</a:t>
            </a:r>
            <a:endParaRPr lang="en-US" altLang="zh-TW" sz="3600" b="1" dirty="0" smtClean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531042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核扣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不同處方同成分同劑型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重複用藥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2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76664" cy="810344"/>
          </a:xfrm>
        </p:spPr>
        <p:txBody>
          <a:bodyPr/>
          <a:lstStyle/>
          <a:p>
            <a:r>
              <a:rPr lang="zh-TW" altLang="zh-TW" sz="4400" dirty="0"/>
              <a:t>實施時</a:t>
            </a:r>
            <a:r>
              <a:rPr lang="zh-TW" altLang="zh-TW" sz="4400" dirty="0" smtClean="0"/>
              <a:t>程</a:t>
            </a:r>
            <a:endParaRPr lang="zh-TW" altLang="en-US" sz="4400" dirty="0">
              <a:effectLst/>
            </a:endParaRPr>
          </a:p>
        </p:txBody>
      </p:sp>
      <p:sp>
        <p:nvSpPr>
          <p:cNvPr id="10" name="圓角矩形 4"/>
          <p:cNvSpPr/>
          <p:nvPr/>
        </p:nvSpPr>
        <p:spPr>
          <a:xfrm>
            <a:off x="791581" y="961011"/>
            <a:ext cx="7632847" cy="469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r>
              <a:rPr lang="zh-TW" altLang="zh-TW" sz="2400" b="1" dirty="0" smtClean="0"/>
              <a:t>分</a:t>
            </a:r>
            <a:r>
              <a:rPr lang="zh-TW" altLang="en-US" sz="2400" b="1" dirty="0" smtClean="0"/>
              <a:t>兩</a:t>
            </a:r>
            <a:r>
              <a:rPr lang="zh-TW" altLang="zh-TW" sz="2400" b="1" dirty="0" smtClean="0"/>
              <a:t>階段</a:t>
            </a:r>
            <a:r>
              <a:rPr lang="zh-TW" altLang="en-US" sz="2400" b="1" dirty="0" smtClean="0"/>
              <a:t>：第一階段針對同院，第二階段全面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同跨院</a:t>
            </a:r>
            <a:r>
              <a:rPr lang="en-US" altLang="zh-TW" sz="2400" b="1" dirty="0" smtClean="0"/>
              <a:t>)</a:t>
            </a:r>
            <a:endParaRPr lang="zh-TW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34668"/>
            <a:ext cx="7272808" cy="50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-27384"/>
            <a:ext cx="77724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effectLst/>
              </a:rPr>
              <a:t>報告大綱</a:t>
            </a:r>
            <a:endParaRPr lang="zh-TW" altLang="en-US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649450"/>
              </p:ext>
            </p:extLst>
          </p:nvPr>
        </p:nvGraphicFramePr>
        <p:xfrm>
          <a:off x="1043608" y="1412776"/>
          <a:ext cx="7704856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1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0"/>
            <a:ext cx="5760640" cy="908720"/>
          </a:xfrm>
        </p:spPr>
        <p:txBody>
          <a:bodyPr/>
          <a:lstStyle/>
          <a:p>
            <a:r>
              <a:rPr lang="zh-TW" altLang="en-US" sz="44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en-US" sz="44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zh-TW" altLang="en-US" sz="44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endParaRPr lang="zh-TW" altLang="en-US" sz="44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4"/>
          <p:cNvSpPr/>
          <p:nvPr/>
        </p:nvSpPr>
        <p:spPr>
          <a:xfrm>
            <a:off x="107504" y="1125387"/>
            <a:ext cx="2650387" cy="4697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歸責對象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73" y="1125387"/>
            <a:ext cx="555286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34307"/>
            <a:ext cx="5804648" cy="281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49353" y="3787111"/>
            <a:ext cx="1337173" cy="307777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105</a:t>
            </a:r>
            <a:r>
              <a:rPr lang="zh-TW" altLang="en-US" sz="1400" dirty="0" smtClean="0"/>
              <a:t>年第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季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686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564488" cy="908720"/>
          </a:xfrm>
        </p:spPr>
        <p:txBody>
          <a:bodyPr/>
          <a:lstStyle/>
          <a:p>
            <a:r>
              <a:rPr lang="zh-TW" altLang="en-US" sz="40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處方重複</a:t>
            </a:r>
            <a:r>
              <a:rPr lang="zh-TW" altLang="en-US" sz="4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用藥判定</a:t>
            </a:r>
            <a:r>
              <a:rPr lang="zh-TW" altLang="en-US" sz="40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sz="40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_1</a:t>
            </a:r>
            <a:endParaRPr lang="zh-TW" altLang="en-US" sz="40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3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848024"/>
              </p:ext>
            </p:extLst>
          </p:nvPr>
        </p:nvGraphicFramePr>
        <p:xfrm>
          <a:off x="36004" y="860377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21</a:t>
            </a:fld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6084168" y="2492896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6084168" y="2636912"/>
            <a:ext cx="17281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7812360" y="2636912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4788024" y="2636912"/>
            <a:ext cx="144854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788024" y="2640631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811419" y="3212976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4788024" y="3356992"/>
            <a:ext cx="201622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6830009" y="3332922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3491880" y="3332922"/>
            <a:ext cx="129614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491880" y="3332922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491880" y="3861048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H="1">
            <a:off x="1763688" y="4005064"/>
            <a:ext cx="17281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1770246" y="4028729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3491881" y="4005064"/>
            <a:ext cx="1888704" cy="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5380585" y="4028729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23528" y="119675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醫療院所及藥局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812360" y="2492896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27984" y="2492896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25" name="矩形 24"/>
          <p:cNvSpPr/>
          <p:nvPr/>
        </p:nvSpPr>
        <p:spPr>
          <a:xfrm>
            <a:off x="6804248" y="3187715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31840" y="3163645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27" name="矩形 26"/>
          <p:cNvSpPr/>
          <p:nvPr/>
        </p:nvSpPr>
        <p:spPr>
          <a:xfrm>
            <a:off x="1410206" y="3810526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28" name="矩形 27"/>
          <p:cNvSpPr/>
          <p:nvPr/>
        </p:nvSpPr>
        <p:spPr>
          <a:xfrm>
            <a:off x="5381194" y="3861048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504" y="606920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</a:t>
            </a:r>
            <a:r>
              <a:rPr lang="en-US" altLang="zh-TW" dirty="0" smtClean="0"/>
              <a:t>R001</a:t>
            </a:r>
            <a:r>
              <a:rPr lang="zh-TW" altLang="en-US" dirty="0" smtClean="0"/>
              <a:t>及</a:t>
            </a:r>
            <a:r>
              <a:rPr lang="en-US" altLang="zh-TW" dirty="0" smtClean="0"/>
              <a:t>R004</a:t>
            </a:r>
            <a:r>
              <a:rPr lang="zh-TW" altLang="en-US" dirty="0" smtClean="0"/>
              <a:t>餘藥列入計算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7" y="1916832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</a:t>
            </a:r>
            <a:r>
              <a:rPr lang="zh-TW" altLang="en-US" dirty="0" smtClean="0"/>
              <a:t>範圍</a:t>
            </a:r>
            <a:r>
              <a:rPr lang="zh-TW" altLang="en-US" dirty="0" smtClean="0">
                <a:latin typeface="新細明體"/>
                <a:ea typeface="新細明體"/>
              </a:rPr>
              <a:t>：當季</a:t>
            </a:r>
            <a:r>
              <a:rPr lang="en-US" altLang="zh-TW" dirty="0" smtClean="0">
                <a:latin typeface="新細明體"/>
                <a:ea typeface="新細明體"/>
              </a:rPr>
              <a:t>+</a:t>
            </a:r>
            <a:r>
              <a:rPr lang="zh-TW" altLang="en-US" dirty="0" smtClean="0">
                <a:latin typeface="新細明體"/>
                <a:ea typeface="新細明體"/>
              </a:rPr>
              <a:t>上一個月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64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23528" y="1196752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特約藥局</a:t>
            </a:r>
          </a:p>
        </p:txBody>
      </p:sp>
      <p:graphicFrame>
        <p:nvGraphicFramePr>
          <p:cNvPr id="8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121749"/>
              </p:ext>
            </p:extLst>
          </p:nvPr>
        </p:nvGraphicFramePr>
        <p:xfrm>
          <a:off x="-252536" y="1844824"/>
          <a:ext cx="92170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直線接點 2"/>
          <p:cNvCxnSpPr/>
          <p:nvPr/>
        </p:nvCxnSpPr>
        <p:spPr>
          <a:xfrm>
            <a:off x="4481026" y="2533937"/>
            <a:ext cx="0" cy="144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4355976" y="2677953"/>
            <a:ext cx="187220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6214256" y="2677953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6199990" y="3717032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6199990" y="3861048"/>
            <a:ext cx="93610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7131767" y="3861048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5436096" y="3861048"/>
            <a:ext cx="76389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5436096" y="3846850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5434880" y="4869160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5436096" y="5035758"/>
            <a:ext cx="76389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V="1">
            <a:off x="6178896" y="5035758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4672202" y="5035758"/>
            <a:ext cx="76389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4644008" y="5013176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H="1">
            <a:off x="2555776" y="2677953"/>
            <a:ext cx="1800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2578359" y="2625621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2578359" y="3717032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>
            <a:off x="1619672" y="3861048"/>
            <a:ext cx="93610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1619672" y="3861048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2578359" y="3878966"/>
            <a:ext cx="93610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V="1">
            <a:off x="3514463" y="3838736"/>
            <a:ext cx="0" cy="1665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202018" y="2503547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195736" y="2422698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36" name="矩形 35"/>
          <p:cNvSpPr/>
          <p:nvPr/>
        </p:nvSpPr>
        <p:spPr>
          <a:xfrm>
            <a:off x="5054149" y="3689092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40" name="矩形 39"/>
          <p:cNvSpPr/>
          <p:nvPr/>
        </p:nvSpPr>
        <p:spPr>
          <a:xfrm>
            <a:off x="7136094" y="3691771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78491" y="4841220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42" name="矩形 41"/>
          <p:cNvSpPr/>
          <p:nvPr/>
        </p:nvSpPr>
        <p:spPr>
          <a:xfrm>
            <a:off x="6202018" y="4858528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44216" y="3691771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44" name="矩形 43"/>
          <p:cNvSpPr/>
          <p:nvPr/>
        </p:nvSpPr>
        <p:spPr>
          <a:xfrm>
            <a:off x="3553105" y="3677573"/>
            <a:ext cx="36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564488" cy="908720"/>
          </a:xfrm>
        </p:spPr>
        <p:txBody>
          <a:bodyPr/>
          <a:lstStyle/>
          <a:p>
            <a:r>
              <a:rPr lang="zh-TW" altLang="en-US" sz="40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處方重複</a:t>
            </a:r>
            <a:r>
              <a:rPr lang="zh-TW" altLang="en-US" sz="4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用藥判定</a:t>
            </a:r>
            <a:r>
              <a:rPr lang="zh-TW" altLang="en-US" sz="40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sz="40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_2</a:t>
            </a:r>
            <a:endParaRPr lang="zh-TW" altLang="en-US" sz="40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63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983602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400" dirty="0"/>
              <a:t>提前領藥</a:t>
            </a:r>
            <a:r>
              <a:rPr lang="zh-TW" altLang="en-US" sz="4400" dirty="0" smtClean="0"/>
              <a:t>規範</a:t>
            </a:r>
            <a:r>
              <a:rPr lang="en-US" altLang="zh-TW" sz="4400" dirty="0" smtClean="0"/>
              <a:t>_1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2332" y="1268760"/>
            <a:ext cx="8229600" cy="4983833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 smtClean="0"/>
              <a:t>（</a:t>
            </a:r>
            <a:r>
              <a:rPr lang="zh-TW" altLang="en-US" sz="2400" dirty="0" smtClean="0"/>
              <a:t>一）慢性病連續處方箋提前領藥</a:t>
            </a:r>
            <a:endParaRPr lang="zh-TW" altLang="en-US" sz="2400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328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6947" y="332656"/>
            <a:ext cx="5330106" cy="983602"/>
          </a:xfrm>
        </p:spPr>
        <p:txBody>
          <a:bodyPr/>
          <a:lstStyle/>
          <a:p>
            <a:r>
              <a:rPr lang="zh-TW" altLang="en-US" sz="4400" dirty="0"/>
              <a:t>提前領藥</a:t>
            </a:r>
            <a:r>
              <a:rPr lang="zh-TW" altLang="en-US" sz="4400" dirty="0" smtClean="0"/>
              <a:t>規範</a:t>
            </a:r>
            <a:r>
              <a:rPr lang="en-US" altLang="zh-TW" sz="4400" dirty="0" smtClean="0"/>
              <a:t>_2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25487"/>
            <a:ext cx="8229600" cy="4983833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 smtClean="0"/>
              <a:t>（</a:t>
            </a:r>
            <a:r>
              <a:rPr lang="zh-TW" altLang="en-US" dirty="0" smtClean="0"/>
              <a:t>二）提前</a:t>
            </a:r>
            <a:r>
              <a:rPr lang="en-US" altLang="zh-TW" dirty="0" smtClean="0"/>
              <a:t>10</a:t>
            </a:r>
            <a:r>
              <a:rPr lang="zh-TW" altLang="en-US" dirty="0" smtClean="0"/>
              <a:t>日領</a:t>
            </a:r>
            <a:r>
              <a:rPr lang="zh-TW" altLang="en-US" dirty="0"/>
              <a:t>藥</a:t>
            </a:r>
          </a:p>
          <a:p>
            <a:endParaRPr lang="zh-TW" alt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8338"/>
            <a:ext cx="8208912" cy="415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38040"/>
            <a:ext cx="10866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67578"/>
          </a:xfrm>
        </p:spPr>
        <p:txBody>
          <a:bodyPr/>
          <a:lstStyle/>
          <a:p>
            <a:r>
              <a:rPr lang="zh-TW" altLang="en-US" sz="4400" dirty="0" smtClean="0"/>
              <a:t>慢連箋領藥說明</a:t>
            </a:r>
            <a:endParaRPr lang="zh-TW" altLang="en-US" sz="4400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6" y="1340768"/>
            <a:ext cx="85983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688632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特約藥局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zh-TW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「交付機構醫療費用點數申報格式</a:t>
            </a:r>
            <a:r>
              <a:rPr lang="zh-TW" alt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修改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或新增作業說明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如下</a:t>
            </a:r>
            <a:r>
              <a:rPr lang="zh-TW" altLang="zh-TW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自</a:t>
            </a:r>
            <a:r>
              <a:rPr lang="en-US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日（費用年月）起</a:t>
            </a:r>
            <a:r>
              <a:rPr lang="zh-TW" altLang="zh-TW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適用</a:t>
            </a:r>
            <a:endParaRPr lang="en-US" altLang="zh-TW" sz="2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900" lvl="1" indent="-342900">
              <a:buFont typeface="Wingdings" panose="05000000000000000000" pitchFamily="2" charset="2"/>
              <a:buChar char="ü"/>
            </a:pP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特約藥局受理交付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處方案件，「全民健康保險門診交付處方箋」或「特約醫事服務機構門診醫療服務點數及醫令清單」</a:t>
            </a: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有虛擬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醫令代碼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醫療費用案件應辦理申報，且健保卡亦應辦理上傳，避免資訊比對作業出現異常</a:t>
            </a: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5200" lvl="0" indent="-457200">
              <a:buFont typeface="+mj-lt"/>
              <a:buAutoNum type="arabicPeriod"/>
            </a:pPr>
            <a:r>
              <a:rPr lang="zh-TW" altLang="zh-TW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醫令類</a:t>
            </a:r>
            <a:r>
              <a:rPr lang="zh-TW" alt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別</a:t>
            </a:r>
            <a:r>
              <a:rPr lang="zh-TW" altLang="zh-TW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：醫令類別代碼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（專案支付參考數值）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5200" lvl="0" indent="-457200">
              <a:buFont typeface="+mj-lt"/>
              <a:buAutoNum type="arabicPeriod"/>
            </a:pPr>
            <a:r>
              <a:rPr lang="zh-TW" altLang="zh-TW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藥品（項目）代號」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0" lvl="0">
              <a:buFont typeface="Arial" panose="020B0604020202020204" pitchFamily="34" charset="0"/>
              <a:buChar char="•"/>
            </a:pPr>
            <a:r>
              <a:rPr lang="en-US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R001:</a:t>
            </a:r>
            <a:r>
              <a:rPr lang="zh-TW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因處方箋遺失或毀損</a:t>
            </a:r>
            <a:r>
              <a:rPr lang="zh-TW" altLang="zh-TW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提供切結文件，提前回診，且經院所查詢健保雲端藥歷系統，確定病人未頜取所稱遺失或毀損處方之藥品。</a:t>
            </a:r>
            <a:endParaRPr lang="en-US" altLang="zh-TW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0" lvl="0">
              <a:buFont typeface="Arial" panose="020B0604020202020204" pitchFamily="34" charset="0"/>
              <a:buChar char="•"/>
            </a:pPr>
            <a:r>
              <a:rPr lang="en-US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R002</a:t>
            </a:r>
            <a:r>
              <a:rPr lang="zh-TW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：因醫師請假因素</a:t>
            </a:r>
            <a:r>
              <a:rPr lang="zh-TW" altLang="zh-TW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提前回診，醫事機構留存醫師請假證明資料備查。</a:t>
            </a:r>
            <a:endParaRPr lang="en-US" altLang="zh-TW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0" lvl="0">
              <a:buFont typeface="Arial" panose="020B0604020202020204" pitchFamily="34" charset="0"/>
              <a:buChar char="•"/>
            </a:pPr>
            <a:r>
              <a:rPr lang="en-US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R003</a:t>
            </a:r>
            <a:r>
              <a:rPr lang="zh-TW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：因病情變化提前回診，</a:t>
            </a:r>
            <a:r>
              <a:rPr lang="zh-TW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經醫師專業認定需改藥或調整藥品劑量或</a:t>
            </a:r>
            <a:r>
              <a:rPr lang="zh-TW" altLang="zh-TW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換藥</a:t>
            </a:r>
            <a:r>
              <a:rPr lang="en-US" altLang="zh-TW" sz="1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R004</a:t>
            </a:r>
            <a:r>
              <a:rPr lang="zh-TW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：其他非屬</a:t>
            </a:r>
            <a:r>
              <a:rPr lang="en-US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R001~R003</a:t>
            </a:r>
            <a:r>
              <a:rPr lang="zh-TW" altLang="zh-TW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之提前回診或慢性病連續處方箋提前領取藥品，</a:t>
            </a:r>
            <a:r>
              <a:rPr lang="zh-TW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提供切結文件或於病歷中詳細記載原因備查。</a:t>
            </a:r>
            <a:endParaRPr lang="en-US" altLang="zh-TW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5200" indent="-457200">
              <a:buFont typeface="+mj-lt"/>
              <a:buAutoNum type="arabicPeriod" startAt="3"/>
            </a:pPr>
            <a:r>
              <a:rPr lang="zh-TW" alt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上述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虛擬醫令代碼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R001~R004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總量、單價及點數請填</a:t>
            </a:r>
            <a:r>
              <a:rPr lang="en-US" altLang="zh-TW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en-US" altLang="zh-TW" sz="2000" dirty="0">
              <a:latin typeface="+mn-ea"/>
            </a:endParaRPr>
          </a:p>
          <a:p>
            <a:pPr marL="0"/>
            <a:endParaRPr lang="zh-TW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115616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zh-TW" b="1" dirty="0">
                <a:solidFill>
                  <a:srgbClr val="C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虛擬醫令</a:t>
            </a:r>
            <a:r>
              <a:rPr lang="zh-TW" altLang="zh-TW" b="1" dirty="0" smtClean="0">
                <a:solidFill>
                  <a:srgbClr val="C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代碼</a:t>
            </a:r>
            <a:r>
              <a:rPr lang="en-US" altLang="zh-TW" b="1" dirty="0" smtClean="0">
                <a:solidFill>
                  <a:srgbClr val="C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_1</a:t>
            </a:r>
            <a:endParaRPr lang="zh-TW" altLang="en-US" kern="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13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6908" y="260648"/>
            <a:ext cx="5598234" cy="767578"/>
          </a:xfrm>
        </p:spPr>
        <p:txBody>
          <a:bodyPr/>
          <a:lstStyle/>
          <a:p>
            <a:r>
              <a:rPr lang="zh-TW" altLang="zh-TW" sz="4400" dirty="0">
                <a:latin typeface="+mn-ea"/>
                <a:ea typeface="+mn-ea"/>
                <a:cs typeface="Times New Roman" panose="02020603050405020304" pitchFamily="18" charset="0"/>
              </a:rPr>
              <a:t>虛擬醫令</a:t>
            </a:r>
            <a:r>
              <a:rPr lang="zh-TW" altLang="zh-TW" sz="4400" dirty="0" smtClean="0">
                <a:latin typeface="+mn-ea"/>
                <a:ea typeface="+mn-ea"/>
                <a:cs typeface="Times New Roman" panose="02020603050405020304" pitchFamily="18" charset="0"/>
              </a:rPr>
              <a:t>代碼</a:t>
            </a:r>
            <a:r>
              <a:rPr lang="en-US" altLang="zh-TW" sz="4400" dirty="0" smtClean="0">
                <a:latin typeface="+mn-ea"/>
                <a:ea typeface="+mn-ea"/>
                <a:cs typeface="Times New Roman" panose="02020603050405020304" pitchFamily="18" charset="0"/>
              </a:rPr>
              <a:t>_2</a:t>
            </a:r>
            <a:endParaRPr lang="zh-TW" altLang="en-US" sz="4400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70" y="1844824"/>
            <a:ext cx="728051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31640" y="121499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虛擬代碼計算方式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6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831432"/>
          </a:xfrm>
        </p:spPr>
        <p:txBody>
          <a:bodyPr/>
          <a:lstStyle/>
          <a:p>
            <a:pPr marL="514350" lvl="1" indent="-514350">
              <a:buAutoNum type="arabicPeriod"/>
            </a:pPr>
            <a:r>
              <a:rPr lang="zh-TW" alt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本專案按</a:t>
            </a:r>
            <a:r>
              <a:rPr lang="zh-TW" alt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季</a:t>
            </a:r>
            <a:r>
              <a:rPr lang="zh-TW" alt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執行，分區業務</a:t>
            </a: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</a:t>
            </a:r>
            <a:r>
              <a:rPr lang="zh-TW" altLang="en-US" sz="2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每季第</a:t>
            </a:r>
            <a:r>
              <a:rPr lang="en-US" altLang="zh-TW" sz="2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</a:t>
            </a: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</a:t>
            </a:r>
            <a:r>
              <a:rPr lang="zh-TW" altLang="en-US" sz="2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zh-TW" alt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季</a:t>
            </a:r>
            <a:r>
              <a:rPr lang="zh-TW" alt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之「○○院所用藥重複明細暨說明表」及檔案供院所参</a:t>
            </a: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</a:t>
            </a:r>
            <a:endParaRPr lang="en-US" altLang="zh-TW" sz="26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下載檔案路徑</a:t>
            </a:r>
            <a:r>
              <a:rPr lang="zh-TW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VPN</a:t>
            </a:r>
            <a:r>
              <a:rPr lang="en-US" altLang="zh-TW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醫療費用申報</a:t>
            </a:r>
            <a:r>
              <a:rPr lang="en-US" altLang="zh-TW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申報案件相關檔案</a:t>
            </a: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下載</a:t>
            </a:r>
            <a:endParaRPr lang="en-US" altLang="zh-TW" sz="2000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zh-TW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報表檔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:172</a:t>
            </a:r>
            <a:r>
              <a:rPr lang="en-US" altLang="zh-TW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特定藥品用藥重複明細暨說明</a:t>
            </a:r>
            <a:r>
              <a:rPr lang="zh-TW" alt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表</a:t>
            </a:r>
            <a:r>
              <a:rPr lang="en-US" altLang="zh-TW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en-US" altLang="zh-TW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特定藥品用藥重複案件藥事服務費核減明細</a:t>
            </a:r>
            <a:r>
              <a:rPr lang="zh-TW" alt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表</a:t>
            </a:r>
            <a:r>
              <a:rPr lang="en-US" altLang="zh-TW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lvl="0"/>
            <a:r>
              <a:rPr lang="en-US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zh-TW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檔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可匯入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zh-TW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作管理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172_2</a:t>
            </a:r>
            <a:r>
              <a:rPr lang="en-US" altLang="zh-TW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特定藥品用藥重複明細暨說明</a:t>
            </a:r>
            <a:r>
              <a:rPr lang="zh-TW" alt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表</a:t>
            </a:r>
            <a:r>
              <a:rPr lang="en-US" altLang="zh-TW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174_2</a:t>
            </a:r>
            <a:r>
              <a:rPr lang="en-US" altLang="zh-TW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特定藥品用藥重複案件藥事服務費核減明細表</a:t>
            </a:r>
            <a:r>
              <a:rPr lang="en-US" altLang="zh-TW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>
              <a:spcBef>
                <a:spcPts val="2000"/>
              </a:spcBef>
              <a:buFont typeface="+mj-lt"/>
              <a:buAutoNum type="arabicPeriod" startAt="2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院</a:t>
            </a:r>
            <a:r>
              <a:rPr lang="zh-TW" alt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所可以</a:t>
            </a:r>
            <a:r>
              <a:rPr lang="en-US" altLang="zh-TW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VPN</a:t>
            </a:r>
            <a:r>
              <a:rPr lang="zh-TW" alt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、電子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檔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VPN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線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zh-TW" alt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多種管道說明個案重複用藥原因，由分區業務組審查後核定。</a:t>
            </a:r>
            <a:endParaRPr lang="en-US" altLang="zh-TW" sz="2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1" indent="-514350">
              <a:spcBef>
                <a:spcPts val="2000"/>
              </a:spcBef>
              <a:buAutoNum type="arabicPeriod" startAt="2"/>
            </a:pPr>
            <a:r>
              <a:rPr lang="zh-TW" alt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院所未說明之個案，則以追扣方式核減</a:t>
            </a:r>
            <a:endParaRPr lang="en-US" altLang="zh-TW" sz="2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1" indent="-514350">
              <a:spcBef>
                <a:spcPts val="2000"/>
              </a:spcBef>
              <a:buAutoNum type="arabicPeriod" startAt="2"/>
            </a:pPr>
            <a:r>
              <a:rPr lang="zh-TW" alt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經核定後，醫療院所有疑義，仍可依申復流程主張</a:t>
            </a: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權益</a:t>
            </a:r>
            <a:endParaRPr lang="zh-TW" altLang="en-US" sz="26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827584" y="0"/>
            <a:ext cx="8208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b="1" kern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zh-TW" altLang="en-US" b="1" kern="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b="1" kern="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_1</a:t>
            </a:r>
            <a:endParaRPr lang="zh-TW" altLang="en-US" kern="0" dirty="0">
              <a:solidFill>
                <a:srgbClr val="C00000"/>
              </a:solidFill>
              <a:effectLst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0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2" r="45405" b="53987"/>
          <a:stretch/>
        </p:blipFill>
        <p:spPr bwMode="auto">
          <a:xfrm>
            <a:off x="214299" y="4224130"/>
            <a:ext cx="7416823" cy="24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13339" r="15027" b="33540"/>
          <a:stretch/>
        </p:blipFill>
        <p:spPr bwMode="auto">
          <a:xfrm>
            <a:off x="123425" y="1327666"/>
            <a:ext cx="6219462" cy="25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58679" r="76576" b="16481"/>
          <a:stretch/>
        </p:blipFill>
        <p:spPr bwMode="auto">
          <a:xfrm>
            <a:off x="6118244" y="1933634"/>
            <a:ext cx="3025755" cy="21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859024" y="2144777"/>
            <a:ext cx="3888432" cy="3687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步驟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服務項目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醫療費用申報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692786" y="1775987"/>
            <a:ext cx="1152128" cy="3687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步驟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103239" y="4309758"/>
            <a:ext cx="1152128" cy="3687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步驟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118244" y="2860847"/>
            <a:ext cx="2150606" cy="288032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022609" y="5012162"/>
            <a:ext cx="1800201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407900" y="5813175"/>
            <a:ext cx="576065" cy="440973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76562" y="544384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設定完畢後，點選查詢按鈕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801627" y="0"/>
            <a:ext cx="8208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b="1" kern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  <a:r>
              <a:rPr lang="zh-TW" altLang="en-US" b="1" kern="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b="1" kern="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_2</a:t>
            </a:r>
            <a:endParaRPr lang="zh-TW" altLang="en-US" kern="0" dirty="0">
              <a:solidFill>
                <a:srgbClr val="C00000"/>
              </a:solidFill>
              <a:effectLst/>
              <a:ea typeface="標楷體" panose="03000509000000000000" pitchFamily="65" charset="-120"/>
            </a:endParaRPr>
          </a:p>
        </p:txBody>
      </p:sp>
      <p:sp>
        <p:nvSpPr>
          <p:cNvPr id="16" name="動作按鈕: 上一項 15">
            <a:hlinkClick r:id="" action="ppaction://hlinkshowjump?jump=previousslide" highlightClick="1"/>
          </p:cNvPr>
          <p:cNvSpPr/>
          <p:nvPr/>
        </p:nvSpPr>
        <p:spPr>
          <a:xfrm>
            <a:off x="8572809" y="5813175"/>
            <a:ext cx="412676" cy="360040"/>
          </a:xfrm>
          <a:prstGeom prst="actionButtonBackPrevio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5738" y="958334"/>
            <a:ext cx="7067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VPN/</a:t>
            </a:r>
            <a:r>
              <a:rPr lang="zh-TW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醫療費用申報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申報案件相關檔案</a:t>
            </a:r>
            <a:r>
              <a:rPr lang="zh-TW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59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6"/>
          <p:cNvSpPr>
            <a:spLocks noGrp="1"/>
          </p:cNvSpPr>
          <p:nvPr>
            <p:ph type="title" idx="4294967295"/>
          </p:nvPr>
        </p:nvSpPr>
        <p:spPr>
          <a:xfrm>
            <a:off x="1907704" y="1196752"/>
            <a:ext cx="5688632" cy="2664296"/>
          </a:xfrm>
        </p:spPr>
        <p:txBody>
          <a:bodyPr/>
          <a:lstStyle/>
          <a:p>
            <a:pPr lvl="0" algn="ctr"/>
            <a:r>
              <a:rPr lang="en-US" altLang="zh-TW" sz="4800" b="1" dirty="0" smtClean="0">
                <a:latin typeface="+mn-ea"/>
              </a:rPr>
              <a:t/>
            </a:r>
            <a:br>
              <a:rPr lang="en-US" altLang="zh-TW" sz="4800" b="1" dirty="0" smtClean="0">
                <a:latin typeface="+mn-ea"/>
              </a:rPr>
            </a:br>
            <a:r>
              <a:rPr lang="zh-TW" altLang="en-US" sz="4800" b="1" dirty="0">
                <a:latin typeface="+mn-ea"/>
              </a:rPr>
              <a:t>雲端藥</a:t>
            </a:r>
            <a:r>
              <a:rPr lang="zh-TW" altLang="en-US" sz="4800" b="1" dirty="0" smtClean="0">
                <a:latin typeface="+mn-ea"/>
              </a:rPr>
              <a:t>歷</a:t>
            </a:r>
            <a:endParaRPr lang="zh-TW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3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/>
          <a:lstStyle/>
          <a:p>
            <a:r>
              <a:rPr lang="zh-TW" altLang="en-US" sz="4400" dirty="0" smtClean="0"/>
              <a:t>作業說明</a:t>
            </a:r>
            <a:r>
              <a:rPr lang="en-US" altLang="zh-TW" sz="4400" dirty="0" smtClean="0"/>
              <a:t>_1</a:t>
            </a:r>
            <a:endParaRPr lang="zh-TW" altLang="en-US" sz="4400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9"/>
            <a:ext cx="77048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331640" y="5445224"/>
            <a:ext cx="37444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9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67578"/>
          </a:xfrm>
        </p:spPr>
        <p:txBody>
          <a:bodyPr/>
          <a:lstStyle/>
          <a:p>
            <a:r>
              <a:rPr lang="zh-TW" altLang="en-US" sz="4400" dirty="0"/>
              <a:t>作業</a:t>
            </a:r>
            <a:r>
              <a:rPr lang="zh-TW" altLang="en-US" sz="4400" dirty="0" smtClean="0"/>
              <a:t>說明</a:t>
            </a:r>
            <a:r>
              <a:rPr lang="en-US" altLang="zh-TW" sz="4400" dirty="0" smtClean="0"/>
              <a:t>_2</a:t>
            </a:r>
            <a:endParaRPr lang="zh-TW" altLang="en-US" sz="4400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95" y="1412776"/>
            <a:ext cx="671423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7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 noGrp="1"/>
          </p:cNvSpPr>
          <p:nvPr>
            <p:ph type="title"/>
          </p:nvPr>
        </p:nvSpPr>
        <p:spPr bwMode="auto">
          <a:xfrm>
            <a:off x="576426" y="182657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effectLst/>
                <a:latin typeface="+mn-ea"/>
                <a:ea typeface="+mn-ea"/>
              </a:rPr>
              <a:t>作業</a:t>
            </a:r>
            <a:r>
              <a:rPr lang="zh-TW" altLang="en-US" dirty="0" smtClean="0">
                <a:solidFill>
                  <a:srgbClr val="C00000"/>
                </a:solidFill>
                <a:effectLst/>
                <a:latin typeface="+mn-ea"/>
                <a:ea typeface="+mn-ea"/>
              </a:rPr>
              <a:t>說明</a:t>
            </a:r>
            <a:r>
              <a:rPr lang="en-US" altLang="zh-TW" dirty="0" smtClean="0">
                <a:solidFill>
                  <a:srgbClr val="C00000"/>
                </a:solidFill>
                <a:effectLst/>
                <a:latin typeface="+mn-ea"/>
                <a:ea typeface="+mn-ea"/>
              </a:rPr>
              <a:t>_3</a:t>
            </a:r>
            <a:endParaRPr lang="zh-TW" altLang="en-US" kern="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70512"/>
            <a:ext cx="8229600" cy="4924728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申請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權限</a:t>
            </a:r>
            <a:r>
              <a:rPr lang="zh-TW" altLang="en-US" dirty="0" smtClean="0">
                <a:solidFill>
                  <a:srgbClr val="0000FF"/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：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VPN/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健保服務申請作業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  <a:p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  <a:p>
            <a:r>
              <a:rPr lang="zh-TW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下載</a:t>
            </a:r>
            <a:r>
              <a:rPr lang="zh-TW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檔案路徑</a:t>
            </a:r>
            <a:r>
              <a:rPr lang="zh-TW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VPN/</a:t>
            </a:r>
            <a:r>
              <a:rPr lang="zh-TW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保險對象用藥</a:t>
            </a:r>
            <a:r>
              <a:rPr lang="zh-TW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管理</a:t>
            </a:r>
            <a:endParaRPr lang="zh-TW" alt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78" y="4132876"/>
            <a:ext cx="41913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V="1">
            <a:off x="1222757" y="4258195"/>
            <a:ext cx="125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76426" y="4700902"/>
            <a:ext cx="90281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+mn-ea"/>
                <a:ea typeface="+mn-ea"/>
              </a:rPr>
              <a:t>線上</a:t>
            </a:r>
            <a:endParaRPr lang="en-US" altLang="zh-TW" sz="2800" dirty="0" smtClean="0">
              <a:latin typeface="+mn-ea"/>
              <a:ea typeface="+mn-ea"/>
            </a:endParaRPr>
          </a:p>
          <a:p>
            <a:r>
              <a:rPr lang="zh-TW" altLang="en-US" sz="2800" dirty="0" smtClean="0">
                <a:latin typeface="+mn-ea"/>
                <a:ea typeface="+mn-ea"/>
              </a:rPr>
              <a:t>逐案</a:t>
            </a:r>
            <a:endParaRPr lang="en-US" altLang="zh-TW" sz="2800" dirty="0" smtClean="0">
              <a:latin typeface="+mn-ea"/>
              <a:ea typeface="+mn-ea"/>
            </a:endParaRPr>
          </a:p>
          <a:p>
            <a:r>
              <a:rPr lang="zh-TW" altLang="en-US" sz="2800" dirty="0">
                <a:latin typeface="+mn-ea"/>
                <a:ea typeface="+mn-ea"/>
              </a:rPr>
              <a:t>說明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6328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83068" y="87644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回復作業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診所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藥局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3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617" y="381823"/>
            <a:ext cx="8229600" cy="767578"/>
          </a:xfrm>
        </p:spPr>
        <p:txBody>
          <a:bodyPr/>
          <a:lstStyle/>
          <a:p>
            <a:r>
              <a:rPr kumimoji="1" lang="en-US" altLang="zh-TW" sz="4000" kern="0" dirty="0">
                <a:solidFill>
                  <a:schemeClr val="tx1"/>
                </a:solidFill>
                <a:latin typeface="+mj-lt"/>
              </a:rPr>
              <a:t/>
            </a:r>
            <a:br>
              <a:rPr kumimoji="1" lang="en-US" altLang="zh-TW" sz="4000" kern="0" dirty="0">
                <a:solidFill>
                  <a:schemeClr val="tx1"/>
                </a:solidFill>
                <a:latin typeface="+mj-lt"/>
              </a:rPr>
            </a:br>
            <a:endParaRPr kumimoji="1" lang="zh-TW" altLang="en-US" sz="4400" kern="0" dirty="0">
              <a:solidFill>
                <a:schemeClr val="tx1"/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1464"/>
            <a:ext cx="8339100" cy="3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 flipV="1">
            <a:off x="6372200" y="5497033"/>
            <a:ext cx="144016" cy="38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79512" y="2420888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 bwMode="auto">
          <a:xfrm>
            <a:off x="457200" y="357166"/>
            <a:ext cx="8229600" cy="7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kumimoji="0" lang="zh-TW" altLang="en-US" sz="4400" dirty="0" smtClean="0"/>
              <a:t>作業說明</a:t>
            </a:r>
            <a:r>
              <a:rPr kumimoji="0" lang="en-US" altLang="zh-TW" sz="4400" dirty="0" smtClean="0"/>
              <a:t>_4</a:t>
            </a:r>
            <a:endParaRPr kumimoji="0" lang="zh-TW" altLang="en-US" sz="4400" dirty="0"/>
          </a:p>
        </p:txBody>
      </p:sp>
      <p:sp>
        <p:nvSpPr>
          <p:cNvPr id="7" name="矩形 6"/>
          <p:cNvSpPr/>
          <p:nvPr/>
        </p:nvSpPr>
        <p:spPr>
          <a:xfrm>
            <a:off x="983068" y="112474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回復作業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93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5" y="1626856"/>
            <a:ext cx="894315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759876" y="5340675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鍵入說明原因</a:t>
            </a:r>
          </a:p>
        </p:txBody>
      </p:sp>
      <p:sp>
        <p:nvSpPr>
          <p:cNvPr id="3" name="矩形 2"/>
          <p:cNvSpPr/>
          <p:nvPr/>
        </p:nvSpPr>
        <p:spPr>
          <a:xfrm>
            <a:off x="6588224" y="4030968"/>
            <a:ext cx="648072" cy="11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668344" y="4020708"/>
            <a:ext cx="648072" cy="11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445433" y="332656"/>
            <a:ext cx="8229600" cy="7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tantia" pitchFamily="18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kumimoji="0" lang="zh-TW" altLang="en-US" sz="4400" dirty="0" smtClean="0"/>
              <a:t>作業說明</a:t>
            </a:r>
            <a:r>
              <a:rPr kumimoji="0" lang="en-US" altLang="zh-TW" sz="4400" dirty="0" smtClean="0"/>
              <a:t>_5</a:t>
            </a:r>
            <a:endParaRPr kumimoji="0" lang="zh-TW" altLang="en-US" sz="4400" dirty="0"/>
          </a:p>
        </p:txBody>
      </p:sp>
      <p:sp>
        <p:nvSpPr>
          <p:cNvPr id="9" name="矩形 8"/>
          <p:cNvSpPr/>
          <p:nvPr/>
        </p:nvSpPr>
        <p:spPr>
          <a:xfrm>
            <a:off x="433182" y="83808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回復作業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42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6"/>
          <p:cNvSpPr>
            <a:spLocks noGrp="1"/>
          </p:cNvSpPr>
          <p:nvPr>
            <p:ph type="title" idx="4294967295"/>
          </p:nvPr>
        </p:nvSpPr>
        <p:spPr>
          <a:xfrm>
            <a:off x="683568" y="2204864"/>
            <a:ext cx="7632848" cy="1296144"/>
          </a:xfrm>
        </p:spPr>
        <p:txBody>
          <a:bodyPr/>
          <a:lstStyle/>
          <a:p>
            <a:pPr lvl="0" algn="ctr"/>
            <a:r>
              <a:rPr lang="en-US" altLang="zh-TW" sz="4800" b="1" dirty="0" smtClean="0">
                <a:latin typeface="+mn-ea"/>
              </a:rPr>
              <a:t/>
            </a:r>
            <a:br>
              <a:rPr lang="en-US" altLang="zh-TW" sz="4800" b="1" dirty="0" smtClean="0">
                <a:latin typeface="+mn-ea"/>
              </a:rPr>
            </a:br>
            <a:r>
              <a:rPr lang="zh-TW" altLang="en-US" sz="4800" b="1" dirty="0" smtClean="0">
                <a:latin typeface="+mn-ea"/>
              </a:rPr>
              <a:t>報表介紹及疑義說明</a:t>
            </a:r>
            <a:endParaRPr lang="zh-TW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79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789" y="168198"/>
            <a:ext cx="8229600" cy="1143000"/>
          </a:xfrm>
        </p:spPr>
        <p:txBody>
          <a:bodyPr/>
          <a:lstStyle/>
          <a:p>
            <a:r>
              <a:rPr lang="zh-TW" altLang="en-US" sz="2800" dirty="0">
                <a:solidFill>
                  <a:srgbClr val="0000FF"/>
                </a:solidFill>
                <a:latin typeface="+mn-ea"/>
              </a:rPr>
              <a:t>特定藥品用藥重複明細暨說明表</a:t>
            </a:r>
            <a:r>
              <a:rPr lang="en-US" altLang="zh-TW" sz="2800" dirty="0">
                <a:solidFill>
                  <a:srgbClr val="0000FF"/>
                </a:solidFill>
                <a:latin typeface="+mn-ea"/>
              </a:rPr>
              <a:t>REA0172</a:t>
            </a:r>
            <a:r>
              <a:rPr lang="zh-TW" altLang="en-US" sz="280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TW" sz="2800" dirty="0">
                <a:solidFill>
                  <a:srgbClr val="0000FF"/>
                </a:solidFill>
                <a:latin typeface="+mn-ea"/>
              </a:rPr>
              <a:t/>
            </a:r>
            <a:br>
              <a:rPr lang="en-US" altLang="zh-TW" sz="2800" dirty="0">
                <a:solidFill>
                  <a:srgbClr val="0000FF"/>
                </a:solidFill>
                <a:latin typeface="+mn-ea"/>
              </a:rPr>
            </a:br>
            <a:r>
              <a:rPr lang="zh-TW" altLang="en-US" sz="2800" dirty="0" smtClean="0">
                <a:solidFill>
                  <a:srgbClr val="0000FF"/>
                </a:solidFill>
                <a:latin typeface="+mn-ea"/>
              </a:rPr>
              <a:t>社區藥局</a:t>
            </a:r>
            <a:endParaRPr lang="zh-TW" altLang="en-US" sz="2800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" y="2427491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455204" y="5503707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標楷體"/>
                <a:ea typeface="標楷體"/>
              </a:rPr>
              <a:t>慢箋核扣藥費</a:t>
            </a:r>
            <a:r>
              <a:rPr lang="en-US" altLang="zh-TW" dirty="0" smtClean="0">
                <a:solidFill>
                  <a:prstClr val="black"/>
                </a:solidFill>
                <a:latin typeface="標楷體"/>
                <a:ea typeface="標楷體"/>
              </a:rPr>
              <a:t>+</a:t>
            </a:r>
            <a:r>
              <a:rPr lang="zh-TW" altLang="en-US" dirty="0" smtClean="0">
                <a:solidFill>
                  <a:prstClr val="black"/>
                </a:solidFill>
                <a:latin typeface="標楷體"/>
                <a:ea typeface="標楷體"/>
              </a:rPr>
              <a:t>藥服費</a:t>
            </a:r>
            <a:endParaRPr lang="zh-TW" altLang="en-US" dirty="0">
              <a:solidFill>
                <a:prstClr val="black"/>
              </a:solidFill>
              <a:latin typeface="標楷體"/>
              <a:ea typeface="標楷體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" y="1311198"/>
            <a:ext cx="910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2852936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35696" y="2852936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70438" y="3284984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835696" y="3325962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70438" y="380047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70438" y="422108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835696" y="380047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70438" y="5013176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35696" y="422108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831960" y="4986619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987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0123"/>
            <a:ext cx="8229600" cy="890436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+mn-ea"/>
              </a:rPr>
              <a:t>特定</a:t>
            </a:r>
            <a:r>
              <a:rPr lang="zh-TW" altLang="en-US" sz="2800" dirty="0">
                <a:solidFill>
                  <a:srgbClr val="0000FF"/>
                </a:solidFill>
                <a:latin typeface="+mn-ea"/>
              </a:rPr>
              <a:t>藥品用藥重複明細暨說明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</a:rPr>
              <a:t>表</a:t>
            </a:r>
            <a:r>
              <a:rPr lang="en-US" altLang="zh-TW" sz="2800" dirty="0" smtClean="0">
                <a:solidFill>
                  <a:srgbClr val="0000FF"/>
                </a:solidFill>
                <a:latin typeface="+mn-ea"/>
              </a:rPr>
              <a:t>REA0172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TW" sz="2800" dirty="0" smtClean="0">
                <a:solidFill>
                  <a:srgbClr val="0000FF"/>
                </a:solidFill>
                <a:latin typeface="+mn-ea"/>
              </a:rPr>
              <a:t/>
            </a:r>
            <a:br>
              <a:rPr lang="en-US" altLang="zh-TW" sz="2800" dirty="0" smtClean="0">
                <a:solidFill>
                  <a:srgbClr val="0000FF"/>
                </a:solidFill>
                <a:latin typeface="+mn-ea"/>
              </a:rPr>
            </a:br>
            <a:r>
              <a:rPr lang="zh-TW" altLang="en-US" sz="2800" dirty="0">
                <a:solidFill>
                  <a:srgbClr val="0000FF"/>
                </a:solidFill>
                <a:latin typeface="+mn-ea"/>
              </a:rPr>
              <a:t>釋出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</a:rPr>
              <a:t>處方診所</a:t>
            </a:r>
            <a:endParaRPr lang="zh-TW" altLang="en-US" sz="2800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620954" y="4425054"/>
            <a:ext cx="3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兩筆醫令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488799" y="64777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核扣藥費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2564904"/>
            <a:ext cx="72008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35696" y="3013954"/>
            <a:ext cx="766382" cy="144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35696" y="3501008"/>
            <a:ext cx="811904" cy="144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5696" y="4250004"/>
            <a:ext cx="72008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875641" y="5025218"/>
            <a:ext cx="720080" cy="144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835696" y="5805264"/>
            <a:ext cx="760025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zh-TW" altLang="en-US" sz="5400" dirty="0">
                <a:solidFill>
                  <a:srgbClr val="0000FF"/>
                </a:solidFill>
                <a:latin typeface="+mn-ea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</a:rPr>
              <a:t>特定藥品用藥重複案件藥事服務費核減明細表</a:t>
            </a:r>
            <a:r>
              <a:rPr lang="en-US" altLang="zh-TW" sz="2800" dirty="0" smtClean="0">
                <a:solidFill>
                  <a:srgbClr val="0000FF"/>
                </a:solidFill>
                <a:latin typeface="+mn-ea"/>
              </a:rPr>
              <a:t/>
            </a:r>
            <a:br>
              <a:rPr lang="en-US" altLang="zh-TW" sz="2800" dirty="0" smtClean="0">
                <a:solidFill>
                  <a:srgbClr val="0000FF"/>
                </a:solidFill>
                <a:latin typeface="+mn-ea"/>
              </a:rPr>
            </a:br>
            <a:r>
              <a:rPr lang="en-US" altLang="zh-TW" sz="2800" dirty="0" smtClean="0">
                <a:solidFill>
                  <a:srgbClr val="0000FF"/>
                </a:solidFill>
                <a:latin typeface="+mn-ea"/>
              </a:rPr>
              <a:t>REA0174_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</a:rPr>
              <a:t>合作藥局</a:t>
            </a:r>
            <a:endParaRPr lang="zh-TW" altLang="en-US" sz="2800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" y="1988840"/>
            <a:ext cx="9086850" cy="260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524328" y="47971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核扣藥服費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27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971600" y="19776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b="1" kern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疑義說明</a:t>
            </a:r>
            <a:r>
              <a:rPr lang="en-US" altLang="zh-TW" b="1" kern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_1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院所、藥局</a:t>
            </a:r>
            <a:r>
              <a:rPr lang="zh-TW" altLang="en-US" sz="2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適用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24200" y="1133836"/>
            <a:ext cx="8784976" cy="553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457200" indent="-457200">
              <a:buFont typeface="+mj-ea"/>
              <a:buAutoNum type="ea1ChtPeriod"/>
            </a:pP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用藥重複計算核減天數及藥費時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，為何提前</a:t>
            </a:r>
            <a:r>
              <a:rPr lang="en-US" altLang="zh-TW" sz="2400" b="1" kern="0" dirty="0">
                <a:solidFill>
                  <a:schemeClr val="tx1"/>
                </a:solidFill>
                <a:effectLst/>
                <a:latin typeface="+mn-ea"/>
              </a:rPr>
              <a:t>10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日領藥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部分之藥費也要核減？</a:t>
            </a:r>
            <a:endParaRPr lang="en-US" altLang="zh-TW" sz="2400" b="1" kern="0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0" indent="0">
              <a:buNone/>
            </a:pPr>
            <a:r>
              <a:rPr lang="en-US" altLang="zh-TW" sz="2400" b="1" kern="0" dirty="0" smtClean="0"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lang="zh-TW" altLang="en-US" sz="2400" dirty="0">
                <a:effectLst/>
              </a:rPr>
              <a:t>門診特定藥品重複用藥費用核扣方案</a:t>
            </a:r>
            <a:r>
              <a:rPr lang="en-US" altLang="zh-TW" sz="2400" dirty="0" smtClean="0">
                <a:effectLst/>
              </a:rPr>
              <a:t>Q&amp;A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之</a:t>
            </a:r>
            <a:r>
              <a:rPr lang="en-US" altLang="zh-TW" sz="2400" b="1" kern="0" dirty="0">
                <a:solidFill>
                  <a:schemeClr val="tx1"/>
                </a:solidFill>
                <a:effectLst/>
                <a:latin typeface="+mn-ea"/>
              </a:rPr>
              <a:t>Q12)</a:t>
            </a: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依「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全民健康保險醫療辦法」第</a:t>
            </a:r>
            <a:r>
              <a:rPr lang="en-US" altLang="zh-TW" sz="2000" kern="0" dirty="0">
                <a:solidFill>
                  <a:schemeClr val="tx1"/>
                </a:solidFill>
                <a:effectLst/>
                <a:latin typeface="+mn-ea"/>
              </a:rPr>
              <a:t>24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條：</a:t>
            </a:r>
            <a:endParaRPr lang="en-US" altLang="zh-TW" sz="2000" kern="0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857250" lvl="2" indent="0">
              <a:lnSpc>
                <a:spcPts val="2200"/>
              </a:lnSpc>
              <a:buNone/>
            </a:pPr>
            <a:r>
              <a:rPr lang="en-US" altLang="zh-TW" sz="1800" kern="0" dirty="0" smtClean="0">
                <a:solidFill>
                  <a:schemeClr val="tx1"/>
                </a:solidFill>
                <a:effectLst/>
                <a:latin typeface="+mn-ea"/>
              </a:rPr>
              <a:t>(1)</a:t>
            </a:r>
            <a:r>
              <a:rPr lang="zh-TW" altLang="en-US" sz="1800" kern="0" dirty="0" smtClean="0">
                <a:solidFill>
                  <a:schemeClr val="tx1"/>
                </a:solidFill>
                <a:effectLst/>
                <a:latin typeface="+mn-ea"/>
              </a:rPr>
              <a:t>預定出國、返回離島地區、為遠洋漁船船員出海作業、國際航線船舶船員出海服務或罕見疾病病人，得於領藥時出具切結文件，一次領取該慢性病連續處方箋之總給藥量。</a:t>
            </a:r>
            <a:endParaRPr lang="en-US" altLang="zh-TW" sz="1800" kern="0" dirty="0">
              <a:solidFill>
                <a:schemeClr val="tx1"/>
              </a:solidFill>
              <a:effectLst/>
              <a:latin typeface="+mn-ea"/>
            </a:endParaRPr>
          </a:p>
          <a:p>
            <a:pPr marL="857250" lvl="2" indent="0">
              <a:lnSpc>
                <a:spcPts val="2200"/>
              </a:lnSpc>
              <a:buNone/>
            </a:pPr>
            <a:r>
              <a:rPr lang="en-US" altLang="zh-TW" sz="1800" kern="0" dirty="0" smtClean="0">
                <a:solidFill>
                  <a:schemeClr val="tx1"/>
                </a:solidFill>
                <a:effectLst/>
                <a:latin typeface="+mn-ea"/>
              </a:rPr>
              <a:t>(2)</a:t>
            </a:r>
            <a:r>
              <a:rPr lang="zh-TW" altLang="en-US" sz="1800" kern="0" dirty="0" smtClean="0">
                <a:solidFill>
                  <a:schemeClr val="tx1"/>
                </a:solidFill>
                <a:effectLst/>
                <a:latin typeface="+mn-ea"/>
              </a:rPr>
              <a:t>持慢性病連續處方箋調劑者，須俟上次給藥期間屆滿前十日內，始得憑原處方箋再次調劑。</a:t>
            </a: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非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慢連箋案件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無「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提前領藥」之相關規定，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但考量實務上病人擔心斷藥，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病人若在餘藥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日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標楷體"/>
                <a:ea typeface="標楷體"/>
              </a:rPr>
              <a:t>≦</a:t>
            </a:r>
            <a:r>
              <a:rPr lang="en-US" altLang="zh-TW" sz="2000" kern="0" dirty="0" smtClean="0">
                <a:solidFill>
                  <a:schemeClr val="tx1"/>
                </a:solidFill>
                <a:effectLst/>
                <a:latin typeface="+mn-ea"/>
              </a:rPr>
              <a:t>10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日內時就醫暫不計入重複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用藥，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但其藥量仍接續前一次用藥結束後才能使用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。</a:t>
            </a:r>
            <a:endParaRPr lang="en-US" altLang="zh-TW" sz="2000" kern="0" dirty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經判定案件為重複用藥，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依「全民健康保險醫療費用申報與核付及醫療服務審查辦法」第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條：經審查有用藥種類與病情不符或有重複者，應不予支付不當部分之費用。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是以計算重複用藥天數時扣除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日部分依法無據。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53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1" y="6492876"/>
            <a:ext cx="71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F2FCD-2B29-4F8E-B120-1B2ED81AEFAC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1556792"/>
            <a:ext cx="1661723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丟</a:t>
            </a:r>
            <a:endParaRPr lang="en-US" altLang="zh-TW" sz="4000" b="1" dirty="0" smtClean="0"/>
          </a:p>
          <a:p>
            <a:pPr algn="ctr"/>
            <a:r>
              <a:rPr lang="zh-TW" altLang="en-US" sz="4000" b="1" dirty="0" smtClean="0"/>
              <a:t>棄</a:t>
            </a:r>
            <a:endParaRPr lang="en-US" altLang="zh-TW" sz="4000" b="1" dirty="0" smtClean="0"/>
          </a:p>
          <a:p>
            <a:pPr algn="ctr"/>
            <a:r>
              <a:rPr lang="zh-TW" altLang="en-US" sz="4000" b="1" dirty="0" smtClean="0"/>
              <a:t>藥</a:t>
            </a:r>
            <a:endParaRPr lang="en-US" altLang="zh-TW" sz="4000" b="1" dirty="0" smtClean="0"/>
          </a:p>
          <a:p>
            <a:pPr algn="ctr"/>
            <a:r>
              <a:rPr lang="zh-TW" altLang="en-US" sz="4000" b="1" dirty="0" smtClean="0"/>
              <a:t>品</a:t>
            </a:r>
            <a:endParaRPr lang="en-US" altLang="zh-TW" sz="4000" b="1" dirty="0" smtClean="0"/>
          </a:p>
          <a:p>
            <a:pPr algn="ctr"/>
            <a:r>
              <a:rPr lang="zh-TW" altLang="en-US" sz="4000" b="1" dirty="0" smtClean="0"/>
              <a:t>數</a:t>
            </a:r>
            <a:endParaRPr lang="en-US" altLang="zh-TW" sz="4000" b="1" dirty="0" smtClean="0"/>
          </a:p>
          <a:p>
            <a:pPr algn="ctr"/>
            <a:r>
              <a:rPr lang="zh-TW" altLang="en-US" sz="4000" b="1" dirty="0" smtClean="0"/>
              <a:t>量</a:t>
            </a:r>
            <a:endParaRPr lang="zh-TW" altLang="en-US" sz="4000" b="1" dirty="0"/>
          </a:p>
        </p:txBody>
      </p:sp>
      <p:sp>
        <p:nvSpPr>
          <p:cNvPr id="4" name="五邊形 3"/>
          <p:cNvSpPr/>
          <p:nvPr/>
        </p:nvSpPr>
        <p:spPr>
          <a:xfrm>
            <a:off x="2179119" y="1196752"/>
            <a:ext cx="5782796" cy="475252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･</a:t>
            </a:r>
            <a:r>
              <a:rPr lang="zh-TW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一年至少丟掉</a:t>
            </a:r>
            <a:r>
              <a:rPr lang="en-US" altLang="zh-TW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zh-TW" alt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頓</a:t>
            </a:r>
            <a:r>
              <a:rPr lang="zh-TW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lang="en-US" altLang="zh-TW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相當於</a:t>
            </a:r>
            <a:r>
              <a:rPr lang="en-US" altLang="zh-TW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TW" alt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棟</a:t>
            </a:r>
            <a:r>
              <a:rPr lang="en-US" altLang="zh-TW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zh-TW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大樓</a:t>
            </a:r>
            <a:endParaRPr lang="en-US" altLang="zh-TW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･藥局全年回收高達</a:t>
            </a:r>
            <a:r>
              <a:rPr lang="en-US" altLang="zh-TW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zh-TW" alt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億</a:t>
            </a:r>
            <a:r>
              <a:rPr lang="zh-TW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顆</a:t>
            </a:r>
            <a:endParaRPr lang="en-US" altLang="zh-TW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･南部某醫院藥物回收箱，平均每月回收多達</a:t>
            </a:r>
            <a:r>
              <a:rPr lang="en-US" altLang="zh-TW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zh-TW" alt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公斤</a:t>
            </a:r>
            <a:r>
              <a:rPr lang="zh-TW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，多為 神經內科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/>
              </a:rPr>
              <a:t>、心血管等慢性病藥</a:t>
            </a:r>
            <a:endParaRPr lang="zh-TW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V="1">
            <a:off x="1913243" y="3573016"/>
            <a:ext cx="199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789914" y="1412776"/>
            <a:ext cx="1015663" cy="439248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zh-TW" altLang="en-US" sz="5400" b="1" dirty="0" smtClean="0">
                <a:solidFill>
                  <a:srgbClr val="CC0099"/>
                </a:solidFill>
                <a:latin typeface="+mn-ea"/>
                <a:ea typeface="+mn-ea"/>
              </a:rPr>
              <a:t>醫療資源浪費</a:t>
            </a:r>
            <a:endParaRPr lang="zh-TW" altLang="en-US" sz="5400" b="1" dirty="0">
              <a:solidFill>
                <a:srgbClr val="CC0099"/>
              </a:solidFill>
              <a:latin typeface="+mn-ea"/>
              <a:ea typeface="+mn-ea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115616" y="188640"/>
            <a:ext cx="5732945" cy="82421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4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藥品丟棄與浪費</a:t>
            </a:r>
          </a:p>
        </p:txBody>
      </p:sp>
    </p:spTree>
    <p:extLst>
      <p:ext uri="{BB962C8B-B14F-4D97-AF65-F5344CB8AC3E}">
        <p14:creationId xmlns:p14="http://schemas.microsoft.com/office/powerpoint/2010/main" val="18556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971600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b="1" kern="0" dirty="0" smtClean="0">
                <a:solidFill>
                  <a:schemeClr val="tx1"/>
                </a:solidFill>
                <a:effectLst/>
              </a:rPr>
              <a:t>疑義說明</a:t>
            </a:r>
            <a:r>
              <a:rPr lang="en-US" altLang="zh-TW" b="1" kern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_2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院所、藥局適用</a:t>
            </a:r>
            <a:r>
              <a:rPr lang="en-US" altLang="zh-TW" sz="2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24200" y="1340768"/>
            <a:ext cx="8784976" cy="510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457200" indent="-457200">
              <a:buFont typeface="+mj-ea"/>
              <a:buAutoNum type="ea1ChtPeriod" startAt="2"/>
            </a:pP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 健保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雲端藥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歷系統資料上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傳有</a:t>
            </a:r>
            <a:r>
              <a:rPr lang="en-US" altLang="zh-TW" sz="2400" b="1" kern="0" dirty="0">
                <a:solidFill>
                  <a:schemeClr val="tx1"/>
                </a:solidFill>
                <a:effectLst/>
                <a:latin typeface="+mn-ea"/>
              </a:rPr>
              <a:t>2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天之落差，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如其中發生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重複用藥，責任如何歸屬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？</a:t>
            </a:r>
            <a:r>
              <a:rPr lang="en-US" altLang="zh-TW" sz="2400" b="1" kern="0" dirty="0" smtClean="0">
                <a:solidFill>
                  <a:schemeClr val="tx1"/>
                </a:solidFill>
                <a:effectLst/>
                <a:latin typeface="+mn-ea"/>
              </a:rPr>
              <a:t>(Q5</a:t>
            </a:r>
            <a:r>
              <a:rPr lang="en-US" altLang="zh-TW" sz="2400" b="1" kern="0" dirty="0">
                <a:solidFill>
                  <a:schemeClr val="tx1"/>
                </a:solidFill>
                <a:effectLst/>
                <a:latin typeface="+mn-ea"/>
              </a:rPr>
              <a:t>)</a:t>
            </a: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kern="0" dirty="0" smtClean="0">
                <a:solidFill>
                  <a:srgbClr val="0000FF"/>
                </a:solidFill>
                <a:effectLst/>
                <a:latin typeface="+mn-ea"/>
              </a:rPr>
              <a:t>同院核扣無此疑慮。</a:t>
            </a:r>
            <a:endParaRPr lang="en-US" altLang="zh-TW" sz="2000" b="1" kern="0" dirty="0" smtClean="0">
              <a:solidFill>
                <a:srgbClr val="0000FF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跨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院核扣時此類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案件非歸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責醫療院所，可不列入核扣，但請院所將此狀況紀錄於病歷中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備查。</a:t>
            </a:r>
            <a:endParaRPr lang="en-US" altLang="zh-TW" sz="2000" kern="0" dirty="0" smtClean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kern="0" dirty="0" smtClean="0">
                <a:solidFill>
                  <a:srgbClr val="0000FF"/>
                </a:solidFill>
                <a:effectLst/>
                <a:latin typeface="+mn-ea"/>
              </a:rPr>
              <a:t>藥局部分</a:t>
            </a:r>
            <a:r>
              <a:rPr lang="zh-TW" altLang="en-US" sz="2000" b="1" kern="0" dirty="0">
                <a:solidFill>
                  <a:srgbClr val="0000FF"/>
                </a:solidFill>
                <a:effectLst/>
                <a:latin typeface="+mn-ea"/>
              </a:rPr>
              <a:t>，</a:t>
            </a:r>
            <a:r>
              <a:rPr lang="zh-TW" altLang="en-US" sz="2000" b="1" kern="0" dirty="0" smtClean="0">
                <a:solidFill>
                  <a:srgbClr val="0000FF"/>
                </a:solidFill>
                <a:effectLst/>
                <a:latin typeface="+mn-ea"/>
              </a:rPr>
              <a:t>現行</a:t>
            </a:r>
            <a:r>
              <a:rPr lang="zh-TW" altLang="en-US" sz="2000" b="1" kern="0" dirty="0">
                <a:solidFill>
                  <a:srgbClr val="0000FF"/>
                </a:solidFill>
                <a:effectLst/>
                <a:latin typeface="+mn-ea"/>
              </a:rPr>
              <a:t>實施範圍若屬慢性病連續處方箋第</a:t>
            </a:r>
            <a:r>
              <a:rPr lang="en-US" altLang="zh-TW" sz="2000" b="1" kern="0" dirty="0">
                <a:solidFill>
                  <a:srgbClr val="0000FF"/>
                </a:solidFill>
                <a:effectLst/>
                <a:latin typeface="+mn-ea"/>
              </a:rPr>
              <a:t>2</a:t>
            </a:r>
            <a:r>
              <a:rPr lang="zh-TW" altLang="en-US" sz="2000" b="1" kern="0" dirty="0">
                <a:solidFill>
                  <a:srgbClr val="0000FF"/>
                </a:solidFill>
                <a:effectLst/>
                <a:latin typeface="+mn-ea"/>
              </a:rPr>
              <a:t>次及第</a:t>
            </a:r>
            <a:r>
              <a:rPr lang="en-US" altLang="zh-TW" sz="2000" b="1" kern="0" dirty="0">
                <a:solidFill>
                  <a:srgbClr val="0000FF"/>
                </a:solidFill>
                <a:effectLst/>
                <a:latin typeface="+mn-ea"/>
              </a:rPr>
              <a:t>3</a:t>
            </a:r>
            <a:r>
              <a:rPr lang="zh-TW" altLang="en-US" sz="2000" b="1" kern="0" dirty="0">
                <a:solidFill>
                  <a:srgbClr val="0000FF"/>
                </a:solidFill>
                <a:effectLst/>
                <a:latin typeface="+mn-ea"/>
              </a:rPr>
              <a:t>次調劑案件皆在同一家藥局</a:t>
            </a:r>
            <a:r>
              <a:rPr lang="zh-TW" altLang="en-US" sz="2000" b="1" kern="0" dirty="0" smtClean="0">
                <a:solidFill>
                  <a:srgbClr val="0000FF"/>
                </a:solidFill>
                <a:effectLst/>
                <a:latin typeface="+mn-ea"/>
              </a:rPr>
              <a:t>調劑</a:t>
            </a:r>
            <a:r>
              <a:rPr lang="zh-TW" altLang="en-US" sz="2000" b="1" kern="0" dirty="0" smtClean="0">
                <a:solidFill>
                  <a:srgbClr val="FF0000"/>
                </a:solidFill>
                <a:effectLst/>
                <a:latin typeface="+mn-ea"/>
              </a:rPr>
              <a:t>且處方來源同院所</a:t>
            </a:r>
            <a:r>
              <a:rPr lang="zh-TW" altLang="en-US" sz="2000" b="1" kern="0" dirty="0" smtClean="0">
                <a:solidFill>
                  <a:srgbClr val="0000FF"/>
                </a:solidFill>
                <a:effectLst/>
                <a:latin typeface="+mn-ea"/>
              </a:rPr>
              <a:t>而</a:t>
            </a:r>
            <a:r>
              <a:rPr lang="zh-TW" altLang="en-US" sz="2000" b="1" kern="0" dirty="0">
                <a:solidFill>
                  <a:srgbClr val="0000FF"/>
                </a:solidFill>
                <a:effectLst/>
                <a:latin typeface="+mn-ea"/>
              </a:rPr>
              <a:t>重複用藥，藥費才會歸責於</a:t>
            </a:r>
            <a:r>
              <a:rPr lang="zh-TW" altLang="en-US" sz="2000" b="1" kern="0" dirty="0" smtClean="0">
                <a:solidFill>
                  <a:srgbClr val="0000FF"/>
                </a:solidFill>
                <a:effectLst/>
                <a:latin typeface="+mn-ea"/>
              </a:rPr>
              <a:t>藥局。</a:t>
            </a:r>
            <a:endParaRPr lang="en-US" altLang="zh-TW" sz="2000" b="1" kern="0" dirty="0" smtClean="0">
              <a:solidFill>
                <a:srgbClr val="0000FF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solidFill>
                  <a:srgbClr val="0000FF"/>
                </a:solidFill>
                <a:effectLst/>
                <a:latin typeface="+mn-ea"/>
              </a:rPr>
              <a:t>本署</a:t>
            </a:r>
            <a:r>
              <a:rPr lang="zh-TW" altLang="en-US" sz="2000" b="1" kern="0" dirty="0" smtClean="0">
                <a:solidFill>
                  <a:srgbClr val="0000FF"/>
                </a:solidFill>
                <a:effectLst/>
                <a:latin typeface="+mn-ea"/>
              </a:rPr>
              <a:t>將以系統</a:t>
            </a:r>
            <a:r>
              <a:rPr lang="zh-TW" altLang="en-US" sz="2000" b="1" kern="0" dirty="0">
                <a:solidFill>
                  <a:srgbClr val="0000FF"/>
                </a:solidFill>
                <a:effectLst/>
                <a:latin typeface="+mn-ea"/>
              </a:rPr>
              <a:t>勾稽資料上傳</a:t>
            </a:r>
            <a:r>
              <a:rPr lang="zh-TW" altLang="en-US" sz="2000" b="1" kern="0" dirty="0" smtClean="0">
                <a:solidFill>
                  <a:srgbClr val="0000FF"/>
                </a:solidFill>
                <a:effectLst/>
                <a:latin typeface="+mn-ea"/>
              </a:rPr>
              <a:t>時間，若前一筆資料上傳日期於重複調劑日期之後則不列入核扣。</a:t>
            </a:r>
            <a:endParaRPr lang="en-US" altLang="zh-TW" sz="2000" b="1" kern="0" dirty="0" smtClean="0">
              <a:solidFill>
                <a:srgbClr val="0000FF"/>
              </a:solidFill>
              <a:effectLst/>
              <a:latin typeface="+mn-ea"/>
            </a:endParaRPr>
          </a:p>
          <a:p>
            <a:pPr marL="457200" lvl="1" indent="0">
              <a:lnSpc>
                <a:spcPts val="2600"/>
              </a:lnSpc>
              <a:buNone/>
            </a:pPr>
            <a:endParaRPr lang="en-US" altLang="zh-TW" sz="2000" kern="0" dirty="0" smtClean="0">
              <a:solidFill>
                <a:srgbClr val="0000FF"/>
              </a:solidFill>
              <a:effectLst/>
              <a:latin typeface="+mn-ea"/>
            </a:endParaRPr>
          </a:p>
          <a:p>
            <a:pPr marL="0" indent="0">
              <a:buNone/>
            </a:pPr>
            <a:endParaRPr lang="zh-TW" altLang="en-US" sz="2000" kern="0" dirty="0">
              <a:solidFill>
                <a:srgbClr val="0000FF"/>
              </a:solidFill>
              <a:effectLst/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0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971600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b="1" kern="0" dirty="0" smtClean="0">
                <a:solidFill>
                  <a:schemeClr val="tx1"/>
                </a:solidFill>
                <a:effectLst/>
              </a:rPr>
              <a:t>疑義說明</a:t>
            </a:r>
            <a:r>
              <a:rPr lang="en-US" altLang="zh-TW" b="1" kern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_3</a:t>
            </a:r>
            <a:r>
              <a:rPr lang="en-US" altLang="zh-TW" b="1" kern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院所、藥局適用</a:t>
            </a:r>
            <a:r>
              <a:rPr lang="en-US" altLang="zh-TW" sz="2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24200" y="1133836"/>
            <a:ext cx="8784976" cy="54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457200" indent="-457200">
              <a:buFont typeface="+mj-ea"/>
              <a:buAutoNum type="ea1ChtPeriod" startAt="3"/>
            </a:pPr>
            <a:r>
              <a:rPr lang="zh-TW" altLang="zh-TW" sz="2400" b="1" dirty="0" smtClean="0">
                <a:solidFill>
                  <a:schemeClr val="tx1"/>
                </a:solidFill>
                <a:effectLst/>
              </a:rPr>
              <a:t>若雲端藥歷網站因故無法開啟或健保卡卡片不良，重複用藥如何辨別？</a:t>
            </a:r>
            <a:r>
              <a:rPr lang="en-US" altLang="zh-TW" sz="2400" b="1" kern="0" dirty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  <a:effectLst/>
              </a:rPr>
              <a:t>(Q3)</a:t>
            </a:r>
            <a:endParaRPr lang="zh-TW" altLang="zh-TW" sz="2400" b="1" dirty="0">
              <a:solidFill>
                <a:schemeClr val="tx1"/>
              </a:solidFill>
              <a:effectLst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系統一時運作異常，醫師、藥師仍可透過詢問病人及既有病歷資料執行醫療及調劑服務</a:t>
            </a: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0"/>
              </a:spcBef>
              <a:buFont typeface="+mj-ea"/>
              <a:buAutoNum type="ea1ChtPeriod" startAt="4"/>
            </a:pPr>
            <a:r>
              <a:rPr lang="zh-TW" altLang="zh-TW" sz="24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異常過卡上傳，補正及補報醫令的雲端藥歷畫面為何？</a:t>
            </a:r>
            <a:endParaRPr lang="en-US" altLang="zh-TW" sz="2400" b="1" dirty="0" smtClean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 smtClean="0">
                <a:solidFill>
                  <a:schemeClr val="tx1"/>
                </a:solidFill>
                <a:effectLst/>
              </a:rPr>
              <a:t>(Q6</a:t>
            </a:r>
            <a:r>
              <a:rPr lang="zh-TW" altLang="en-US" sz="2400" b="1" dirty="0" smtClean="0">
                <a:solidFill>
                  <a:schemeClr val="tx1"/>
                </a:solidFill>
                <a:effectLst/>
              </a:rPr>
              <a:t>、</a:t>
            </a:r>
            <a:r>
              <a:rPr lang="en-US" altLang="zh-TW" sz="2400" b="1" dirty="0" smtClean="0">
                <a:solidFill>
                  <a:schemeClr val="tx1"/>
                </a:solidFill>
                <a:effectLst/>
              </a:rPr>
              <a:t>Q7)</a:t>
            </a:r>
            <a:endParaRPr lang="zh-TW" altLang="zh-TW" sz="2400" b="1" dirty="0" smtClean="0">
              <a:solidFill>
                <a:schemeClr val="tx1"/>
              </a:solidFill>
              <a:effectLst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查詢雲端藥歷系統之時間點</a:t>
            </a: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在院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所補正及補報醫令之後，</a:t>
            </a: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則查詢之藥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歷資料</a:t>
            </a: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將包含</a:t>
            </a:r>
            <a:r>
              <a:rPr lang="zh-TW" altLang="zh-TW" sz="2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該補正及補報後的用藥明細資料</a:t>
            </a:r>
            <a:r>
              <a:rPr lang="zh-TW" altLang="zh-TW" sz="2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zh-TW" sz="2000" b="1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針對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補卡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zh-TW" sz="2000" b="1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研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擬新增「實際調劑日期」</a:t>
            </a:r>
            <a:r>
              <a:rPr lang="zh-TW" altLang="zh-TW" sz="2000" b="1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欄位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供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特約醫事服務機構於申報時填寫之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可行性，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擷取此日期作為病人用藥紀錄之調劑日期，以期更符合臨床實務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需要。</a:t>
            </a:r>
            <a:endParaRPr lang="zh-TW" altLang="zh-TW" sz="20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endParaRPr lang="en-US" altLang="zh-TW" sz="2000" b="1" dirty="0" smtClean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endParaRPr lang="zh-TW" altLang="zh-TW" sz="20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lnSpc>
                <a:spcPts val="2600"/>
              </a:lnSpc>
              <a:buNone/>
            </a:pPr>
            <a:endParaRPr lang="en-US" altLang="zh-TW" sz="2000" kern="0" dirty="0" smtClean="0">
              <a:solidFill>
                <a:srgbClr val="0000FF"/>
              </a:solidFill>
              <a:effectLst/>
              <a:latin typeface="+mn-ea"/>
            </a:endParaRPr>
          </a:p>
          <a:p>
            <a:pPr marL="0" indent="0">
              <a:buNone/>
            </a:pPr>
            <a:endParaRPr lang="zh-TW" altLang="en-US" sz="2000" kern="0" dirty="0">
              <a:solidFill>
                <a:srgbClr val="0000FF"/>
              </a:solidFill>
              <a:effectLst/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5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971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b="1" kern="0" dirty="0" smtClean="0">
                <a:solidFill>
                  <a:schemeClr val="tx1"/>
                </a:solidFill>
                <a:effectLst/>
              </a:rPr>
              <a:t>疑義說明</a:t>
            </a:r>
            <a:r>
              <a:rPr lang="en-US" altLang="zh-TW" b="1" kern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_4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院所適用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45030" y="1040940"/>
            <a:ext cx="8784976" cy="45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457200" indent="-457200">
              <a:buFont typeface="+mj-ea"/>
              <a:buAutoNum type="ea1ChtPeriod"/>
            </a:pP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病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人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看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診時未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帶健保卡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或故意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不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提供健保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卡，醫師看診時無法讀取雲端藥歷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，若重複用藥核減藥費，</a:t>
            </a: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實屬不合理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。</a:t>
            </a:r>
            <a:endParaRPr lang="en-US" altLang="zh-TW" sz="2400" b="1" kern="0" dirty="0" smtClean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solidFill>
                  <a:srgbClr val="0000FF"/>
                </a:solidFill>
                <a:effectLst/>
                <a:latin typeface="+mn-ea"/>
              </a:rPr>
              <a:t>同院核扣無此</a:t>
            </a:r>
            <a:r>
              <a:rPr lang="zh-TW" altLang="en-US" sz="2000" b="1" kern="0" dirty="0" smtClean="0">
                <a:solidFill>
                  <a:srgbClr val="0000FF"/>
                </a:solidFill>
                <a:effectLst/>
                <a:latin typeface="+mn-ea"/>
              </a:rPr>
              <a:t>疑慮。</a:t>
            </a:r>
            <a:endParaRPr lang="en-US" altLang="zh-TW" sz="2000" b="1" kern="0" dirty="0" smtClean="0">
              <a:solidFill>
                <a:srgbClr val="0000FF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跨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院核扣時此類案件非歸責醫療院所，可不列入核扣，但請院所將此狀況紀錄於病歷中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備查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。若病人看診當次未帶健保卡，亦不建議醫師直接開立慢連箋。</a:t>
            </a:r>
            <a:endParaRPr lang="en-US" altLang="zh-TW" sz="2000" kern="0" dirty="0" smtClean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lnSpc>
                <a:spcPts val="2600"/>
              </a:lnSpc>
              <a:buNone/>
            </a:pPr>
            <a:endParaRPr lang="en-US" altLang="zh-TW" sz="2000" kern="0" dirty="0" smtClean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 startAt="2"/>
            </a:pPr>
            <a:r>
              <a:rPr lang="zh-TW" altLang="en-US" sz="24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病人持機票預出國，但前次調劑尚有餘藥，應如何處理？</a:t>
            </a:r>
            <a:endParaRPr lang="en-US" altLang="zh-TW" sz="24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可於</a:t>
            </a:r>
            <a:r>
              <a:rPr lang="zh-TW" altLang="en-US" sz="2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特定治療</a:t>
            </a:r>
            <a:r>
              <a:rPr lang="zh-TW" altLang="en-US" sz="2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項目代碼（</a:t>
            </a:r>
            <a:r>
              <a:rPr lang="en-US" altLang="zh-TW" sz="2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d4-d7</a:t>
            </a:r>
            <a:r>
              <a:rPr lang="zh-TW" altLang="en-US" sz="2000" b="1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）填寫特定代碼，則該次重複用藥不予核扣，餘藥量併入病人歸戶總藥量。</a:t>
            </a:r>
          </a:p>
          <a:p>
            <a:pPr marL="457200" lvl="1" indent="0">
              <a:lnSpc>
                <a:spcPts val="2600"/>
              </a:lnSpc>
              <a:buNone/>
            </a:pPr>
            <a:endParaRPr lang="en-US" altLang="zh-TW" sz="2000" kern="0" dirty="0" smtClean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8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971600" y="34178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b="1" kern="0" dirty="0" smtClean="0">
                <a:solidFill>
                  <a:schemeClr val="tx1"/>
                </a:solidFill>
                <a:effectLst/>
              </a:rPr>
              <a:t>疑義說明</a:t>
            </a:r>
            <a:r>
              <a:rPr lang="en-US" altLang="zh-TW" b="1" kern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_5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藥局適用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24200" y="1333872"/>
            <a:ext cx="8784976" cy="439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457200" indent="-457200">
              <a:buFont typeface="+mj-ea"/>
              <a:buAutoNum type="ea1ChtPeriod"/>
            </a:pPr>
            <a:r>
              <a:rPr lang="zh-TW" altLang="en-US" sz="2400" b="1" kern="0" dirty="0">
                <a:solidFill>
                  <a:schemeClr val="tx1"/>
                </a:solidFill>
                <a:effectLst/>
                <a:latin typeface="+mn-ea"/>
              </a:rPr>
              <a:t>重複用藥費用核扣方案針對重複用藥單一項目扣除全部藥事服務費，實不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</a:rPr>
              <a:t>合理</a:t>
            </a:r>
            <a:r>
              <a:rPr lang="zh-TW" altLang="en-US" sz="2400" b="1" kern="0" dirty="0" smtClean="0">
                <a:solidFill>
                  <a:schemeClr val="tx1"/>
                </a:solidFill>
                <a:effectLst/>
                <a:latin typeface="+mn-ea"/>
                <a:ea typeface="新細明體"/>
              </a:rPr>
              <a:t>。</a:t>
            </a:r>
            <a:r>
              <a:rPr lang="en-US" altLang="zh-TW" sz="2400" b="1" kern="0" dirty="0">
                <a:solidFill>
                  <a:schemeClr val="tx1"/>
                </a:solidFill>
                <a:effectLst/>
                <a:latin typeface="+mn-ea"/>
              </a:rPr>
              <a:t>(Q17)</a:t>
            </a: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藥師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法第</a:t>
            </a:r>
            <a:r>
              <a:rPr lang="en-US" altLang="zh-TW" sz="2000" kern="0" dirty="0">
                <a:solidFill>
                  <a:schemeClr val="tx1"/>
                </a:solidFill>
                <a:effectLst/>
                <a:latin typeface="+mn-ea"/>
              </a:rPr>
              <a:t>16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條第</a:t>
            </a:r>
            <a:r>
              <a:rPr lang="en-US" altLang="zh-TW" sz="2000" kern="0" dirty="0">
                <a:solidFill>
                  <a:schemeClr val="tx1"/>
                </a:solidFill>
                <a:effectLst/>
                <a:latin typeface="+mn-ea"/>
              </a:rPr>
              <a:t>1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項規定略以：「藥師受理藥方，應注意處方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上</a:t>
            </a:r>
            <a:r>
              <a:rPr lang="en-US" altLang="zh-TW" sz="2000" kern="0" dirty="0" smtClean="0">
                <a:solidFill>
                  <a:schemeClr val="tx1"/>
                </a:solidFill>
                <a:effectLst/>
                <a:latin typeface="+mn-ea"/>
              </a:rPr>
              <a:t>…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藥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名、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劑量</a:t>
            </a:r>
            <a:r>
              <a:rPr lang="en-US" altLang="zh-TW" sz="2000" kern="0" dirty="0" smtClean="0">
                <a:solidFill>
                  <a:schemeClr val="tx1"/>
                </a:solidFill>
                <a:effectLst/>
                <a:latin typeface="+mn-ea"/>
              </a:rPr>
              <a:t>…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等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項；如有可疑之點，</a:t>
            </a:r>
            <a:r>
              <a:rPr lang="zh-TW" altLang="en-US" sz="2000" u="sng" kern="0" dirty="0">
                <a:solidFill>
                  <a:schemeClr val="tx1"/>
                </a:solidFill>
                <a:effectLst/>
                <a:latin typeface="+mn-ea"/>
              </a:rPr>
              <a:t>應詢明原處方醫師確認後方得調劑。</a:t>
            </a: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」</a:t>
            </a:r>
            <a:endParaRPr lang="en-US" altLang="zh-TW" sz="2000" kern="0" dirty="0" smtClean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kern="0" dirty="0" smtClean="0">
                <a:solidFill>
                  <a:schemeClr val="tx1"/>
                </a:solidFill>
                <a:effectLst/>
                <a:latin typeface="+mn-ea"/>
              </a:rPr>
              <a:t>本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保險特約醫事服務機構合約第</a:t>
            </a:r>
            <a:r>
              <a:rPr lang="en-US" altLang="zh-TW" sz="2000" kern="0" dirty="0">
                <a:solidFill>
                  <a:schemeClr val="tx1"/>
                </a:solidFill>
                <a:effectLst/>
                <a:latin typeface="+mn-ea"/>
              </a:rPr>
              <a:t>7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條：「乙方無正當理由，不得拒絕保險對象請求處方調劑；</a:t>
            </a:r>
            <a:r>
              <a:rPr lang="zh-TW" altLang="en-US" sz="2000" u="sng" kern="0" dirty="0">
                <a:solidFill>
                  <a:schemeClr val="tx1"/>
                </a:solidFill>
                <a:effectLst/>
                <a:latin typeface="+mn-ea"/>
              </a:rPr>
              <a:t>惟經認定有疑義而無法詢明原處方醫師者，應予告知保險對象並記錄處方內容存檔備查</a:t>
            </a:r>
            <a:r>
              <a:rPr lang="zh-TW" altLang="en-US" sz="2000" kern="0" dirty="0">
                <a:solidFill>
                  <a:schemeClr val="tx1"/>
                </a:solidFill>
                <a:effectLst/>
                <a:latin typeface="+mn-ea"/>
              </a:rPr>
              <a:t>」。</a:t>
            </a:r>
            <a:endParaRPr lang="en-US" altLang="zh-TW" sz="2000" kern="0" dirty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effectLst/>
                <a:latin typeface="+mn-ea"/>
              </a:rPr>
              <a:t>藥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事人員對病人禁忌症用藥、藥品交互作用及重複用藥等用藥安全負有責任</a:t>
            </a:r>
            <a:r>
              <a:rPr lang="zh-TW" altLang="en-US" sz="2000" dirty="0" smtClean="0">
                <a:solidFill>
                  <a:schemeClr val="tx1"/>
                </a:solidFill>
                <a:effectLst/>
                <a:latin typeface="+mn-ea"/>
              </a:rPr>
              <a:t>，依合約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第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+mn-ea"/>
              </a:rPr>
              <a:t>17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條第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+mn-ea"/>
              </a:rPr>
              <a:t>7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款：</a:t>
            </a:r>
            <a:r>
              <a:rPr lang="zh-TW" altLang="en-US" sz="2000" u="sng" dirty="0">
                <a:solidFill>
                  <a:schemeClr val="tx1"/>
                </a:solidFill>
                <a:effectLst/>
                <a:latin typeface="+mn-ea"/>
              </a:rPr>
              <a:t>乙方申請之藥事費用，有其他應可歸責於乙方之事由者，由乙方負責，經甲方查核發現已核付者，應予追扣</a:t>
            </a:r>
            <a:r>
              <a:rPr lang="zh-TW" altLang="en-US" sz="2000" u="sng" dirty="0" smtClean="0">
                <a:solidFill>
                  <a:schemeClr val="tx1"/>
                </a:solidFill>
                <a:effectLst/>
                <a:latin typeface="+mn-ea"/>
              </a:rPr>
              <a:t>。</a:t>
            </a:r>
            <a:endParaRPr lang="en-US" altLang="zh-TW" sz="2000" u="sng" dirty="0" smtClean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solidFill>
                  <a:srgbClr val="0000FF"/>
                </a:solidFill>
                <a:effectLst/>
                <a:latin typeface="+mn-ea"/>
              </a:rPr>
              <a:t>門診藥事服務費係按次計算，並依據上述法規進行核扣，依比例原則計算方式依法無據。</a:t>
            </a: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endParaRPr lang="zh-TW" altLang="en-US" sz="2000" b="1" dirty="0">
              <a:solidFill>
                <a:srgbClr val="0000FF"/>
              </a:solidFill>
              <a:effectLst/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1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882352"/>
          </a:xfrm>
        </p:spPr>
        <p:txBody>
          <a:bodyPr/>
          <a:lstStyle/>
          <a:p>
            <a:r>
              <a:rPr lang="zh-TW" altLang="en-US" sz="4400" b="1" dirty="0" smtClean="0">
                <a:solidFill>
                  <a:schemeClr val="tx1"/>
                </a:solidFill>
                <a:effectLst/>
              </a:rPr>
              <a:t>疑義說明</a:t>
            </a:r>
            <a:r>
              <a:rPr kumimoji="1" lang="en-US" altLang="zh-TW" sz="4400" kern="0" dirty="0" smtClean="0">
                <a:solidFill>
                  <a:schemeClr val="tx1"/>
                </a:solidFill>
                <a:latin typeface="+mn-ea"/>
                <a:ea typeface="+mn-ea"/>
              </a:rPr>
              <a:t>_6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藥局適用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9504"/>
          </a:xfrm>
        </p:spPr>
        <p:txBody>
          <a:bodyPr/>
          <a:lstStyle/>
          <a:p>
            <a:pPr marL="457200" indent="-457200">
              <a:buFont typeface="+mj-ea"/>
              <a:buAutoNum type="ea1ChtPeriod" startAt="2"/>
            </a:pPr>
            <a:r>
              <a:rPr lang="zh-TW" altLang="zh-TW" sz="2400" b="1" dirty="0">
                <a:solidFill>
                  <a:schemeClr val="tx1"/>
                </a:solidFill>
                <a:effectLst/>
                <a:latin typeface="+mn-ea"/>
              </a:rPr>
              <a:t>有關藥事人員因查詢｢健保雲端藥歷系統｣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  <a:latin typeface="+mn-ea"/>
              </a:rPr>
              <a:t>認為重複</a:t>
            </a:r>
            <a:r>
              <a:rPr lang="zh-TW" altLang="zh-TW" sz="2400" b="1" dirty="0">
                <a:solidFill>
                  <a:schemeClr val="tx1"/>
                </a:solidFill>
                <a:effectLst/>
                <a:latin typeface="+mn-ea"/>
              </a:rPr>
              <a:t>用藥，是否可拒絕調劑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  <a:latin typeface="+mn-ea"/>
              </a:rPr>
              <a:t>？</a:t>
            </a:r>
            <a:r>
              <a:rPr lang="en-US" altLang="zh-TW" sz="2400" dirty="0">
                <a:latin typeface="+mn-ea"/>
              </a:rPr>
              <a:t>(Q21)</a:t>
            </a:r>
            <a:endParaRPr lang="zh-TW" altLang="zh-TW" sz="2400" dirty="0"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zh-TW" sz="2000" dirty="0" smtClean="0">
                <a:solidFill>
                  <a:schemeClr val="tx1"/>
                </a:solidFill>
                <a:effectLst/>
                <a:latin typeface="+mn-ea"/>
              </a:rPr>
              <a:t>藥師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法第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+mn-ea"/>
              </a:rPr>
              <a:t>12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條第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+mn-ea"/>
              </a:rPr>
              <a:t>1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項規定｢藥師執行調劑業務，</a:t>
            </a:r>
            <a:r>
              <a:rPr lang="zh-TW" altLang="zh-TW" sz="2000" u="sng" dirty="0">
                <a:solidFill>
                  <a:schemeClr val="tx1"/>
                </a:solidFill>
                <a:effectLst/>
                <a:latin typeface="+mn-ea"/>
              </a:rPr>
              <a:t>非有正當理由，不得拒絕為調劑。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+mn-ea"/>
              </a:rPr>
              <a:t>｣</a:t>
            </a:r>
            <a:r>
              <a:rPr lang="zh-TW" altLang="en-US" sz="2000" dirty="0" smtClean="0">
                <a:solidFill>
                  <a:schemeClr val="tx1"/>
                </a:solidFill>
                <a:effectLst/>
                <a:latin typeface="+mn-ea"/>
              </a:rPr>
              <a:t>及第</a:t>
            </a:r>
            <a:r>
              <a:rPr lang="en-US" altLang="zh-TW" sz="2000" dirty="0" smtClean="0">
                <a:solidFill>
                  <a:schemeClr val="tx1"/>
                </a:solidFill>
                <a:effectLst/>
                <a:latin typeface="+mn-ea"/>
              </a:rPr>
              <a:t>16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條第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+mn-ea"/>
              </a:rPr>
              <a:t>1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項規定｢藥師受理處方，應注意處方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+mn-ea"/>
              </a:rPr>
              <a:t>上</a:t>
            </a:r>
            <a:r>
              <a:rPr lang="en-US" altLang="zh-TW" sz="2000" dirty="0" smtClean="0">
                <a:solidFill>
                  <a:schemeClr val="tx1"/>
                </a:solidFill>
                <a:effectLst/>
                <a:latin typeface="+mn-ea"/>
              </a:rPr>
              <a:t>…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+mn-ea"/>
              </a:rPr>
              <a:t>藥名、劑量</a:t>
            </a:r>
            <a:r>
              <a:rPr lang="en-US" altLang="zh-TW" sz="2000" dirty="0" smtClean="0">
                <a:solidFill>
                  <a:schemeClr val="tx1"/>
                </a:solidFill>
                <a:effectLst/>
                <a:latin typeface="+mn-ea"/>
              </a:rPr>
              <a:t>…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+mn-ea"/>
              </a:rPr>
              <a:t>等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項；如有可疑之點，</a:t>
            </a:r>
            <a:r>
              <a:rPr lang="zh-TW" altLang="zh-TW" sz="2000" u="sng" dirty="0">
                <a:solidFill>
                  <a:schemeClr val="tx1"/>
                </a:solidFill>
                <a:effectLst/>
                <a:latin typeface="+mn-ea"/>
              </a:rPr>
              <a:t>應詢明原處方醫師確認後方得調劑。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｣</a:t>
            </a:r>
            <a:endParaRPr lang="en-US" altLang="zh-TW" sz="2000" dirty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effectLst/>
                <a:latin typeface="+mn-ea"/>
              </a:rPr>
              <a:t>本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+mn-ea"/>
              </a:rPr>
              <a:t>保險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特約醫事服務機構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+mn-ea"/>
              </a:rPr>
              <a:t>合約第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+mn-ea"/>
              </a:rPr>
              <a:t>7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條規定｢乙方無正當理由，不得拒絕保險對象請求處方調劑；</a:t>
            </a:r>
            <a:r>
              <a:rPr lang="zh-TW" altLang="zh-TW" sz="2000" u="sng" dirty="0">
                <a:solidFill>
                  <a:schemeClr val="tx1"/>
                </a:solidFill>
                <a:effectLst/>
                <a:latin typeface="+mn-ea"/>
              </a:rPr>
              <a:t>惟經認定有疑義而無法詢問原處方醫師者，應予告知保險對象並紀錄處方內容存檔備查。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+mn-ea"/>
              </a:rPr>
              <a:t>｣</a:t>
            </a:r>
            <a:endParaRPr lang="en-US" altLang="zh-TW" sz="2000" dirty="0" smtClean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故藥事</a:t>
            </a:r>
            <a:r>
              <a:rPr lang="zh-TW" altLang="zh-TW" sz="2000" dirty="0" smtClean="0">
                <a:solidFill>
                  <a:schemeClr val="tx1"/>
                </a:solidFill>
                <a:effectLst/>
                <a:latin typeface="+mn-ea"/>
              </a:rPr>
              <a:t>人員因</a:t>
            </a:r>
            <a:r>
              <a:rPr lang="zh-TW" altLang="zh-TW" sz="2000" dirty="0">
                <a:solidFill>
                  <a:schemeClr val="tx1"/>
                </a:solidFill>
                <a:effectLst/>
                <a:latin typeface="+mn-ea"/>
              </a:rPr>
              <a:t>查明｢健保雲端藥歷系統｣認為有重複用藥之虞時，</a:t>
            </a:r>
            <a:r>
              <a:rPr lang="zh-TW" altLang="zh-TW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應詢明原處方</a:t>
            </a:r>
            <a:r>
              <a:rPr lang="zh-TW" altLang="zh-TW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醫師</a:t>
            </a:r>
            <a:r>
              <a:rPr lang="zh-TW" altLang="en-US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。</a:t>
            </a:r>
            <a:r>
              <a:rPr lang="zh-TW" altLang="zh-TW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如</a:t>
            </a:r>
            <a:r>
              <a:rPr lang="zh-TW" altLang="zh-TW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已確認重複用藥，即有</a:t>
            </a:r>
            <a:r>
              <a:rPr lang="zh-TW" altLang="en-US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前開法條所指</a:t>
            </a:r>
            <a:r>
              <a:rPr lang="zh-TW" altLang="zh-TW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拒絕調劑之正當</a:t>
            </a:r>
            <a:r>
              <a:rPr lang="zh-TW" altLang="zh-TW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理由</a:t>
            </a:r>
            <a:r>
              <a:rPr lang="zh-TW" altLang="en-US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，</a:t>
            </a:r>
            <a:r>
              <a:rPr lang="zh-TW" altLang="zh-TW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並請</a:t>
            </a:r>
            <a:r>
              <a:rPr lang="zh-TW" altLang="en-US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對</a:t>
            </a:r>
            <a:r>
              <a:rPr lang="zh-TW" altLang="en-US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病人</a:t>
            </a:r>
            <a:r>
              <a:rPr lang="zh-TW" altLang="zh-TW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詳</a:t>
            </a:r>
            <a:r>
              <a:rPr lang="zh-TW" altLang="en-US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細</a:t>
            </a:r>
            <a:r>
              <a:rPr lang="zh-TW" altLang="zh-TW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說明，基於避免重複用藥</a:t>
            </a:r>
            <a:r>
              <a:rPr lang="zh-TW" altLang="zh-TW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及安全，不予調劑給</a:t>
            </a:r>
            <a:r>
              <a:rPr lang="zh-TW" altLang="zh-TW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藥</a:t>
            </a:r>
            <a:r>
              <a:rPr lang="zh-TW" altLang="en-US" sz="2000" b="1" kern="1200" dirty="0" smtClean="0">
                <a:solidFill>
                  <a:srgbClr val="0000FF"/>
                </a:solidFill>
                <a:effectLst/>
                <a:latin typeface="+mn-ea"/>
                <a:cs typeface="+mn-cs"/>
              </a:rPr>
              <a:t>，另</a:t>
            </a:r>
            <a:r>
              <a:rPr lang="zh-TW" altLang="en-US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宜建請病人再就醫由醫師審酌重新處方</a:t>
            </a:r>
            <a:r>
              <a:rPr lang="zh-TW" altLang="en-US" sz="2000" dirty="0" smtClean="0">
                <a:solidFill>
                  <a:schemeClr val="tx1"/>
                </a:solidFill>
                <a:effectLst/>
                <a:latin typeface="+mn-ea"/>
              </a:rPr>
              <a:t>。</a:t>
            </a:r>
            <a:endParaRPr lang="en-US" altLang="zh-TW" sz="2000" dirty="0" smtClean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effectLst/>
                <a:latin typeface="+mn-ea"/>
              </a:rPr>
              <a:t>屬於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已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+mn-ea"/>
              </a:rPr>
              <a:t>『 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領藥</a:t>
            </a:r>
            <a:r>
              <a:rPr lang="en-US" altLang="zh-TW" sz="2000" dirty="0">
                <a:solidFill>
                  <a:schemeClr val="tx1"/>
                </a:solidFill>
                <a:effectLst/>
                <a:latin typeface="+mn-ea"/>
              </a:rPr>
              <a:t>』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之重複品項，</a:t>
            </a:r>
            <a:r>
              <a:rPr lang="zh-TW" altLang="en-US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保險對象如表示不領取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，</a:t>
            </a:r>
            <a:r>
              <a:rPr lang="zh-TW" altLang="en-US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藥事人員仍應依「藥師法」第</a:t>
            </a:r>
            <a:r>
              <a:rPr lang="en-US" altLang="zh-TW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16</a:t>
            </a:r>
            <a:r>
              <a:rPr lang="zh-TW" altLang="en-US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條、第</a:t>
            </a:r>
            <a:r>
              <a:rPr lang="en-US" altLang="zh-TW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17</a:t>
            </a:r>
            <a:r>
              <a:rPr lang="zh-TW" altLang="en-US" sz="2000" b="1" kern="1200" dirty="0">
                <a:solidFill>
                  <a:srgbClr val="0000FF"/>
                </a:solidFill>
                <a:effectLst/>
                <a:latin typeface="+mn-ea"/>
                <a:cs typeface="+mn-cs"/>
              </a:rPr>
              <a:t>條規定，詢明原處方醫師確認，不得自行省略逕為部分調劑。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6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5112567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buFont typeface="+mj-ea"/>
              <a:buAutoNum type="ea1ChtPeriod" startAt="3"/>
            </a:pPr>
            <a:r>
              <a:rPr lang="zh-TW" altLang="zh-TW" sz="2400" b="1" dirty="0">
                <a:solidFill>
                  <a:schemeClr val="tx1"/>
                </a:solidFill>
                <a:effectLst/>
                <a:latin typeface="+mn-ea"/>
              </a:rPr>
              <a:t>若用藥重複以藥師法第</a:t>
            </a:r>
            <a:r>
              <a:rPr lang="en-US" altLang="zh-TW" sz="2400" b="1" dirty="0">
                <a:solidFill>
                  <a:schemeClr val="tx1"/>
                </a:solidFill>
                <a:effectLst/>
                <a:latin typeface="+mn-ea"/>
              </a:rPr>
              <a:t>16</a:t>
            </a:r>
            <a:r>
              <a:rPr lang="zh-TW" altLang="zh-TW" sz="2400" b="1" dirty="0">
                <a:solidFill>
                  <a:schemeClr val="tx1"/>
                </a:solidFill>
                <a:effectLst/>
                <a:latin typeface="+mn-ea"/>
              </a:rPr>
              <a:t>條處理，如有可疑之處，應詢明原處方醫師確認後方得調劑，若找不到開處方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  <a:latin typeface="+mn-ea"/>
              </a:rPr>
              <a:t>醫師如何</a:t>
            </a:r>
            <a:r>
              <a:rPr lang="zh-TW" altLang="zh-TW" sz="2400" b="1" dirty="0">
                <a:solidFill>
                  <a:schemeClr val="tx1"/>
                </a:solidFill>
                <a:effectLst/>
                <a:latin typeface="+mn-ea"/>
              </a:rPr>
              <a:t>處理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  <a:latin typeface="+mn-ea"/>
              </a:rPr>
              <a:t>？</a:t>
            </a:r>
            <a:endParaRPr lang="en-US" altLang="zh-TW" sz="24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effectLst/>
                <a:latin typeface="+mn-ea"/>
              </a:rPr>
              <a:t>   </a:t>
            </a:r>
            <a:r>
              <a:rPr lang="en-US" altLang="zh-TW" sz="2400" dirty="0">
                <a:latin typeface="+mn-ea"/>
              </a:rPr>
              <a:t>(Q1)</a:t>
            </a: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0000FF"/>
                </a:solidFill>
                <a:effectLst/>
                <a:latin typeface="+mn-ea"/>
              </a:rPr>
              <a:t>本</a:t>
            </a:r>
            <a:r>
              <a:rPr lang="zh-TW" altLang="en-US" sz="2000" b="1" dirty="0">
                <a:solidFill>
                  <a:srgbClr val="0000FF"/>
                </a:solidFill>
                <a:effectLst/>
                <a:latin typeface="+mn-ea"/>
              </a:rPr>
              <a:t>署</a:t>
            </a:r>
            <a:r>
              <a:rPr lang="zh-TW" altLang="en-US" sz="2000" b="1" dirty="0" smtClean="0">
                <a:solidFill>
                  <a:srgbClr val="0000FF"/>
                </a:solidFill>
                <a:effectLst/>
                <a:latin typeface="+mn-ea"/>
              </a:rPr>
              <a:t>已建置各</a:t>
            </a:r>
            <a:r>
              <a:rPr lang="zh-TW" altLang="en-US" sz="2000" b="1" dirty="0">
                <a:solidFill>
                  <a:srgbClr val="0000FF"/>
                </a:solidFill>
                <a:effectLst/>
                <a:latin typeface="+mn-ea"/>
              </a:rPr>
              <a:t>醫院之處方</a:t>
            </a:r>
            <a:r>
              <a:rPr lang="zh-TW" altLang="en-US" sz="2000" b="1" dirty="0" smtClean="0">
                <a:solidFill>
                  <a:srgbClr val="0000FF"/>
                </a:solidFill>
                <a:effectLst/>
                <a:latin typeface="+mn-ea"/>
              </a:rPr>
              <a:t>諮詢窗口，置</a:t>
            </a:r>
            <a:r>
              <a:rPr lang="zh-TW" altLang="en-US" sz="2000" b="1" dirty="0">
                <a:solidFill>
                  <a:srgbClr val="0000FF"/>
                </a:solidFill>
                <a:effectLst/>
                <a:latin typeface="+mn-ea"/>
              </a:rPr>
              <a:t>於健保資訊網服務系統</a:t>
            </a:r>
            <a:r>
              <a:rPr lang="en-US" altLang="zh-TW" sz="2000" b="1" dirty="0">
                <a:solidFill>
                  <a:srgbClr val="0000FF"/>
                </a:solidFill>
                <a:effectLst/>
                <a:latin typeface="+mn-ea"/>
              </a:rPr>
              <a:t>(VPN)</a:t>
            </a:r>
            <a:r>
              <a:rPr lang="zh-TW" altLang="en-US" sz="2000" b="1" dirty="0">
                <a:solidFill>
                  <a:srgbClr val="0000FF"/>
                </a:solidFill>
                <a:effectLst/>
                <a:latin typeface="+mn-ea"/>
              </a:rPr>
              <a:t>下載專區之「用藥管理」服務項目</a:t>
            </a:r>
            <a:r>
              <a:rPr lang="zh-TW" altLang="en-US" sz="2000" b="1" dirty="0" smtClean="0">
                <a:solidFill>
                  <a:srgbClr val="0000FF"/>
                </a:solidFill>
                <a:effectLst/>
                <a:latin typeface="+mn-ea"/>
              </a:rPr>
              <a:t>中供</a:t>
            </a:r>
            <a:r>
              <a:rPr lang="zh-TW" altLang="en-US" sz="2000" b="1" dirty="0">
                <a:solidFill>
                  <a:srgbClr val="0000FF"/>
                </a:solidFill>
                <a:effectLst/>
                <a:latin typeface="+mn-ea"/>
              </a:rPr>
              <a:t>藥局</a:t>
            </a:r>
            <a:r>
              <a:rPr lang="zh-TW" altLang="en-US" sz="2000" b="1" dirty="0" smtClean="0">
                <a:solidFill>
                  <a:srgbClr val="0000FF"/>
                </a:solidFill>
                <a:effectLst/>
                <a:latin typeface="+mn-ea"/>
              </a:rPr>
              <a:t>聯繫。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本署將持續追蹤藥局與醫院聯繫情形，並適時介入</a:t>
            </a:r>
            <a:r>
              <a:rPr lang="zh-TW" altLang="en-US" sz="2000" dirty="0" smtClean="0">
                <a:solidFill>
                  <a:schemeClr val="tx1"/>
                </a:solidFill>
                <a:effectLst/>
                <a:latin typeface="+mn-ea"/>
              </a:rPr>
              <a:t>輔導。</a:t>
            </a:r>
            <a:endParaRPr lang="en-US" altLang="zh-TW" sz="2000" dirty="0" smtClean="0">
              <a:solidFill>
                <a:schemeClr val="tx1"/>
              </a:solidFill>
              <a:effectLst/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endParaRPr lang="en-US" altLang="zh-TW" sz="2000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457200" indent="-457200">
              <a:buFont typeface="+mj-ea"/>
              <a:buAutoNum type="ea1ChtPeriod" startAt="4"/>
            </a:pPr>
            <a:r>
              <a:rPr lang="zh-TW" altLang="en-US" sz="2400" b="1" dirty="0">
                <a:solidFill>
                  <a:schemeClr val="tx1"/>
                </a:solidFill>
                <a:effectLst/>
                <a:latin typeface="+mn-ea"/>
              </a:rPr>
              <a:t>若患者有重複用藥問題，具有危險且攻擊性，醫療人員是否拒絕給藥</a:t>
            </a:r>
            <a:r>
              <a:rPr lang="zh-TW" altLang="en-US" sz="2400" b="1" dirty="0" smtClean="0">
                <a:solidFill>
                  <a:schemeClr val="tx1"/>
                </a:solidFill>
                <a:effectLst/>
                <a:latin typeface="+mn-ea"/>
              </a:rPr>
              <a:t>？</a:t>
            </a:r>
            <a:r>
              <a:rPr lang="en-US" altLang="zh-TW" sz="2400" dirty="0">
                <a:latin typeface="+mn-ea"/>
              </a:rPr>
              <a:t>(Q2)</a:t>
            </a:r>
            <a:endParaRPr lang="zh-TW" altLang="en-US" sz="2400" dirty="0">
              <a:latin typeface="+mn-ea"/>
            </a:endParaRP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0000FF"/>
                </a:solidFill>
                <a:effectLst/>
                <a:latin typeface="+mn-ea"/>
              </a:rPr>
              <a:t>藥</a:t>
            </a:r>
            <a:r>
              <a:rPr lang="zh-TW" altLang="en-US" sz="2000" b="1" dirty="0">
                <a:solidFill>
                  <a:srgbClr val="0000FF"/>
                </a:solidFill>
                <a:effectLst/>
                <a:latin typeface="+mn-ea"/>
              </a:rPr>
              <a:t>事人員之調劑行為應依藥師法之規範</a:t>
            </a:r>
            <a:r>
              <a:rPr lang="zh-TW" altLang="en-US" sz="2000" dirty="0">
                <a:solidFill>
                  <a:schemeClr val="tx1"/>
                </a:solidFill>
                <a:effectLst/>
                <a:latin typeface="+mn-ea"/>
              </a:rPr>
              <a:t>，病人若有禁忌症用藥、藥品有交互作用、用藥過量等影響病人安全之情形，</a:t>
            </a:r>
            <a:r>
              <a:rPr lang="zh-TW" altLang="en-US" sz="2000" b="1" dirty="0">
                <a:solidFill>
                  <a:srgbClr val="0000FF"/>
                </a:solidFill>
                <a:effectLst/>
                <a:latin typeface="+mn-ea"/>
              </a:rPr>
              <a:t>是否調劑仍需依藥師專業判定。為維護醫療人員之人身安全，建議報警處理，此類特殊狀況得予詳為說明後免予核扣。</a:t>
            </a:r>
          </a:p>
          <a:p>
            <a:pPr marL="0" lvl="0" indent="0">
              <a:buNone/>
            </a:pPr>
            <a:endParaRPr lang="en-US" altLang="zh-TW" sz="2000" dirty="0">
              <a:solidFill>
                <a:schemeClr val="tx1"/>
              </a:solidFill>
              <a:effectLst/>
              <a:latin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TW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827584" y="19776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zh-TW" altLang="en-US" b="1" kern="0" dirty="0" smtClean="0">
                <a:solidFill>
                  <a:schemeClr val="tx1"/>
                </a:solidFill>
                <a:effectLst/>
              </a:rPr>
              <a:t>疑義說明</a:t>
            </a:r>
            <a:r>
              <a:rPr lang="en-US" altLang="zh-TW" b="1" kern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_7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藥局適用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kern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07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415" y="908720"/>
            <a:ext cx="8119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u="sng" dirty="0" smtClean="0">
                <a:solidFill>
                  <a:srgbClr val="0000FF"/>
                </a:solidFill>
              </a:rPr>
              <a:t>路徑</a:t>
            </a:r>
            <a:r>
              <a:rPr lang="zh-TW" altLang="en-US" b="1" u="sng" dirty="0" smtClean="0">
                <a:solidFill>
                  <a:srgbClr val="0000FF"/>
                </a:solidFill>
                <a:latin typeface="新細明體"/>
                <a:ea typeface="新細明體"/>
              </a:rPr>
              <a:t>：</a:t>
            </a:r>
            <a:r>
              <a:rPr lang="en-US" altLang="zh-TW" b="1" u="sng" dirty="0" smtClean="0">
                <a:solidFill>
                  <a:srgbClr val="0000FF"/>
                </a:solidFill>
              </a:rPr>
              <a:t>VPN</a:t>
            </a:r>
            <a:r>
              <a:rPr lang="en-US" altLang="zh-TW" b="1" u="sng" dirty="0">
                <a:solidFill>
                  <a:srgbClr val="0000FF"/>
                </a:solidFill>
              </a:rPr>
              <a:t>/</a:t>
            </a:r>
            <a:r>
              <a:rPr lang="zh-TW" altLang="zh-TW" b="1" u="sng" dirty="0">
                <a:solidFill>
                  <a:srgbClr val="0000FF"/>
                </a:solidFill>
              </a:rPr>
              <a:t>下載專區</a:t>
            </a:r>
            <a:r>
              <a:rPr lang="en-US" altLang="zh-TW" b="1" u="sng" dirty="0">
                <a:solidFill>
                  <a:srgbClr val="0000FF"/>
                </a:solidFill>
              </a:rPr>
              <a:t>/</a:t>
            </a:r>
            <a:r>
              <a:rPr lang="zh-TW" altLang="zh-TW" b="1" u="sng" dirty="0">
                <a:solidFill>
                  <a:srgbClr val="0000FF"/>
                </a:solidFill>
              </a:rPr>
              <a:t>用藥</a:t>
            </a:r>
            <a:r>
              <a:rPr lang="zh-TW" altLang="zh-TW" b="1" u="sng" dirty="0" smtClean="0">
                <a:solidFill>
                  <a:srgbClr val="0000FF"/>
                </a:solidFill>
              </a:rPr>
              <a:t>管理</a:t>
            </a:r>
            <a:r>
              <a:rPr lang="en-US" altLang="zh-TW" b="1" u="sng" dirty="0" smtClean="0">
                <a:solidFill>
                  <a:srgbClr val="0000FF"/>
                </a:solidFill>
              </a:rPr>
              <a:t>/</a:t>
            </a:r>
            <a:r>
              <a:rPr lang="zh-TW" altLang="en-US" b="1" u="sng" dirty="0" smtClean="0">
                <a:solidFill>
                  <a:srgbClr val="0000FF"/>
                </a:solidFill>
              </a:rPr>
              <a:t>醫院開立處方之用藥諮詢聯絡窗口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66526" y="2420888"/>
            <a:ext cx="1728192" cy="265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093485" y="3028315"/>
            <a:ext cx="4854778" cy="205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9DF-462E-4821-9873-3D635D945DED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722289" y="-49614"/>
            <a:ext cx="8208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全真顏體" pitchFamily="49" charset="-120"/>
              </a:defRPr>
            </a:lvl9pPr>
          </a:lstStyle>
          <a:p>
            <a:r>
              <a:rPr lang="en-US" altLang="zh-TW" b="1" kern="0" dirty="0" smtClean="0">
                <a:solidFill>
                  <a:srgbClr val="C00000"/>
                </a:solidFill>
                <a:effectLst/>
                <a:latin typeface="+mn-ea"/>
                <a:ea typeface="+mn-ea"/>
              </a:rPr>
              <a:t>Q&amp;A</a:t>
            </a:r>
            <a:r>
              <a:rPr lang="zh-TW" altLang="en-US" b="1" kern="0" dirty="0" smtClean="0">
                <a:solidFill>
                  <a:srgbClr val="C00000"/>
                </a:solidFill>
                <a:effectLst/>
                <a:latin typeface="+mn-ea"/>
                <a:ea typeface="+mn-ea"/>
              </a:rPr>
              <a:t>及聯絡窗口路徑</a:t>
            </a:r>
            <a:endParaRPr lang="zh-TW" altLang="en-US" b="1" kern="0" dirty="0">
              <a:solidFill>
                <a:srgbClr val="C0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動作按鈕: 上一項 2">
            <a:hlinkClick r:id="" action="ppaction://hlinkshowjump?jump=previousslide" highlightClick="1"/>
          </p:cNvPr>
          <p:cNvSpPr/>
          <p:nvPr/>
        </p:nvSpPr>
        <p:spPr>
          <a:xfrm>
            <a:off x="8687868" y="849351"/>
            <a:ext cx="412676" cy="360040"/>
          </a:xfrm>
          <a:prstGeom prst="actionButtonBackPrevio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4" y="1213333"/>
            <a:ext cx="8611113" cy="32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84679" y="4005064"/>
            <a:ext cx="91440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0" y="4581128"/>
            <a:ext cx="8915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1640" y="2636912"/>
            <a:ext cx="6624736" cy="18002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         </a:t>
            </a:r>
            <a:r>
              <a:rPr lang="zh-TW" altLang="en-US" sz="4000" dirty="0">
                <a:latin typeface="+mj-ea"/>
                <a:ea typeface="+mj-ea"/>
                <a:cs typeface="Times New Roman" pitchFamily="18" charset="0"/>
              </a:rPr>
              <a:t>   </a:t>
            </a:r>
            <a:endParaRPr lang="en-US" altLang="zh-TW" sz="4000" dirty="0">
              <a:latin typeface="+mj-ea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TW" sz="4000" spc="100" dirty="0">
                <a:latin typeface="+mj-ea"/>
                <a:ea typeface="+mj-ea"/>
                <a:cs typeface="Times New Roman" pitchFamily="18" charset="0"/>
              </a:rPr>
              <a:t>6.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請每月至健保署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全球資訊網更新藥價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endParaRPr lang="zh-TW" altLang="en-US" sz="4000" spc="100" dirty="0">
              <a:latin typeface="+mj-ea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zh-TW" altLang="en-US" dirty="0"/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82688" y="2205038"/>
            <a:ext cx="66294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23" tIns="45712" rIns="91423" bIns="45712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TW" altLang="en-US" sz="12000" b="1" i="1" dirty="0">
                <a:solidFill>
                  <a:srgbClr val="0000CC"/>
                </a:solidFill>
                <a:latin typeface="細明體" pitchFamily="49" charset="-120"/>
                <a:ea typeface="細明體" pitchFamily="49" charset="-120"/>
              </a:rPr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38875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3" cy="1296144"/>
          </a:xfrm>
        </p:spPr>
        <p:txBody>
          <a:bodyPr/>
          <a:lstStyle/>
          <a:p>
            <a:pPr algn="l"/>
            <a:r>
              <a:rPr lang="en-US" altLang="zh-TW" sz="3600" dirty="0" smtClean="0"/>
              <a:t>VPN/</a:t>
            </a:r>
            <a:r>
              <a:rPr lang="zh-TW" altLang="en-US" sz="3600" dirty="0" smtClean="0"/>
              <a:t>院所資料交換區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院</a:t>
            </a:r>
            <a:r>
              <a:rPr lang="zh-TW" altLang="en-US" sz="3600" dirty="0"/>
              <a:t>所交換檔案</a:t>
            </a:r>
            <a:r>
              <a:rPr lang="zh-TW" altLang="en-US" sz="3600" dirty="0" smtClean="0"/>
              <a:t>下載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200" dirty="0">
                <a:solidFill>
                  <a:srgbClr val="002060"/>
                </a:solidFill>
              </a:rPr>
              <a:t>資料內容：</a:t>
            </a:r>
            <a:r>
              <a:rPr lang="zh-TW" altLang="en-US" sz="3200" dirty="0" smtClean="0">
                <a:solidFill>
                  <a:srgbClr val="002060"/>
                </a:solidFill>
              </a:rPr>
              <a:t>公文</a:t>
            </a:r>
            <a:r>
              <a:rPr lang="zh-TW" altLang="en-US" sz="3200" dirty="0" smtClean="0">
                <a:solidFill>
                  <a:srgbClr val="002060"/>
                </a:solidFill>
                <a:latin typeface="新細明體"/>
                <a:ea typeface="新細明體"/>
              </a:rPr>
              <a:t>、</a:t>
            </a:r>
            <a:r>
              <a:rPr lang="zh-TW" altLang="en-US" sz="3200" dirty="0" smtClean="0">
                <a:solidFill>
                  <a:srgbClr val="002060"/>
                </a:solidFill>
              </a:rPr>
              <a:t>宣導</a:t>
            </a:r>
            <a:r>
              <a:rPr lang="zh-TW" altLang="en-US" sz="3200" dirty="0" smtClean="0">
                <a:solidFill>
                  <a:srgbClr val="002060"/>
                </a:solidFill>
                <a:latin typeface="新細明體"/>
                <a:ea typeface="新細明體"/>
              </a:rPr>
              <a:t>、</a:t>
            </a:r>
            <a:r>
              <a:rPr lang="zh-TW" altLang="en-US" sz="3200" dirty="0" smtClean="0">
                <a:solidFill>
                  <a:srgbClr val="002060"/>
                </a:solidFill>
              </a:rPr>
              <a:t>申報</a:t>
            </a:r>
            <a:r>
              <a:rPr lang="zh-TW" altLang="en-US" sz="3200" dirty="0">
                <a:solidFill>
                  <a:srgbClr val="002060"/>
                </a:solidFill>
              </a:rPr>
              <a:t>規定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" y="1535249"/>
            <a:ext cx="9112757" cy="489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47300" y="633478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超過</a:t>
            </a:r>
            <a:r>
              <a:rPr lang="en-US" altLang="zh-TW" sz="2800" dirty="0" smtClean="0">
                <a:solidFill>
                  <a:srgbClr val="FF0000"/>
                </a:solidFill>
                <a:latin typeface="+mn-ea"/>
                <a:ea typeface="+mn-ea"/>
              </a:rPr>
              <a:t>14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天→申請→隔天下載</a:t>
            </a:r>
            <a:endParaRPr lang="zh-TW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84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3928" y="3861048"/>
            <a:ext cx="4752528" cy="16002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衛生福利部中央健康保險署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91880" y="1844824"/>
            <a:ext cx="5400600" cy="1470025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新版</a:t>
            </a:r>
            <a:r>
              <a:rPr lang="en-US" altLang="zh-TW" dirty="0" smtClean="0">
                <a:solidFill>
                  <a:srgbClr val="7030A0"/>
                </a:solidFill>
              </a:rPr>
              <a:t/>
            </a:r>
            <a:br>
              <a:rPr lang="en-US" altLang="zh-TW" dirty="0" smtClean="0">
                <a:solidFill>
                  <a:srgbClr val="7030A0"/>
                </a:solidFill>
              </a:rPr>
            </a:br>
            <a:r>
              <a:rPr lang="zh-TW" altLang="en-US" dirty="0" smtClean="0">
                <a:solidFill>
                  <a:srgbClr val="7030A0"/>
                </a:solidFill>
              </a:rPr>
              <a:t>「</a:t>
            </a:r>
            <a:r>
              <a:rPr lang="zh-TW" altLang="en-US" b="1" dirty="0" smtClean="0">
                <a:solidFill>
                  <a:srgbClr val="7030A0"/>
                </a:solidFill>
              </a:rPr>
              <a:t>全民健保行動快易通</a:t>
            </a:r>
            <a:r>
              <a:rPr lang="zh-TW" altLang="en-US" dirty="0" smtClean="0">
                <a:solidFill>
                  <a:srgbClr val="7030A0"/>
                </a:solidFill>
              </a:rPr>
              <a:t>」 </a:t>
            </a:r>
            <a:r>
              <a:rPr lang="en-US" altLang="zh-TW" b="1" dirty="0" smtClean="0">
                <a:solidFill>
                  <a:srgbClr val="7030A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APP</a:t>
            </a:r>
            <a:endParaRPr lang="zh-TW" altLang="en-US" b="1" dirty="0">
              <a:solidFill>
                <a:srgbClr val="7030A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93E3-2F96-4383-9D20-BE9A826FE32E}" type="slidenum">
              <a:rPr lang="zh-TW" altLang="en-US" smtClean="0"/>
              <a:pPr/>
              <a:t>49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標題 2"/>
          <p:cNvSpPr>
            <a:spLocks noGrp="1"/>
          </p:cNvSpPr>
          <p:nvPr>
            <p:ph type="title" idx="4294967295"/>
          </p:nvPr>
        </p:nvSpPr>
        <p:spPr>
          <a:xfrm>
            <a:off x="2051720" y="0"/>
            <a:ext cx="6309804" cy="9807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常見用藥安全問題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982678" y="1628800"/>
            <a:ext cx="7799021" cy="396044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altLang="zh-TW" sz="3000" b="1" dirty="0" smtClean="0">
              <a:solidFill>
                <a:srgbClr val="0000FF"/>
              </a:solidFill>
              <a:latin typeface="標楷體" pitchFamily="65" charset="-120"/>
            </a:endParaRPr>
          </a:p>
          <a:p>
            <a:endParaRPr kumimoji="0" lang="en-US" altLang="zh-TW" sz="2800" b="1" dirty="0" smtClean="0">
              <a:solidFill>
                <a:srgbClr val="0000FF"/>
              </a:solidFill>
              <a:latin typeface="標楷體" pitchFamily="65" charset="-120"/>
              <a:cs typeface="Times New Roman" pitchFamily="18" charset="0"/>
            </a:endParaRPr>
          </a:p>
          <a:p>
            <a:endParaRPr kumimoji="0" lang="en-US" altLang="zh-TW" sz="2800" b="1" dirty="0" smtClean="0">
              <a:solidFill>
                <a:srgbClr val="0000FF"/>
              </a:solidFill>
              <a:latin typeface="標楷體" pitchFamily="65" charset="-120"/>
              <a:cs typeface="Times New Roman" pitchFamily="18" charset="0"/>
            </a:endParaRPr>
          </a:p>
          <a:p>
            <a:endParaRPr kumimoji="0" lang="en-US" altLang="zh-TW" sz="3600" b="1" dirty="0" smtClean="0">
              <a:solidFill>
                <a:srgbClr val="0000FF"/>
              </a:solidFill>
              <a:latin typeface="標楷體" pitchFamily="65" charset="-12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kumimoji="0" lang="en-US" altLang="zh-TW" sz="3000" b="1" dirty="0" smtClean="0">
              <a:solidFill>
                <a:srgbClr val="0000FF"/>
              </a:solidFill>
              <a:latin typeface="標楷體" pitchFamily="65" charset="-12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zh-TW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54273920"/>
              </p:ext>
            </p:extLst>
          </p:nvPr>
        </p:nvGraphicFramePr>
        <p:xfrm>
          <a:off x="1315023" y="1124744"/>
          <a:ext cx="662775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1" y="6492876"/>
            <a:ext cx="71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F2FCD-2B29-4F8E-B120-1B2ED81AEFAC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5873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00811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九大功能介紹</a:t>
            </a:r>
            <a:endParaRPr lang="zh-TW" altLang="en-US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C1D2-CCF4-4923-9162-CB8F6F0868C3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7" name="Picture 2" descr="IMG_7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2736304" cy="47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內容版面配置區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064460"/>
              </p:ext>
            </p:extLst>
          </p:nvPr>
        </p:nvGraphicFramePr>
        <p:xfrm>
          <a:off x="395537" y="836712"/>
          <a:ext cx="5544615" cy="577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691"/>
                <a:gridCol w="4274924"/>
              </a:tblGrid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項目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          </a:t>
                      </a: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功能說明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醫療快搜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查詢院所、用藥品項、特殊材料</a:t>
                      </a:r>
                      <a:r>
                        <a:rPr lang="zh-TW" sz="2000" kern="100" dirty="0" smtClean="0">
                          <a:effectLst/>
                          <a:latin typeface="+mj-ea"/>
                          <a:ea typeface="+mj-ea"/>
                        </a:rPr>
                        <a:t>、</a:t>
                      </a:r>
                      <a:endParaRPr lang="en-US" altLang="zh-TW" sz="2000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+mj-ea"/>
                          <a:ea typeface="+mj-ea"/>
                        </a:rPr>
                        <a:t>支付</a:t>
                      </a: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標準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健康存摺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查詢個人健康存摺（門診資料、過敏資料、器捐或安寧緩和醫療意願）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行動櫃檯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查詢未繳保費及保費繳納紀錄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服務據點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查詢署本部及分區業務組電話地址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健保影音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觀看健保影片、雙月刊、訂閱電子報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健保法規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查詢健保法規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健保快訊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新聞發布及活動園地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健保</a:t>
                      </a: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Q&amp;A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查詢健保</a:t>
                      </a: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Q&amp;A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認識長照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連結至衛生福利部長照政策專區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3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9" name="Freeform 72"/>
            <p:cNvSpPr>
              <a:spLocks/>
            </p:cNvSpPr>
            <p:nvPr/>
          </p:nvSpPr>
          <p:spPr bwMode="gray">
            <a:xfrm rot="20816137" flipH="1">
              <a:off x="-268" y="2885"/>
              <a:ext cx="1339" cy="671"/>
            </a:xfrm>
            <a:custGeom>
              <a:avLst/>
              <a:gdLst>
                <a:gd name="T0" fmla="*/ 0 w 2126"/>
                <a:gd name="T1" fmla="*/ 1064 h 1064"/>
                <a:gd name="T2" fmla="*/ 1890 w 2126"/>
                <a:gd name="T3" fmla="*/ 121 h 1064"/>
                <a:gd name="T4" fmla="*/ 1925 w 2126"/>
                <a:gd name="T5" fmla="*/ 437 h 1064"/>
                <a:gd name="T6" fmla="*/ 953 w 2126"/>
                <a:gd name="T7" fmla="*/ 481 h 1064"/>
                <a:gd name="T8" fmla="*/ 0 w 2126"/>
                <a:gd name="T9" fmla="*/ 10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73"/>
            <p:cNvSpPr>
              <a:spLocks/>
            </p:cNvSpPr>
            <p:nvPr/>
          </p:nvSpPr>
          <p:spPr bwMode="gray">
            <a:xfrm rot="916769" flipH="1">
              <a:off x="-48" y="2742"/>
              <a:ext cx="1229" cy="556"/>
            </a:xfrm>
            <a:custGeom>
              <a:avLst/>
              <a:gdLst>
                <a:gd name="T0" fmla="*/ 2 w 2127"/>
                <a:gd name="T1" fmla="*/ 960 h 960"/>
                <a:gd name="T2" fmla="*/ 1892 w 2127"/>
                <a:gd name="T3" fmla="*/ 17 h 960"/>
                <a:gd name="T4" fmla="*/ 1927 w 2127"/>
                <a:gd name="T5" fmla="*/ 333 h 960"/>
                <a:gd name="T6" fmla="*/ 980 w 2127"/>
                <a:gd name="T7" fmla="*/ 596 h 960"/>
                <a:gd name="T8" fmla="*/ 2 w 2127"/>
                <a:gd name="T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74"/>
            <p:cNvSpPr>
              <a:spLocks/>
            </p:cNvSpPr>
            <p:nvPr/>
          </p:nvSpPr>
          <p:spPr bwMode="gray">
            <a:xfrm rot="-2046443">
              <a:off x="562" y="2482"/>
              <a:ext cx="186" cy="721"/>
            </a:xfrm>
            <a:custGeom>
              <a:avLst/>
              <a:gdLst>
                <a:gd name="T0" fmla="*/ 62 w 364"/>
                <a:gd name="T1" fmla="*/ 1411 h 1411"/>
                <a:gd name="T2" fmla="*/ 125 w 364"/>
                <a:gd name="T3" fmla="*/ 147 h 1411"/>
                <a:gd name="T4" fmla="*/ 328 w 364"/>
                <a:gd name="T5" fmla="*/ 279 h 1411"/>
                <a:gd name="T6" fmla="*/ 169 w 364"/>
                <a:gd name="T7" fmla="*/ 815 h 1411"/>
                <a:gd name="T8" fmla="*/ 62 w 364"/>
                <a:gd name="T9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75"/>
            <p:cNvSpPr>
              <a:spLocks/>
            </p:cNvSpPr>
            <p:nvPr/>
          </p:nvSpPr>
          <p:spPr bwMode="gray">
            <a:xfrm rot="19871107" flipH="1">
              <a:off x="264" y="3103"/>
              <a:ext cx="869" cy="427"/>
            </a:xfrm>
            <a:custGeom>
              <a:avLst/>
              <a:gdLst>
                <a:gd name="T0" fmla="*/ 0 w 1536"/>
                <a:gd name="T1" fmla="*/ 754 h 754"/>
                <a:gd name="T2" fmla="*/ 1349 w 1536"/>
                <a:gd name="T3" fmla="*/ 190 h 754"/>
                <a:gd name="T4" fmla="*/ 1334 w 1536"/>
                <a:gd name="T5" fmla="*/ 444 h 754"/>
                <a:gd name="T6" fmla="*/ 693 w 1536"/>
                <a:gd name="T7" fmla="*/ 384 h 754"/>
                <a:gd name="T8" fmla="*/ 0 w 1536"/>
                <a:gd name="T9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76"/>
            <p:cNvSpPr>
              <a:spLocks/>
            </p:cNvSpPr>
            <p:nvPr/>
          </p:nvSpPr>
          <p:spPr bwMode="gray">
            <a:xfrm rot="20949878" flipH="1">
              <a:off x="-26" y="2950"/>
              <a:ext cx="1137" cy="525"/>
            </a:xfrm>
            <a:custGeom>
              <a:avLst/>
              <a:gdLst>
                <a:gd name="T0" fmla="*/ 0 w 1536"/>
                <a:gd name="T1" fmla="*/ 754 h 754"/>
                <a:gd name="T2" fmla="*/ 1349 w 1536"/>
                <a:gd name="T3" fmla="*/ 190 h 754"/>
                <a:gd name="T4" fmla="*/ 1334 w 1536"/>
                <a:gd name="T5" fmla="*/ 444 h 754"/>
                <a:gd name="T6" fmla="*/ 693 w 1536"/>
                <a:gd name="T7" fmla="*/ 384 h 754"/>
                <a:gd name="T8" fmla="*/ 0 w 1536"/>
                <a:gd name="T9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77"/>
            <p:cNvSpPr>
              <a:spLocks/>
            </p:cNvSpPr>
            <p:nvPr/>
          </p:nvSpPr>
          <p:spPr bwMode="gray">
            <a:xfrm rot="18037762" flipH="1">
              <a:off x="9" y="3313"/>
              <a:ext cx="458" cy="225"/>
            </a:xfrm>
            <a:custGeom>
              <a:avLst/>
              <a:gdLst>
                <a:gd name="T0" fmla="*/ 0 w 1536"/>
                <a:gd name="T1" fmla="*/ 754 h 754"/>
                <a:gd name="T2" fmla="*/ 1349 w 1536"/>
                <a:gd name="T3" fmla="*/ 190 h 754"/>
                <a:gd name="T4" fmla="*/ 1334 w 1536"/>
                <a:gd name="T5" fmla="*/ 444 h 754"/>
                <a:gd name="T6" fmla="*/ 693 w 1536"/>
                <a:gd name="T7" fmla="*/ 384 h 754"/>
                <a:gd name="T8" fmla="*/ 0 w 1536"/>
                <a:gd name="T9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Oval 78"/>
            <p:cNvSpPr>
              <a:spLocks noChangeArrowheads="1"/>
            </p:cNvSpPr>
            <p:nvPr/>
          </p:nvSpPr>
          <p:spPr bwMode="gray">
            <a:xfrm>
              <a:off x="249" y="3566"/>
              <a:ext cx="67" cy="6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79"/>
            <p:cNvSpPr>
              <a:spLocks noChangeArrowheads="1"/>
            </p:cNvSpPr>
            <p:nvPr/>
          </p:nvSpPr>
          <p:spPr bwMode="gray">
            <a:xfrm>
              <a:off x="255" y="3100"/>
              <a:ext cx="92" cy="92"/>
            </a:xfrm>
            <a:prstGeom prst="ellipse">
              <a:avLst/>
            </a:prstGeom>
            <a:solidFill>
              <a:srgbClr val="FFFFFF">
                <a:alpha val="70000"/>
              </a:srgbClr>
            </a:solidFill>
            <a:ln w="9525" algn="ctr">
              <a:solidFill>
                <a:srgbClr val="FFFFFF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8" name="Freeform 92"/>
            <p:cNvSpPr>
              <a:spLocks/>
            </p:cNvSpPr>
            <p:nvPr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99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Freeform 93"/>
            <p:cNvSpPr>
              <a:spLocks/>
            </p:cNvSpPr>
            <p:nvPr/>
          </p:nvSpPr>
          <p:spPr bwMode="gray">
            <a:xfrm rot="535051">
              <a:off x="113" y="1017"/>
              <a:ext cx="1215" cy="617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99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147 w 285"/>
              <a:gd name="T1" fmla="*/ 47 h 448"/>
              <a:gd name="T2" fmla="*/ 186 w 285"/>
              <a:gd name="T3" fmla="*/ 79 h 448"/>
              <a:gd name="T4" fmla="*/ 214 w 285"/>
              <a:gd name="T5" fmla="*/ 102 h 448"/>
              <a:gd name="T6" fmla="*/ 246 w 285"/>
              <a:gd name="T7" fmla="*/ 134 h 448"/>
              <a:gd name="T8" fmla="*/ 266 w 285"/>
              <a:gd name="T9" fmla="*/ 258 h 448"/>
              <a:gd name="T10" fmla="*/ 192 w 285"/>
              <a:gd name="T11" fmla="*/ 348 h 448"/>
              <a:gd name="T12" fmla="*/ 187 w 285"/>
              <a:gd name="T13" fmla="*/ 344 h 448"/>
              <a:gd name="T14" fmla="*/ 225 w 285"/>
              <a:gd name="T15" fmla="*/ 290 h 448"/>
              <a:gd name="T16" fmla="*/ 245 w 285"/>
              <a:gd name="T17" fmla="*/ 227 h 448"/>
              <a:gd name="T18" fmla="*/ 228 w 285"/>
              <a:gd name="T19" fmla="*/ 182 h 448"/>
              <a:gd name="T20" fmla="*/ 185 w 285"/>
              <a:gd name="T21" fmla="*/ 149 h 448"/>
              <a:gd name="T22" fmla="*/ 155 w 285"/>
              <a:gd name="T23" fmla="*/ 128 h 448"/>
              <a:gd name="T24" fmla="*/ 126 w 285"/>
              <a:gd name="T25" fmla="*/ 101 h 448"/>
              <a:gd name="T26" fmla="*/ 126 w 285"/>
              <a:gd name="T27" fmla="*/ 355 h 448"/>
              <a:gd name="T28" fmla="*/ 97 w 285"/>
              <a:gd name="T29" fmla="*/ 417 h 448"/>
              <a:gd name="T30" fmla="*/ 37 w 285"/>
              <a:gd name="T31" fmla="*/ 448 h 448"/>
              <a:gd name="T32" fmla="*/ 6 w 285"/>
              <a:gd name="T33" fmla="*/ 437 h 448"/>
              <a:gd name="T34" fmla="*/ 3 w 285"/>
              <a:gd name="T35" fmla="*/ 412 h 448"/>
              <a:gd name="T36" fmla="*/ 21 w 285"/>
              <a:gd name="T37" fmla="*/ 383 h 448"/>
              <a:gd name="T38" fmla="*/ 52 w 285"/>
              <a:gd name="T39" fmla="*/ 362 h 448"/>
              <a:gd name="T40" fmla="*/ 72 w 285"/>
              <a:gd name="T41" fmla="*/ 356 h 448"/>
              <a:gd name="T42" fmla="*/ 88 w 285"/>
              <a:gd name="T43" fmla="*/ 356 h 448"/>
              <a:gd name="T44" fmla="*/ 100 w 285"/>
              <a:gd name="T45" fmla="*/ 356 h 448"/>
              <a:gd name="T46" fmla="*/ 105 w 285"/>
              <a:gd name="T47" fmla="*/ 348 h 448"/>
              <a:gd name="T48" fmla="*/ 105 w 285"/>
              <a:gd name="T49" fmla="*/ 0 h 448"/>
              <a:gd name="T50" fmla="*/ 111 w 285"/>
              <a:gd name="T51" fmla="*/ 0 h 448"/>
              <a:gd name="T52" fmla="*/ 147 w 285"/>
              <a:gd name="T53" fmla="*/ 47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群組 23"/>
          <p:cNvGrpSpPr/>
          <p:nvPr/>
        </p:nvGrpSpPr>
        <p:grpSpPr>
          <a:xfrm rot="20515544">
            <a:off x="8159671" y="-77356"/>
            <a:ext cx="1047716" cy="2080715"/>
            <a:chOff x="807246" y="1776413"/>
            <a:chExt cx="2394742" cy="4946100"/>
          </a:xfrm>
        </p:grpSpPr>
        <p:grpSp>
          <p:nvGrpSpPr>
            <p:cNvPr id="17" name="Group 110"/>
            <p:cNvGrpSpPr>
              <a:grpSpLocks/>
            </p:cNvGrpSpPr>
            <p:nvPr/>
          </p:nvGrpSpPr>
          <p:grpSpPr bwMode="auto">
            <a:xfrm>
              <a:off x="1046163" y="1776413"/>
              <a:ext cx="2155825" cy="3978275"/>
              <a:chOff x="658" y="1118"/>
              <a:chExt cx="1358" cy="2506"/>
            </a:xfrm>
          </p:grpSpPr>
          <p:grpSp>
            <p:nvGrpSpPr>
              <p:cNvPr id="24" name="Group 111"/>
              <p:cNvGrpSpPr>
                <a:grpSpLocks/>
              </p:cNvGrpSpPr>
              <p:nvPr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30" name="AutoShape 112"/>
                <p:cNvSpPr>
                  <a:spLocks noChangeArrowheads="1"/>
                </p:cNvSpPr>
                <p:nvPr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" name="AutoShape 113"/>
                <p:cNvSpPr>
                  <a:spLocks noChangeArrowheads="1"/>
                </p:cNvSpPr>
                <p:nvPr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" name="AutoShape 114"/>
                <p:cNvSpPr>
                  <a:spLocks noChangeArrowheads="1"/>
                </p:cNvSpPr>
                <p:nvPr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" name="AutoShape 115"/>
                <p:cNvSpPr>
                  <a:spLocks noChangeArrowheads="1"/>
                </p:cNvSpPr>
                <p:nvPr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82353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" name="Group 116"/>
                <p:cNvGrpSpPr>
                  <a:grpSpLocks/>
                </p:cNvGrpSpPr>
                <p:nvPr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42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gamma/>
                          <a:tint val="72941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8" name="Group 119"/>
                <p:cNvGrpSpPr>
                  <a:grpSpLocks/>
                </p:cNvGrpSpPr>
                <p:nvPr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40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33">
                          <a:gamma/>
                          <a:tint val="89020"/>
                          <a:invGamma/>
                        </a:srgbClr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001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4" name="Group 122"/>
                <p:cNvGrpSpPr>
                  <a:grpSpLocks/>
                </p:cNvGrpSpPr>
                <p:nvPr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37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414141">
                          <a:gamma/>
                          <a:shade val="57255"/>
                          <a:invGamma/>
                        </a:srgbClr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333333">
                          <a:gamma/>
                          <a:tint val="89020"/>
                          <a:invGamma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99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pic>
            <p:nvPicPr>
              <p:cNvPr id="29" name="Picture 126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628" t="12091" r="7522" b="22129"/>
            <a:stretch/>
          </p:blipFill>
          <p:spPr bwMode="auto">
            <a:xfrm>
              <a:off x="1211263" y="2470223"/>
              <a:ext cx="1822450" cy="287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4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07246" y="5023888"/>
              <a:ext cx="841375" cy="169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00">
                          <a:gamma/>
                          <a:tint val="63529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下載路徑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C1D2-CCF4-4923-9162-CB8F6F0868C3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7772400" cy="4572000"/>
          </a:xfrm>
        </p:spPr>
        <p:txBody>
          <a:bodyPr/>
          <a:lstStyle/>
          <a:p>
            <a:r>
              <a:rPr lang="en-US" altLang="zh-TW" dirty="0" smtClean="0"/>
              <a:t>Android</a:t>
            </a:r>
            <a:r>
              <a:rPr lang="zh-TW" altLang="en-US" dirty="0" smtClean="0"/>
              <a:t>     </a:t>
            </a:r>
            <a:r>
              <a:rPr lang="en-US" altLang="zh-TW" dirty="0" err="1" smtClean="0"/>
              <a:t>iOS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kumimoji="1" lang="en-US" altLang="zh-TW" sz="2800" b="1" dirty="0" smtClean="0">
              <a:solidFill>
                <a:srgbClr val="C00000"/>
              </a:solidFill>
              <a:latin typeface="Times New Roman" pitchFamily="18" charset="0"/>
              <a:ea typeface="新細明體" pitchFamily="18" charset="-120"/>
            </a:endParaRPr>
          </a:p>
          <a:p>
            <a:r>
              <a:rPr kumimoji="1" lang="zh-TW" altLang="en-US" sz="2800" b="1" dirty="0" smtClean="0"/>
              <a:t>自行下載</a:t>
            </a:r>
          </a:p>
          <a:p>
            <a:endParaRPr lang="zh-TW" altLang="zh-TW" dirty="0" smtClean="0"/>
          </a:p>
        </p:txBody>
      </p:sp>
      <p:pic>
        <p:nvPicPr>
          <p:cNvPr id="1026" name="圖片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圖片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44824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84784"/>
            <a:ext cx="1872208" cy="389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412776"/>
            <a:ext cx="1866030" cy="389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81574" t="33094" r="2184" b="45250"/>
          <a:stretch>
            <a:fillRect/>
          </a:stretch>
        </p:blipFill>
        <p:spPr bwMode="auto">
          <a:xfrm>
            <a:off x="1043608" y="4293096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3"/>
          <p:cNvSpPr txBox="1">
            <a:spLocks/>
          </p:cNvSpPr>
          <p:nvPr/>
        </p:nvSpPr>
        <p:spPr>
          <a:xfrm>
            <a:off x="1" y="6492876"/>
            <a:ext cx="71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F2FCD-2B29-4F8E-B120-1B2ED81AEFAC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17990" y="898996"/>
            <a:ext cx="8441552" cy="5626348"/>
            <a:chOff x="344489" y="332656"/>
            <a:chExt cx="9145015" cy="5626348"/>
          </a:xfrm>
        </p:grpSpPr>
        <p:sp>
          <p:nvSpPr>
            <p:cNvPr id="3" name="Rectangle 5123"/>
            <p:cNvSpPr>
              <a:spLocks noChangeArrowheads="1"/>
            </p:cNvSpPr>
            <p:nvPr/>
          </p:nvSpPr>
          <p:spPr bwMode="auto">
            <a:xfrm>
              <a:off x="1056259" y="3635044"/>
              <a:ext cx="7555044" cy="2323960"/>
            </a:xfrm>
            <a:prstGeom prst="rect">
              <a:avLst/>
            </a:prstGeom>
            <a:solidFill>
              <a:srgbClr val="FF9933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tIns="540000"/>
            <a:lstStyle/>
            <a:p>
              <a:pPr algn="ctr">
                <a:defRPr/>
              </a:pPr>
              <a:endParaRPr lang="en-US" altLang="zh-TW" sz="3200" dirty="0" smtClean="0"/>
            </a:p>
            <a:p>
              <a:pPr algn="ctr">
                <a:defRPr/>
              </a:pPr>
              <a:r>
                <a:rPr lang="zh-TW" altLang="en-US" sz="4800" b="1" dirty="0" smtClean="0">
                  <a:solidFill>
                    <a:srgbClr val="C00000"/>
                  </a:solidFill>
                  <a:latin typeface="+mn-ea"/>
                  <a:ea typeface="+mn-ea"/>
                </a:rPr>
                <a:t>重複用藥好危險</a:t>
              </a:r>
              <a:endParaRPr lang="ja-JP" altLang="en-US" sz="4800" b="1" dirty="0">
                <a:solidFill>
                  <a:srgbClr val="C00000"/>
                </a:solidFill>
                <a:latin typeface="+mn-ea"/>
                <a:ea typeface="+mn-ea"/>
              </a:endParaRPr>
            </a:p>
          </p:txBody>
        </p:sp>
        <p:sp>
          <p:nvSpPr>
            <p:cNvPr id="8" name="AutoShape 5128"/>
            <p:cNvSpPr>
              <a:spLocks noChangeArrowheads="1"/>
            </p:cNvSpPr>
            <p:nvPr/>
          </p:nvSpPr>
          <p:spPr bwMode="auto">
            <a:xfrm rot="5400000">
              <a:off x="4309657" y="2480114"/>
              <a:ext cx="1301763" cy="2623474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10800000" vert="eaVert" lIns="90000" anchor="ctr"/>
            <a:lstStyle/>
            <a:p>
              <a:pPr algn="ctr"/>
              <a:r>
                <a:rPr lang="zh-TW" altLang="en-US" sz="2400" b="1" dirty="0" smtClean="0">
                  <a:solidFill>
                    <a:srgbClr val="FF33CC"/>
                  </a:solidFill>
                  <a:ea typeface="標楷體" pitchFamily="65" charset="-120"/>
                </a:rPr>
                <a:t>藥品劑量過當</a:t>
              </a:r>
              <a:endParaRPr lang="ja-JP" altLang="en-US" sz="2400" b="1" dirty="0">
                <a:solidFill>
                  <a:srgbClr val="FF33CC"/>
                </a:solidFill>
                <a:ea typeface="標楷體" pitchFamily="65" charset="-120"/>
              </a:endParaRPr>
            </a:p>
          </p:txBody>
        </p:sp>
        <p:sp>
          <p:nvSpPr>
            <p:cNvPr id="9" name="AutoShape 5129"/>
            <p:cNvSpPr>
              <a:spLocks noChangeArrowheads="1"/>
            </p:cNvSpPr>
            <p:nvPr/>
          </p:nvSpPr>
          <p:spPr bwMode="auto">
            <a:xfrm rot="5400000">
              <a:off x="7382868" y="2480112"/>
              <a:ext cx="1301763" cy="2623476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10800000" vert="eaVert" lIns="90000" anchor="ctr"/>
            <a:lstStyle/>
            <a:p>
              <a:pPr algn="ctr"/>
              <a:r>
                <a:rPr lang="zh-TW" altLang="en-US" sz="2400" b="1" dirty="0" smtClean="0">
                  <a:solidFill>
                    <a:srgbClr val="FF33CC"/>
                  </a:solidFill>
                  <a:ea typeface="標楷體" pitchFamily="65" charset="-120"/>
                </a:rPr>
                <a:t>藥品劑量過當</a:t>
              </a:r>
              <a:endParaRPr lang="ja-JP" altLang="en-US" sz="2400" b="1" dirty="0">
                <a:solidFill>
                  <a:srgbClr val="FF33CC"/>
                </a:solidFill>
                <a:ea typeface="標楷體" pitchFamily="65" charset="-120"/>
              </a:endParaRPr>
            </a:p>
          </p:txBody>
        </p:sp>
        <p:sp>
          <p:nvSpPr>
            <p:cNvPr id="12" name="AutoShape 5125" descr="横線 (太)"/>
            <p:cNvSpPr>
              <a:spLocks noChangeArrowheads="1"/>
            </p:cNvSpPr>
            <p:nvPr/>
          </p:nvSpPr>
          <p:spPr bwMode="auto">
            <a:xfrm rot="5400000">
              <a:off x="4049798" y="1013633"/>
              <a:ext cx="1728193" cy="2958530"/>
            </a:xfrm>
            <a:prstGeom prst="homePlate">
              <a:avLst>
                <a:gd name="adj" fmla="val 25000"/>
              </a:avLst>
            </a:prstGeom>
            <a:solidFill>
              <a:srgbClr val="FFCC99"/>
            </a:solidFill>
            <a:ln w="2857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10800000" vert="eaVert" lIns="90000"/>
            <a:lstStyle/>
            <a:p>
              <a:r>
                <a:rPr lang="zh-TW" altLang="en-US" b="1" dirty="0" smtClean="0">
                  <a:solidFill>
                    <a:srgbClr val="2D5D2F"/>
                  </a:solidFill>
                  <a:latin typeface="標楷體"/>
                  <a:ea typeface="標楷體"/>
                </a:rPr>
                <a:t>鎮靜安眠藥過量，跌倒風險高</a:t>
              </a:r>
              <a:endParaRPr lang="en-US" altLang="zh-TW" b="1" dirty="0" smtClean="0">
                <a:solidFill>
                  <a:srgbClr val="2D5D2F"/>
                </a:solidFill>
                <a:latin typeface="標楷體"/>
                <a:ea typeface="標楷體"/>
              </a:endParaRPr>
            </a:p>
            <a:p>
              <a:r>
                <a:rPr lang="zh-TW" altLang="zh-TW" b="1" dirty="0" smtClean="0">
                  <a:solidFill>
                    <a:srgbClr val="2D5D2F"/>
                  </a:solidFill>
                  <a:latin typeface="標楷體"/>
                  <a:ea typeface="標楷體"/>
                </a:rPr>
                <a:t>→</a:t>
              </a:r>
              <a:r>
                <a:rPr lang="zh-TW" altLang="en-US" b="1" dirty="0" smtClean="0">
                  <a:solidFill>
                    <a:srgbClr val="2D5D2F"/>
                  </a:solidFill>
                  <a:latin typeface="標楷體"/>
                  <a:ea typeface="標楷體"/>
                </a:rPr>
                <a:t>重複服用使人昏昏沉沉</a:t>
              </a:r>
              <a:endParaRPr lang="en-US" altLang="zh-TW" b="1" dirty="0" smtClean="0">
                <a:solidFill>
                  <a:srgbClr val="2D5D2F"/>
                </a:solidFill>
                <a:latin typeface="標楷體"/>
                <a:ea typeface="標楷體"/>
              </a:endParaRPr>
            </a:p>
            <a:p>
              <a:r>
                <a:rPr lang="zh-TW" altLang="zh-TW" b="1" dirty="0" smtClean="0">
                  <a:solidFill>
                    <a:srgbClr val="2D5D2F"/>
                  </a:solidFill>
                  <a:latin typeface="標楷體"/>
                  <a:ea typeface="標楷體"/>
                </a:rPr>
                <a:t>→</a:t>
              </a:r>
              <a:r>
                <a:rPr lang="zh-TW" altLang="en-US" b="1" dirty="0" smtClean="0">
                  <a:solidFill>
                    <a:srgbClr val="2D5D2F"/>
                  </a:solidFill>
                  <a:latin typeface="標楷體"/>
                  <a:ea typeface="標楷體"/>
                </a:rPr>
                <a:t>容易跌倒骨折</a:t>
              </a:r>
              <a:endParaRPr lang="zh-TW" altLang="en-US" sz="2000" b="1" dirty="0">
                <a:ea typeface="標楷體" pitchFamily="65" charset="-120"/>
              </a:endParaRPr>
            </a:p>
          </p:txBody>
        </p:sp>
        <p:sp>
          <p:nvSpPr>
            <p:cNvPr id="7" name="AutoShape 5127"/>
            <p:cNvSpPr>
              <a:spLocks noChangeArrowheads="1"/>
            </p:cNvSpPr>
            <p:nvPr/>
          </p:nvSpPr>
          <p:spPr bwMode="auto">
            <a:xfrm rot="5400000">
              <a:off x="1236442" y="2480114"/>
              <a:ext cx="1301763" cy="2623474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rot="10800000" vert="eaVert" lIns="90000" anchor="ctr"/>
            <a:lstStyle/>
            <a:p>
              <a:pPr algn="ctr"/>
              <a:r>
                <a:rPr lang="zh-TW" altLang="en-US" sz="2400" b="1" dirty="0" smtClean="0">
                  <a:solidFill>
                    <a:srgbClr val="FF33CC"/>
                  </a:solidFill>
                  <a:latin typeface="標楷體"/>
                  <a:ea typeface="標楷體"/>
                </a:rPr>
                <a:t>藥物作用重複</a:t>
              </a:r>
              <a:endParaRPr lang="ja-JP" altLang="en-US" sz="2400" b="1" dirty="0">
                <a:solidFill>
                  <a:srgbClr val="FF33CC"/>
                </a:solidFill>
                <a:ea typeface="標楷體" pitchFamily="65" charset="-120"/>
              </a:endParaRPr>
            </a:p>
          </p:txBody>
        </p:sp>
        <p:sp>
          <p:nvSpPr>
            <p:cNvPr id="5" name="AutoShape 5125" descr="横線 (太)"/>
            <p:cNvSpPr>
              <a:spLocks noChangeArrowheads="1"/>
            </p:cNvSpPr>
            <p:nvPr/>
          </p:nvSpPr>
          <p:spPr bwMode="auto">
            <a:xfrm rot="5400000">
              <a:off x="4229818" y="-462531"/>
              <a:ext cx="1368153" cy="2958530"/>
            </a:xfrm>
            <a:prstGeom prst="homePlate">
              <a:avLst>
                <a:gd name="adj" fmla="val 25000"/>
              </a:avLst>
            </a:prstGeom>
            <a:solidFill>
              <a:srgbClr val="FFC000"/>
            </a:solidFill>
            <a:ln w="2857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10800000" vert="eaVert" lIns="90000" anchor="ctr"/>
            <a:lstStyle/>
            <a:p>
              <a:pPr algn="ctr"/>
              <a:r>
                <a:rPr lang="zh-TW" altLang="en-US" b="1" dirty="0" smtClean="0">
                  <a:solidFill>
                    <a:srgbClr val="0000FF"/>
                  </a:solidFill>
                  <a:ea typeface="標楷體" pitchFamily="65" charset="-120"/>
                </a:rPr>
                <a:t>高血壓及糖尿病患常因睡不好</a:t>
              </a:r>
              <a:r>
                <a:rPr lang="zh-TW" altLang="en-US" b="1" dirty="0" smtClean="0">
                  <a:solidFill>
                    <a:srgbClr val="0000FF"/>
                  </a:solidFill>
                  <a:latin typeface="標楷體"/>
                  <a:ea typeface="標楷體"/>
                </a:rPr>
                <a:t>，四處拿安眠藥</a:t>
              </a:r>
              <a:endParaRPr lang="zh-TW" altLang="en-US" sz="2000" b="1" dirty="0">
                <a:solidFill>
                  <a:srgbClr val="0000FF"/>
                </a:solidFill>
                <a:ea typeface="標楷體" pitchFamily="65" charset="-120"/>
              </a:endParaRPr>
            </a:p>
          </p:txBody>
        </p:sp>
        <p:sp>
          <p:nvSpPr>
            <p:cNvPr id="6" name="AutoShape 5126" descr="横線 (太)"/>
            <p:cNvSpPr>
              <a:spLocks noChangeArrowheads="1"/>
            </p:cNvSpPr>
            <p:nvPr/>
          </p:nvSpPr>
          <p:spPr bwMode="auto">
            <a:xfrm rot="5400000">
              <a:off x="7146679" y="1032474"/>
              <a:ext cx="1750445" cy="2898596"/>
            </a:xfrm>
            <a:prstGeom prst="homePlate">
              <a:avLst>
                <a:gd name="adj" fmla="val 25000"/>
              </a:avLst>
            </a:prstGeom>
            <a:solidFill>
              <a:srgbClr val="FFCC99"/>
            </a:solidFill>
            <a:ln w="2857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10800000" vert="eaVert" lIns="90000"/>
            <a:lstStyle/>
            <a:p>
              <a:pPr algn="ctr"/>
              <a:r>
                <a:rPr lang="zh-TW" altLang="en-US" b="1" dirty="0" smtClean="0">
                  <a:solidFill>
                    <a:srgbClr val="2D5D2F"/>
                  </a:solidFill>
                  <a:latin typeface="標楷體"/>
                  <a:ea typeface="標楷體"/>
                </a:rPr>
                <a:t>牙科到骨科，</a:t>
              </a:r>
              <a:endParaRPr lang="en-US" altLang="zh-TW" b="1" dirty="0" smtClean="0">
                <a:solidFill>
                  <a:srgbClr val="2D5D2F"/>
                </a:solidFill>
                <a:latin typeface="標楷體"/>
                <a:ea typeface="標楷體"/>
              </a:endParaRPr>
            </a:p>
            <a:p>
              <a:pPr algn="ctr"/>
              <a:r>
                <a:rPr lang="zh-TW" altLang="en-US" b="1" dirty="0" smtClean="0">
                  <a:solidFill>
                    <a:srgbClr val="2D5D2F"/>
                  </a:solidFill>
                  <a:latin typeface="標楷體"/>
                  <a:ea typeface="標楷體"/>
                </a:rPr>
                <a:t>每科都開止痛藥</a:t>
              </a:r>
              <a:endParaRPr lang="ja-JP" altLang="en-US" sz="2000" b="1" dirty="0">
                <a:ea typeface="標楷體" pitchFamily="65" charset="-120"/>
              </a:endParaRPr>
            </a:p>
          </p:txBody>
        </p:sp>
        <p:sp>
          <p:nvSpPr>
            <p:cNvPr id="14" name="AutoShape 5125" descr="横線 (太)"/>
            <p:cNvSpPr>
              <a:spLocks noChangeArrowheads="1"/>
            </p:cNvSpPr>
            <p:nvPr/>
          </p:nvSpPr>
          <p:spPr bwMode="auto">
            <a:xfrm rot="5400000">
              <a:off x="7326162" y="-462532"/>
              <a:ext cx="1368153" cy="2958530"/>
            </a:xfrm>
            <a:prstGeom prst="homePlate">
              <a:avLst>
                <a:gd name="adj" fmla="val 25000"/>
              </a:avLst>
            </a:prstGeom>
            <a:solidFill>
              <a:srgbClr val="FFC000"/>
            </a:solidFill>
            <a:ln w="2857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10800000" vert="eaVert" lIns="90000" anchor="ctr"/>
            <a:lstStyle/>
            <a:p>
              <a:pPr algn="ctr"/>
              <a:r>
                <a:rPr lang="en-US" altLang="zh-TW" b="1" dirty="0" smtClean="0">
                  <a:solidFill>
                    <a:srgbClr val="0000FF"/>
                  </a:solidFill>
                  <a:ea typeface="標楷體" pitchFamily="65" charset="-120"/>
                </a:rPr>
                <a:t>76</a:t>
              </a:r>
              <a:r>
                <a:rPr lang="zh-TW" altLang="en-US" b="1" dirty="0" smtClean="0">
                  <a:solidFill>
                    <a:srgbClr val="0000FF"/>
                  </a:solidFill>
                  <a:ea typeface="標楷體" pitchFamily="65" charset="-120"/>
                </a:rPr>
                <a:t>歲阿嬤牙痛</a:t>
              </a:r>
              <a:r>
                <a:rPr lang="zh-TW" altLang="en-US" b="1" dirty="0" smtClean="0">
                  <a:solidFill>
                    <a:srgbClr val="0000FF"/>
                  </a:solidFill>
                  <a:latin typeface="標楷體"/>
                  <a:ea typeface="標楷體"/>
                </a:rPr>
                <a:t>、神經痛、</a:t>
              </a:r>
              <a:endParaRPr lang="en-US" altLang="zh-TW" b="1" dirty="0" smtClean="0">
                <a:solidFill>
                  <a:srgbClr val="0000FF"/>
                </a:solidFill>
                <a:latin typeface="標楷體"/>
                <a:ea typeface="標楷體"/>
              </a:endParaRPr>
            </a:p>
            <a:p>
              <a:pPr algn="ctr"/>
              <a:r>
                <a:rPr lang="zh-TW" altLang="en-US" sz="2000" b="1" dirty="0" smtClean="0">
                  <a:solidFill>
                    <a:srgbClr val="0000FF"/>
                  </a:solidFill>
                  <a:latin typeface="標楷體"/>
                  <a:ea typeface="標楷體"/>
                </a:rPr>
                <a:t>肌肉酸痛求診</a:t>
              </a:r>
              <a:endParaRPr lang="zh-TW" altLang="en-US" sz="2000" b="1" dirty="0">
                <a:solidFill>
                  <a:srgbClr val="0000FF"/>
                </a:solidFill>
                <a:ea typeface="標楷體" pitchFamily="65" charset="-120"/>
              </a:endParaRPr>
            </a:p>
          </p:txBody>
        </p:sp>
        <p:sp>
          <p:nvSpPr>
            <p:cNvPr id="4" name="AutoShape 5124" descr="横線 (太)"/>
            <p:cNvSpPr>
              <a:spLocks noChangeArrowheads="1"/>
            </p:cNvSpPr>
            <p:nvPr/>
          </p:nvSpPr>
          <p:spPr bwMode="auto">
            <a:xfrm rot="5400000">
              <a:off x="989722" y="1033325"/>
              <a:ext cx="1750444" cy="2896894"/>
            </a:xfrm>
            <a:prstGeom prst="homePlate">
              <a:avLst>
                <a:gd name="adj" fmla="val 25000"/>
              </a:avLst>
            </a:prstGeom>
            <a:solidFill>
              <a:srgbClr val="FFCC99"/>
            </a:solidFill>
            <a:ln w="2857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10800000" vert="eaVert" lIns="90000"/>
            <a:lstStyle/>
            <a:p>
              <a:r>
                <a:rPr lang="zh-TW" altLang="en-US" b="1" dirty="0" smtClean="0">
                  <a:solidFill>
                    <a:srgbClr val="2D5D2F"/>
                  </a:solidFill>
                  <a:latin typeface="標楷體"/>
                  <a:ea typeface="標楷體"/>
                </a:rPr>
                <a:t>服用心臟藥、腸胃藥、治療攝護腺肥大、刺激膀胱收縮</a:t>
              </a:r>
              <a:r>
                <a:rPr lang="en-US" altLang="zh-TW" b="1" dirty="0" smtClean="0">
                  <a:solidFill>
                    <a:srgbClr val="2D5D2F"/>
                  </a:solidFill>
                  <a:latin typeface="標楷體"/>
                  <a:ea typeface="標楷體"/>
                </a:rPr>
                <a:t>…</a:t>
              </a:r>
              <a:endParaRPr lang="en-US" altLang="zh-TW" b="1" dirty="0" smtClean="0">
                <a:ea typeface="標楷體" pitchFamily="65" charset="-120"/>
              </a:endParaRPr>
            </a:p>
            <a:p>
              <a:pPr>
                <a:buFontTx/>
                <a:buChar char="•"/>
              </a:pPr>
              <a:endParaRPr lang="ja-JP" altLang="en-US" b="1" dirty="0" smtClean="0">
                <a:solidFill>
                  <a:srgbClr val="2D5D2F"/>
                </a:solidFill>
                <a:ea typeface="標楷體" pitchFamily="65" charset="-120"/>
              </a:endParaRPr>
            </a:p>
          </p:txBody>
        </p:sp>
        <p:sp>
          <p:nvSpPr>
            <p:cNvPr id="13" name="AutoShape 5125" descr="横線 (太)"/>
            <p:cNvSpPr>
              <a:spLocks noChangeArrowheads="1"/>
            </p:cNvSpPr>
            <p:nvPr/>
          </p:nvSpPr>
          <p:spPr bwMode="auto">
            <a:xfrm rot="5400000">
              <a:off x="1139677" y="-462532"/>
              <a:ext cx="1368153" cy="2958530"/>
            </a:xfrm>
            <a:prstGeom prst="homePlate">
              <a:avLst>
                <a:gd name="adj" fmla="val 25000"/>
              </a:avLst>
            </a:prstGeom>
            <a:solidFill>
              <a:srgbClr val="FFC000"/>
            </a:solidFill>
            <a:ln w="2857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10800000" vert="eaVert" lIns="90000" anchor="ctr"/>
            <a:lstStyle/>
            <a:p>
              <a:pPr algn="ctr"/>
              <a:r>
                <a:rPr lang="zh-TW" altLang="en-US" b="1" dirty="0" smtClean="0">
                  <a:solidFill>
                    <a:srgbClr val="0000FF"/>
                  </a:solidFill>
                  <a:ea typeface="標楷體" pitchFamily="65" charset="-120"/>
                </a:rPr>
                <a:t>遊走七科看病</a:t>
              </a:r>
              <a:endParaRPr lang="en-US" altLang="zh-TW" b="1" dirty="0" smtClean="0">
                <a:solidFill>
                  <a:srgbClr val="0000FF"/>
                </a:solidFill>
                <a:latin typeface="標楷體"/>
                <a:ea typeface="標楷體"/>
              </a:endParaRPr>
            </a:p>
            <a:p>
              <a:pPr algn="ctr"/>
              <a:r>
                <a:rPr lang="en-US" altLang="zh-TW" b="1" dirty="0" smtClean="0">
                  <a:solidFill>
                    <a:srgbClr val="0000FF"/>
                  </a:solidFill>
                  <a:latin typeface="標楷體"/>
                  <a:ea typeface="標楷體"/>
                </a:rPr>
                <a:t>81</a:t>
              </a:r>
              <a:r>
                <a:rPr lang="zh-TW" altLang="en-US" b="1" dirty="0" smtClean="0">
                  <a:solidFill>
                    <a:srgbClr val="0000FF"/>
                  </a:solidFill>
                  <a:latin typeface="標楷體"/>
                  <a:ea typeface="標楷體"/>
                </a:rPr>
                <a:t>歲老爺爺每餐吞</a:t>
              </a:r>
              <a:r>
                <a:rPr lang="en-US" altLang="zh-TW" b="1" dirty="0" smtClean="0">
                  <a:solidFill>
                    <a:srgbClr val="0000FF"/>
                  </a:solidFill>
                  <a:latin typeface="標楷體"/>
                  <a:ea typeface="標楷體"/>
                </a:rPr>
                <a:t>21</a:t>
              </a:r>
              <a:r>
                <a:rPr lang="zh-TW" altLang="en-US" b="1" dirty="0" smtClean="0">
                  <a:solidFill>
                    <a:srgbClr val="0000FF"/>
                  </a:solidFill>
                  <a:latin typeface="標楷體"/>
                  <a:ea typeface="標楷體"/>
                </a:rPr>
                <a:t>顆藥</a:t>
              </a:r>
              <a:endParaRPr lang="ja-JP" altLang="en-US" dirty="0" smtClean="0">
                <a:ea typeface="標楷體" pitchFamily="65" charset="-120"/>
              </a:endParaRPr>
            </a:p>
          </p:txBody>
        </p:sp>
      </p:grpSp>
      <p:sp>
        <p:nvSpPr>
          <p:cNvPr id="16" name="標題 2"/>
          <p:cNvSpPr txBox="1">
            <a:spLocks/>
          </p:cNvSpPr>
          <p:nvPr/>
        </p:nvSpPr>
        <p:spPr>
          <a:xfrm>
            <a:off x="1049147" y="0"/>
            <a:ext cx="6913563" cy="1196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用藥安全危害案例</a:t>
            </a:r>
          </a:p>
        </p:txBody>
      </p:sp>
    </p:spTree>
    <p:extLst>
      <p:ext uri="{BB962C8B-B14F-4D97-AF65-F5344CB8AC3E}">
        <p14:creationId xmlns:p14="http://schemas.microsoft.com/office/powerpoint/2010/main" val="30485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5508104" y="1628800"/>
            <a:ext cx="3233242" cy="2582292"/>
          </a:xfrm>
          <a:custGeom>
            <a:avLst/>
            <a:gdLst>
              <a:gd name="T0" fmla="*/ 2147483647 w 7194"/>
              <a:gd name="T1" fmla="*/ 2147483647 h 4550"/>
              <a:gd name="T2" fmla="*/ 2147483647 w 7194"/>
              <a:gd name="T3" fmla="*/ 2147483647 h 4550"/>
              <a:gd name="T4" fmla="*/ 2147483647 w 7194"/>
              <a:gd name="T5" fmla="*/ 2147483647 h 4550"/>
              <a:gd name="T6" fmla="*/ 2147483647 w 7194"/>
              <a:gd name="T7" fmla="*/ 2147483647 h 4550"/>
              <a:gd name="T8" fmla="*/ 2147483647 w 7194"/>
              <a:gd name="T9" fmla="*/ 2147483647 h 4550"/>
              <a:gd name="T10" fmla="*/ 2147483647 w 7194"/>
              <a:gd name="T11" fmla="*/ 2147483647 h 4550"/>
              <a:gd name="T12" fmla="*/ 2147483647 w 7194"/>
              <a:gd name="T13" fmla="*/ 2147483647 h 4550"/>
              <a:gd name="T14" fmla="*/ 2147483647 w 7194"/>
              <a:gd name="T15" fmla="*/ 2147483647 h 4550"/>
              <a:gd name="T16" fmla="*/ 2147483647 w 7194"/>
              <a:gd name="T17" fmla="*/ 2147483647 h 4550"/>
              <a:gd name="T18" fmla="*/ 2147483647 w 7194"/>
              <a:gd name="T19" fmla="*/ 2147483647 h 4550"/>
              <a:gd name="T20" fmla="*/ 2147483647 w 7194"/>
              <a:gd name="T21" fmla="*/ 2147483647 h 4550"/>
              <a:gd name="T22" fmla="*/ 2147483647 w 7194"/>
              <a:gd name="T23" fmla="*/ 2147483647 h 4550"/>
              <a:gd name="T24" fmla="*/ 2147483647 w 7194"/>
              <a:gd name="T25" fmla="*/ 2147483647 h 4550"/>
              <a:gd name="T26" fmla="*/ 2147483647 w 7194"/>
              <a:gd name="T27" fmla="*/ 2147483647 h 4550"/>
              <a:gd name="T28" fmla="*/ 2147483647 w 7194"/>
              <a:gd name="T29" fmla="*/ 2147483647 h 4550"/>
              <a:gd name="T30" fmla="*/ 2147483647 w 7194"/>
              <a:gd name="T31" fmla="*/ 2147483647 h 4550"/>
              <a:gd name="T32" fmla="*/ 2147483647 w 7194"/>
              <a:gd name="T33" fmla="*/ 2147483647 h 4550"/>
              <a:gd name="T34" fmla="*/ 2147483647 w 7194"/>
              <a:gd name="T35" fmla="*/ 2147483647 h 4550"/>
              <a:gd name="T36" fmla="*/ 2147483647 w 7194"/>
              <a:gd name="T37" fmla="*/ 2147483647 h 4550"/>
              <a:gd name="T38" fmla="*/ 2147483647 w 7194"/>
              <a:gd name="T39" fmla="*/ 2147483647 h 4550"/>
              <a:gd name="T40" fmla="*/ 2147483647 w 7194"/>
              <a:gd name="T41" fmla="*/ 2147483647 h 4550"/>
              <a:gd name="T42" fmla="*/ 2147483647 w 7194"/>
              <a:gd name="T43" fmla="*/ 2147483647 h 4550"/>
              <a:gd name="T44" fmla="*/ 2147483647 w 7194"/>
              <a:gd name="T45" fmla="*/ 2147483647 h 4550"/>
              <a:gd name="T46" fmla="*/ 2147483647 w 7194"/>
              <a:gd name="T47" fmla="*/ 2147483647 h 4550"/>
              <a:gd name="T48" fmla="*/ 2147483647 w 7194"/>
              <a:gd name="T49" fmla="*/ 2147483647 h 4550"/>
              <a:gd name="T50" fmla="*/ 2147483647 w 7194"/>
              <a:gd name="T51" fmla="*/ 2147483647 h 4550"/>
              <a:gd name="T52" fmla="*/ 2147483647 w 7194"/>
              <a:gd name="T53" fmla="*/ 2147483647 h 4550"/>
              <a:gd name="T54" fmla="*/ 2147483647 w 7194"/>
              <a:gd name="T55" fmla="*/ 2147483647 h 4550"/>
              <a:gd name="T56" fmla="*/ 2147483647 w 7194"/>
              <a:gd name="T57" fmla="*/ 2147483647 h 4550"/>
              <a:gd name="T58" fmla="*/ 2147483647 w 7194"/>
              <a:gd name="T59" fmla="*/ 2147483647 h 4550"/>
              <a:gd name="T60" fmla="*/ 2147483647 w 7194"/>
              <a:gd name="T61" fmla="*/ 2147483647 h 4550"/>
              <a:gd name="T62" fmla="*/ 2147483647 w 7194"/>
              <a:gd name="T63" fmla="*/ 2147483647 h 4550"/>
              <a:gd name="T64" fmla="*/ 2147483647 w 7194"/>
              <a:gd name="T65" fmla="*/ 2147483647 h 4550"/>
              <a:gd name="T66" fmla="*/ 2147483647 w 7194"/>
              <a:gd name="T67" fmla="*/ 2147483647 h 4550"/>
              <a:gd name="T68" fmla="*/ 2147483647 w 7194"/>
              <a:gd name="T69" fmla="*/ 2147483647 h 4550"/>
              <a:gd name="T70" fmla="*/ 2147483647 w 7194"/>
              <a:gd name="T71" fmla="*/ 2147483647 h 4550"/>
              <a:gd name="T72" fmla="*/ 2147483647 w 7194"/>
              <a:gd name="T73" fmla="*/ 2147483647 h 4550"/>
              <a:gd name="T74" fmla="*/ 2147483647 w 7194"/>
              <a:gd name="T75" fmla="*/ 2147483647 h 4550"/>
              <a:gd name="T76" fmla="*/ 2147483647 w 7194"/>
              <a:gd name="T77" fmla="*/ 2147483647 h 4550"/>
              <a:gd name="T78" fmla="*/ 2147483647 w 7194"/>
              <a:gd name="T79" fmla="*/ 2147483647 h 4550"/>
              <a:gd name="T80" fmla="*/ 2147483647 w 7194"/>
              <a:gd name="T81" fmla="*/ 0 h 4550"/>
              <a:gd name="T82" fmla="*/ 2147483647 w 7194"/>
              <a:gd name="T83" fmla="*/ 2147483647 h 4550"/>
              <a:gd name="T84" fmla="*/ 2147483647 w 7194"/>
              <a:gd name="T85" fmla="*/ 2147483647 h 4550"/>
              <a:gd name="T86" fmla="*/ 2147483647 w 7194"/>
              <a:gd name="T87" fmla="*/ 2147483647 h 4550"/>
              <a:gd name="T88" fmla="*/ 2147483647 w 7194"/>
              <a:gd name="T89" fmla="*/ 2147483647 h 4550"/>
              <a:gd name="T90" fmla="*/ 2147483647 w 7194"/>
              <a:gd name="T91" fmla="*/ 2147483647 h 4550"/>
              <a:gd name="T92" fmla="*/ 2147483647 w 7194"/>
              <a:gd name="T93" fmla="*/ 2147483647 h 4550"/>
              <a:gd name="T94" fmla="*/ 2147483647 w 7194"/>
              <a:gd name="T95" fmla="*/ 2147483647 h 4550"/>
              <a:gd name="T96" fmla="*/ 2147483647 w 7194"/>
              <a:gd name="T97" fmla="*/ 2147483647 h 4550"/>
              <a:gd name="T98" fmla="*/ 2147483647 w 7194"/>
              <a:gd name="T99" fmla="*/ 2147483647 h 4550"/>
              <a:gd name="T100" fmla="*/ 2147483647 w 7194"/>
              <a:gd name="T101" fmla="*/ 2147483647 h 4550"/>
              <a:gd name="T102" fmla="*/ 2147483647 w 7194"/>
              <a:gd name="T103" fmla="*/ 2147483647 h 4550"/>
              <a:gd name="T104" fmla="*/ 2147483647 w 7194"/>
              <a:gd name="T105" fmla="*/ 2147483647 h 4550"/>
              <a:gd name="T106" fmla="*/ 2147483647 w 7194"/>
              <a:gd name="T107" fmla="*/ 2147483647 h 4550"/>
              <a:gd name="T108" fmla="*/ 2147483647 w 7194"/>
              <a:gd name="T109" fmla="*/ 2147483647 h 4550"/>
              <a:gd name="T110" fmla="*/ 2147483647 w 7194"/>
              <a:gd name="T111" fmla="*/ 2147483647 h 45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94"/>
              <a:gd name="T169" fmla="*/ 0 h 4550"/>
              <a:gd name="T170" fmla="*/ 7194 w 7194"/>
              <a:gd name="T171" fmla="*/ 4550 h 45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94" h="4550">
                <a:moveTo>
                  <a:pt x="1059" y="3378"/>
                </a:moveTo>
                <a:lnTo>
                  <a:pt x="1080" y="3428"/>
                </a:lnTo>
                <a:lnTo>
                  <a:pt x="1102" y="3479"/>
                </a:lnTo>
                <a:lnTo>
                  <a:pt x="1126" y="3528"/>
                </a:lnTo>
                <a:lnTo>
                  <a:pt x="1150" y="3575"/>
                </a:lnTo>
                <a:lnTo>
                  <a:pt x="1175" y="3622"/>
                </a:lnTo>
                <a:lnTo>
                  <a:pt x="1200" y="3668"/>
                </a:lnTo>
                <a:lnTo>
                  <a:pt x="1227" y="3713"/>
                </a:lnTo>
                <a:lnTo>
                  <a:pt x="1253" y="3755"/>
                </a:lnTo>
                <a:lnTo>
                  <a:pt x="1281" y="3798"/>
                </a:lnTo>
                <a:lnTo>
                  <a:pt x="1309" y="3840"/>
                </a:lnTo>
                <a:lnTo>
                  <a:pt x="1339" y="3880"/>
                </a:lnTo>
                <a:lnTo>
                  <a:pt x="1368" y="3920"/>
                </a:lnTo>
                <a:lnTo>
                  <a:pt x="1399" y="3958"/>
                </a:lnTo>
                <a:lnTo>
                  <a:pt x="1430" y="3995"/>
                </a:lnTo>
                <a:lnTo>
                  <a:pt x="1461" y="4031"/>
                </a:lnTo>
                <a:lnTo>
                  <a:pt x="1493" y="4065"/>
                </a:lnTo>
                <a:lnTo>
                  <a:pt x="1527" y="4099"/>
                </a:lnTo>
                <a:lnTo>
                  <a:pt x="1559" y="4131"/>
                </a:lnTo>
                <a:lnTo>
                  <a:pt x="1594" y="4163"/>
                </a:lnTo>
                <a:lnTo>
                  <a:pt x="1627" y="4194"/>
                </a:lnTo>
                <a:lnTo>
                  <a:pt x="1662" y="4222"/>
                </a:lnTo>
                <a:lnTo>
                  <a:pt x="1697" y="4250"/>
                </a:lnTo>
                <a:lnTo>
                  <a:pt x="1732" y="4277"/>
                </a:lnTo>
                <a:lnTo>
                  <a:pt x="1769" y="4302"/>
                </a:lnTo>
                <a:lnTo>
                  <a:pt x="1805" y="4327"/>
                </a:lnTo>
                <a:lnTo>
                  <a:pt x="1843" y="4349"/>
                </a:lnTo>
                <a:lnTo>
                  <a:pt x="1880" y="4371"/>
                </a:lnTo>
                <a:lnTo>
                  <a:pt x="1917" y="4392"/>
                </a:lnTo>
                <a:lnTo>
                  <a:pt x="1955" y="4411"/>
                </a:lnTo>
                <a:lnTo>
                  <a:pt x="1994" y="4429"/>
                </a:lnTo>
                <a:lnTo>
                  <a:pt x="2032" y="4447"/>
                </a:lnTo>
                <a:lnTo>
                  <a:pt x="2071" y="4462"/>
                </a:lnTo>
                <a:lnTo>
                  <a:pt x="2111" y="4476"/>
                </a:lnTo>
                <a:lnTo>
                  <a:pt x="2150" y="4490"/>
                </a:lnTo>
                <a:lnTo>
                  <a:pt x="2189" y="4502"/>
                </a:lnTo>
                <a:lnTo>
                  <a:pt x="2230" y="4512"/>
                </a:lnTo>
                <a:lnTo>
                  <a:pt x="2269" y="4522"/>
                </a:lnTo>
                <a:lnTo>
                  <a:pt x="2310" y="4530"/>
                </a:lnTo>
                <a:lnTo>
                  <a:pt x="2350" y="4537"/>
                </a:lnTo>
                <a:lnTo>
                  <a:pt x="2391" y="4541"/>
                </a:lnTo>
                <a:lnTo>
                  <a:pt x="2431" y="4546"/>
                </a:lnTo>
                <a:lnTo>
                  <a:pt x="2472" y="4549"/>
                </a:lnTo>
                <a:lnTo>
                  <a:pt x="2513" y="4550"/>
                </a:lnTo>
                <a:lnTo>
                  <a:pt x="2553" y="4550"/>
                </a:lnTo>
                <a:lnTo>
                  <a:pt x="2595" y="4550"/>
                </a:lnTo>
                <a:lnTo>
                  <a:pt x="2636" y="4547"/>
                </a:lnTo>
                <a:lnTo>
                  <a:pt x="2677" y="4543"/>
                </a:lnTo>
                <a:lnTo>
                  <a:pt x="2717" y="4539"/>
                </a:lnTo>
                <a:lnTo>
                  <a:pt x="2759" y="4533"/>
                </a:lnTo>
                <a:lnTo>
                  <a:pt x="2800" y="4524"/>
                </a:lnTo>
                <a:lnTo>
                  <a:pt x="2840" y="4515"/>
                </a:lnTo>
                <a:lnTo>
                  <a:pt x="2881" y="4504"/>
                </a:lnTo>
                <a:lnTo>
                  <a:pt x="2922" y="4493"/>
                </a:lnTo>
                <a:lnTo>
                  <a:pt x="2962" y="4479"/>
                </a:lnTo>
                <a:lnTo>
                  <a:pt x="3003" y="4465"/>
                </a:lnTo>
                <a:lnTo>
                  <a:pt x="3044" y="4448"/>
                </a:lnTo>
                <a:lnTo>
                  <a:pt x="3084" y="4430"/>
                </a:lnTo>
                <a:lnTo>
                  <a:pt x="3123" y="4411"/>
                </a:lnTo>
                <a:lnTo>
                  <a:pt x="3164" y="4390"/>
                </a:lnTo>
                <a:lnTo>
                  <a:pt x="3203" y="4368"/>
                </a:lnTo>
                <a:lnTo>
                  <a:pt x="3242" y="4345"/>
                </a:lnTo>
                <a:lnTo>
                  <a:pt x="3282" y="4321"/>
                </a:lnTo>
                <a:lnTo>
                  <a:pt x="3321" y="4294"/>
                </a:lnTo>
                <a:lnTo>
                  <a:pt x="3359" y="4266"/>
                </a:lnTo>
                <a:lnTo>
                  <a:pt x="3390" y="4242"/>
                </a:lnTo>
                <a:lnTo>
                  <a:pt x="3420" y="4217"/>
                </a:lnTo>
                <a:lnTo>
                  <a:pt x="3451" y="4192"/>
                </a:lnTo>
                <a:lnTo>
                  <a:pt x="3481" y="4166"/>
                </a:lnTo>
                <a:lnTo>
                  <a:pt x="3510" y="4139"/>
                </a:lnTo>
                <a:lnTo>
                  <a:pt x="3539" y="4111"/>
                </a:lnTo>
                <a:lnTo>
                  <a:pt x="3569" y="4081"/>
                </a:lnTo>
                <a:lnTo>
                  <a:pt x="3597" y="4052"/>
                </a:lnTo>
                <a:lnTo>
                  <a:pt x="3632" y="4087"/>
                </a:lnTo>
                <a:lnTo>
                  <a:pt x="3667" y="4123"/>
                </a:lnTo>
                <a:lnTo>
                  <a:pt x="3702" y="4155"/>
                </a:lnTo>
                <a:lnTo>
                  <a:pt x="3737" y="4188"/>
                </a:lnTo>
                <a:lnTo>
                  <a:pt x="3773" y="4219"/>
                </a:lnTo>
                <a:lnTo>
                  <a:pt x="3810" y="4247"/>
                </a:lnTo>
                <a:lnTo>
                  <a:pt x="3848" y="4275"/>
                </a:lnTo>
                <a:lnTo>
                  <a:pt x="3884" y="4302"/>
                </a:lnTo>
                <a:lnTo>
                  <a:pt x="3922" y="4327"/>
                </a:lnTo>
                <a:lnTo>
                  <a:pt x="3961" y="4351"/>
                </a:lnTo>
                <a:lnTo>
                  <a:pt x="3999" y="4373"/>
                </a:lnTo>
                <a:lnTo>
                  <a:pt x="4038" y="4395"/>
                </a:lnTo>
                <a:lnTo>
                  <a:pt x="4076" y="4414"/>
                </a:lnTo>
                <a:lnTo>
                  <a:pt x="4115" y="4433"/>
                </a:lnTo>
                <a:lnTo>
                  <a:pt x="4154" y="4450"/>
                </a:lnTo>
                <a:lnTo>
                  <a:pt x="4195" y="4466"/>
                </a:lnTo>
                <a:lnTo>
                  <a:pt x="4234" y="4479"/>
                </a:lnTo>
                <a:lnTo>
                  <a:pt x="4273" y="4493"/>
                </a:lnTo>
                <a:lnTo>
                  <a:pt x="4314" y="4504"/>
                </a:lnTo>
                <a:lnTo>
                  <a:pt x="4355" y="4515"/>
                </a:lnTo>
                <a:lnTo>
                  <a:pt x="4395" y="4524"/>
                </a:lnTo>
                <a:lnTo>
                  <a:pt x="4436" y="4531"/>
                </a:lnTo>
                <a:lnTo>
                  <a:pt x="4475" y="4539"/>
                </a:lnTo>
                <a:lnTo>
                  <a:pt x="4516" y="4543"/>
                </a:lnTo>
                <a:lnTo>
                  <a:pt x="4556" y="4547"/>
                </a:lnTo>
                <a:lnTo>
                  <a:pt x="4597" y="4549"/>
                </a:lnTo>
                <a:lnTo>
                  <a:pt x="4639" y="4550"/>
                </a:lnTo>
                <a:lnTo>
                  <a:pt x="4680" y="4550"/>
                </a:lnTo>
                <a:lnTo>
                  <a:pt x="4720" y="4549"/>
                </a:lnTo>
                <a:lnTo>
                  <a:pt x="4761" y="4546"/>
                </a:lnTo>
                <a:lnTo>
                  <a:pt x="4800" y="4543"/>
                </a:lnTo>
                <a:lnTo>
                  <a:pt x="4841" y="4537"/>
                </a:lnTo>
                <a:lnTo>
                  <a:pt x="4881" y="4530"/>
                </a:lnTo>
                <a:lnTo>
                  <a:pt x="4922" y="4522"/>
                </a:lnTo>
                <a:lnTo>
                  <a:pt x="4961" y="4513"/>
                </a:lnTo>
                <a:lnTo>
                  <a:pt x="5002" y="4503"/>
                </a:lnTo>
                <a:lnTo>
                  <a:pt x="5041" y="4491"/>
                </a:lnTo>
                <a:lnTo>
                  <a:pt x="5080" y="4478"/>
                </a:lnTo>
                <a:lnTo>
                  <a:pt x="5119" y="4463"/>
                </a:lnTo>
                <a:lnTo>
                  <a:pt x="5159" y="4448"/>
                </a:lnTo>
                <a:lnTo>
                  <a:pt x="5198" y="4430"/>
                </a:lnTo>
                <a:lnTo>
                  <a:pt x="5236" y="4413"/>
                </a:lnTo>
                <a:lnTo>
                  <a:pt x="5275" y="4393"/>
                </a:lnTo>
                <a:lnTo>
                  <a:pt x="5313" y="4373"/>
                </a:lnTo>
                <a:lnTo>
                  <a:pt x="5351" y="4351"/>
                </a:lnTo>
                <a:lnTo>
                  <a:pt x="5387" y="4327"/>
                </a:lnTo>
                <a:lnTo>
                  <a:pt x="5423" y="4303"/>
                </a:lnTo>
                <a:lnTo>
                  <a:pt x="5460" y="4277"/>
                </a:lnTo>
                <a:lnTo>
                  <a:pt x="5496" y="4250"/>
                </a:lnTo>
                <a:lnTo>
                  <a:pt x="5533" y="4222"/>
                </a:lnTo>
                <a:lnTo>
                  <a:pt x="5568" y="4192"/>
                </a:lnTo>
                <a:lnTo>
                  <a:pt x="5603" y="4163"/>
                </a:lnTo>
                <a:lnTo>
                  <a:pt x="5636" y="4130"/>
                </a:lnTo>
                <a:lnTo>
                  <a:pt x="5670" y="4097"/>
                </a:lnTo>
                <a:lnTo>
                  <a:pt x="5704" y="4062"/>
                </a:lnTo>
                <a:lnTo>
                  <a:pt x="5736" y="4026"/>
                </a:lnTo>
                <a:lnTo>
                  <a:pt x="5768" y="3989"/>
                </a:lnTo>
                <a:lnTo>
                  <a:pt x="5800" y="3952"/>
                </a:lnTo>
                <a:lnTo>
                  <a:pt x="5831" y="3912"/>
                </a:lnTo>
                <a:lnTo>
                  <a:pt x="5860" y="3872"/>
                </a:lnTo>
                <a:lnTo>
                  <a:pt x="5891" y="3831"/>
                </a:lnTo>
                <a:lnTo>
                  <a:pt x="5919" y="3788"/>
                </a:lnTo>
                <a:lnTo>
                  <a:pt x="5949" y="3744"/>
                </a:lnTo>
                <a:lnTo>
                  <a:pt x="5977" y="3698"/>
                </a:lnTo>
                <a:lnTo>
                  <a:pt x="5998" y="3659"/>
                </a:lnTo>
                <a:lnTo>
                  <a:pt x="6020" y="3621"/>
                </a:lnTo>
                <a:lnTo>
                  <a:pt x="6041" y="3582"/>
                </a:lnTo>
                <a:lnTo>
                  <a:pt x="6061" y="3542"/>
                </a:lnTo>
                <a:lnTo>
                  <a:pt x="6080" y="3501"/>
                </a:lnTo>
                <a:lnTo>
                  <a:pt x="6100" y="3461"/>
                </a:lnTo>
                <a:lnTo>
                  <a:pt x="6118" y="3419"/>
                </a:lnTo>
                <a:lnTo>
                  <a:pt x="6136" y="3378"/>
                </a:lnTo>
                <a:lnTo>
                  <a:pt x="6178" y="3390"/>
                </a:lnTo>
                <a:lnTo>
                  <a:pt x="6220" y="3400"/>
                </a:lnTo>
                <a:lnTo>
                  <a:pt x="6262" y="3408"/>
                </a:lnTo>
                <a:lnTo>
                  <a:pt x="6306" y="3412"/>
                </a:lnTo>
                <a:lnTo>
                  <a:pt x="6348" y="3414"/>
                </a:lnTo>
                <a:lnTo>
                  <a:pt x="6389" y="3412"/>
                </a:lnTo>
                <a:lnTo>
                  <a:pt x="6431" y="3408"/>
                </a:lnTo>
                <a:lnTo>
                  <a:pt x="6471" y="3402"/>
                </a:lnTo>
                <a:lnTo>
                  <a:pt x="6512" y="3391"/>
                </a:lnTo>
                <a:lnTo>
                  <a:pt x="6552" y="3380"/>
                </a:lnTo>
                <a:lnTo>
                  <a:pt x="6592" y="3365"/>
                </a:lnTo>
                <a:lnTo>
                  <a:pt x="6631" y="3348"/>
                </a:lnTo>
                <a:lnTo>
                  <a:pt x="6669" y="3329"/>
                </a:lnTo>
                <a:lnTo>
                  <a:pt x="6705" y="3307"/>
                </a:lnTo>
                <a:lnTo>
                  <a:pt x="6742" y="3282"/>
                </a:lnTo>
                <a:lnTo>
                  <a:pt x="6778" y="3255"/>
                </a:lnTo>
                <a:lnTo>
                  <a:pt x="6812" y="3227"/>
                </a:lnTo>
                <a:lnTo>
                  <a:pt x="6845" y="3196"/>
                </a:lnTo>
                <a:lnTo>
                  <a:pt x="6877" y="3163"/>
                </a:lnTo>
                <a:lnTo>
                  <a:pt x="6910" y="3128"/>
                </a:lnTo>
                <a:lnTo>
                  <a:pt x="6939" y="3091"/>
                </a:lnTo>
                <a:lnTo>
                  <a:pt x="6967" y="3051"/>
                </a:lnTo>
                <a:lnTo>
                  <a:pt x="6995" y="3009"/>
                </a:lnTo>
                <a:lnTo>
                  <a:pt x="7020" y="2967"/>
                </a:lnTo>
                <a:lnTo>
                  <a:pt x="7046" y="2922"/>
                </a:lnTo>
                <a:lnTo>
                  <a:pt x="7068" y="2875"/>
                </a:lnTo>
                <a:lnTo>
                  <a:pt x="7089" y="2826"/>
                </a:lnTo>
                <a:lnTo>
                  <a:pt x="7109" y="2777"/>
                </a:lnTo>
                <a:lnTo>
                  <a:pt x="7125" y="2725"/>
                </a:lnTo>
                <a:lnTo>
                  <a:pt x="7142" y="2672"/>
                </a:lnTo>
                <a:lnTo>
                  <a:pt x="7155" y="2617"/>
                </a:lnTo>
                <a:lnTo>
                  <a:pt x="7167" y="2561"/>
                </a:lnTo>
                <a:lnTo>
                  <a:pt x="7173" y="2525"/>
                </a:lnTo>
                <a:lnTo>
                  <a:pt x="7179" y="2490"/>
                </a:lnTo>
                <a:lnTo>
                  <a:pt x="7184" y="2454"/>
                </a:lnTo>
                <a:lnTo>
                  <a:pt x="7187" y="2419"/>
                </a:lnTo>
                <a:lnTo>
                  <a:pt x="7190" y="2383"/>
                </a:lnTo>
                <a:lnTo>
                  <a:pt x="7193" y="2348"/>
                </a:lnTo>
                <a:lnTo>
                  <a:pt x="7194" y="2312"/>
                </a:lnTo>
                <a:lnTo>
                  <a:pt x="7194" y="2277"/>
                </a:lnTo>
                <a:lnTo>
                  <a:pt x="7193" y="2218"/>
                </a:lnTo>
                <a:lnTo>
                  <a:pt x="7190" y="2160"/>
                </a:lnTo>
                <a:lnTo>
                  <a:pt x="7184" y="2102"/>
                </a:lnTo>
                <a:lnTo>
                  <a:pt x="7177" y="2047"/>
                </a:lnTo>
                <a:lnTo>
                  <a:pt x="7167" y="1991"/>
                </a:lnTo>
                <a:lnTo>
                  <a:pt x="7156" y="1938"/>
                </a:lnTo>
                <a:lnTo>
                  <a:pt x="7142" y="1884"/>
                </a:lnTo>
                <a:lnTo>
                  <a:pt x="7128" y="1833"/>
                </a:lnTo>
                <a:lnTo>
                  <a:pt x="7110" y="1782"/>
                </a:lnTo>
                <a:lnTo>
                  <a:pt x="7092" y="1734"/>
                </a:lnTo>
                <a:lnTo>
                  <a:pt x="7072" y="1686"/>
                </a:lnTo>
                <a:lnTo>
                  <a:pt x="7050" y="1640"/>
                </a:lnTo>
                <a:lnTo>
                  <a:pt x="7026" y="1596"/>
                </a:lnTo>
                <a:lnTo>
                  <a:pt x="7001" y="1553"/>
                </a:lnTo>
                <a:lnTo>
                  <a:pt x="6974" y="1511"/>
                </a:lnTo>
                <a:lnTo>
                  <a:pt x="6946" y="1472"/>
                </a:lnTo>
                <a:lnTo>
                  <a:pt x="6917" y="1435"/>
                </a:lnTo>
                <a:lnTo>
                  <a:pt x="6886" y="1398"/>
                </a:lnTo>
                <a:lnTo>
                  <a:pt x="6854" y="1365"/>
                </a:lnTo>
                <a:lnTo>
                  <a:pt x="6821" y="1332"/>
                </a:lnTo>
                <a:lnTo>
                  <a:pt x="6786" y="1303"/>
                </a:lnTo>
                <a:lnTo>
                  <a:pt x="6751" y="1276"/>
                </a:lnTo>
                <a:lnTo>
                  <a:pt x="6715" y="1251"/>
                </a:lnTo>
                <a:lnTo>
                  <a:pt x="6677" y="1227"/>
                </a:lnTo>
                <a:lnTo>
                  <a:pt x="6639" y="1208"/>
                </a:lnTo>
                <a:lnTo>
                  <a:pt x="6600" y="1190"/>
                </a:lnTo>
                <a:lnTo>
                  <a:pt x="6559" y="1174"/>
                </a:lnTo>
                <a:lnTo>
                  <a:pt x="6519" y="1162"/>
                </a:lnTo>
                <a:lnTo>
                  <a:pt x="6477" y="1152"/>
                </a:lnTo>
                <a:lnTo>
                  <a:pt x="6435" y="1144"/>
                </a:lnTo>
                <a:lnTo>
                  <a:pt x="6391" y="1140"/>
                </a:lnTo>
                <a:lnTo>
                  <a:pt x="6348" y="1138"/>
                </a:lnTo>
                <a:lnTo>
                  <a:pt x="6321" y="1138"/>
                </a:lnTo>
                <a:lnTo>
                  <a:pt x="6295" y="1141"/>
                </a:lnTo>
                <a:lnTo>
                  <a:pt x="6268" y="1143"/>
                </a:lnTo>
                <a:lnTo>
                  <a:pt x="6241" y="1147"/>
                </a:lnTo>
                <a:lnTo>
                  <a:pt x="6215" y="1153"/>
                </a:lnTo>
                <a:lnTo>
                  <a:pt x="6188" y="1159"/>
                </a:lnTo>
                <a:lnTo>
                  <a:pt x="6162" y="1167"/>
                </a:lnTo>
                <a:lnTo>
                  <a:pt x="6136" y="1175"/>
                </a:lnTo>
                <a:lnTo>
                  <a:pt x="6114" y="1124"/>
                </a:lnTo>
                <a:lnTo>
                  <a:pt x="6092" y="1073"/>
                </a:lnTo>
                <a:lnTo>
                  <a:pt x="6068" y="1024"/>
                </a:lnTo>
                <a:lnTo>
                  <a:pt x="6044" y="977"/>
                </a:lnTo>
                <a:lnTo>
                  <a:pt x="6020" y="930"/>
                </a:lnTo>
                <a:lnTo>
                  <a:pt x="5994" y="884"/>
                </a:lnTo>
                <a:lnTo>
                  <a:pt x="5967" y="839"/>
                </a:lnTo>
                <a:lnTo>
                  <a:pt x="5940" y="797"/>
                </a:lnTo>
                <a:lnTo>
                  <a:pt x="5912" y="754"/>
                </a:lnTo>
                <a:lnTo>
                  <a:pt x="5884" y="712"/>
                </a:lnTo>
                <a:lnTo>
                  <a:pt x="5855" y="671"/>
                </a:lnTo>
                <a:lnTo>
                  <a:pt x="5825" y="632"/>
                </a:lnTo>
                <a:lnTo>
                  <a:pt x="5795" y="594"/>
                </a:lnTo>
                <a:lnTo>
                  <a:pt x="5764" y="557"/>
                </a:lnTo>
                <a:lnTo>
                  <a:pt x="5733" y="521"/>
                </a:lnTo>
                <a:lnTo>
                  <a:pt x="5701" y="486"/>
                </a:lnTo>
                <a:lnTo>
                  <a:pt x="5667" y="453"/>
                </a:lnTo>
                <a:lnTo>
                  <a:pt x="5635" y="421"/>
                </a:lnTo>
                <a:lnTo>
                  <a:pt x="5601" y="389"/>
                </a:lnTo>
                <a:lnTo>
                  <a:pt x="5566" y="358"/>
                </a:lnTo>
                <a:lnTo>
                  <a:pt x="5531" y="330"/>
                </a:lnTo>
                <a:lnTo>
                  <a:pt x="5496" y="302"/>
                </a:lnTo>
                <a:lnTo>
                  <a:pt x="5461" y="276"/>
                </a:lnTo>
                <a:lnTo>
                  <a:pt x="5425" y="249"/>
                </a:lnTo>
                <a:lnTo>
                  <a:pt x="5388" y="225"/>
                </a:lnTo>
                <a:lnTo>
                  <a:pt x="5352" y="201"/>
                </a:lnTo>
                <a:lnTo>
                  <a:pt x="5314" y="181"/>
                </a:lnTo>
                <a:lnTo>
                  <a:pt x="5276" y="160"/>
                </a:lnTo>
                <a:lnTo>
                  <a:pt x="5239" y="141"/>
                </a:lnTo>
                <a:lnTo>
                  <a:pt x="5201" y="122"/>
                </a:lnTo>
                <a:lnTo>
                  <a:pt x="5161" y="105"/>
                </a:lnTo>
                <a:lnTo>
                  <a:pt x="5122" y="89"/>
                </a:lnTo>
                <a:lnTo>
                  <a:pt x="5083" y="74"/>
                </a:lnTo>
                <a:lnTo>
                  <a:pt x="5044" y="62"/>
                </a:lnTo>
                <a:lnTo>
                  <a:pt x="5005" y="51"/>
                </a:lnTo>
                <a:lnTo>
                  <a:pt x="4965" y="39"/>
                </a:lnTo>
                <a:lnTo>
                  <a:pt x="4925" y="30"/>
                </a:lnTo>
                <a:lnTo>
                  <a:pt x="4884" y="21"/>
                </a:lnTo>
                <a:lnTo>
                  <a:pt x="4844" y="15"/>
                </a:lnTo>
                <a:lnTo>
                  <a:pt x="4804" y="9"/>
                </a:lnTo>
                <a:lnTo>
                  <a:pt x="4764" y="5"/>
                </a:lnTo>
                <a:lnTo>
                  <a:pt x="4722" y="2"/>
                </a:lnTo>
                <a:lnTo>
                  <a:pt x="4681" y="0"/>
                </a:lnTo>
                <a:lnTo>
                  <a:pt x="4640" y="0"/>
                </a:lnTo>
                <a:lnTo>
                  <a:pt x="4600" y="2"/>
                </a:lnTo>
                <a:lnTo>
                  <a:pt x="4559" y="5"/>
                </a:lnTo>
                <a:lnTo>
                  <a:pt x="4517" y="8"/>
                </a:lnTo>
                <a:lnTo>
                  <a:pt x="4477" y="14"/>
                </a:lnTo>
                <a:lnTo>
                  <a:pt x="4436" y="19"/>
                </a:lnTo>
                <a:lnTo>
                  <a:pt x="4395" y="27"/>
                </a:lnTo>
                <a:lnTo>
                  <a:pt x="4353" y="37"/>
                </a:lnTo>
                <a:lnTo>
                  <a:pt x="4313" y="48"/>
                </a:lnTo>
                <a:lnTo>
                  <a:pt x="4272" y="59"/>
                </a:lnTo>
                <a:lnTo>
                  <a:pt x="4231" y="73"/>
                </a:lnTo>
                <a:lnTo>
                  <a:pt x="4191" y="88"/>
                </a:lnTo>
                <a:lnTo>
                  <a:pt x="4150" y="104"/>
                </a:lnTo>
                <a:lnTo>
                  <a:pt x="4111" y="122"/>
                </a:lnTo>
                <a:lnTo>
                  <a:pt x="4070" y="141"/>
                </a:lnTo>
                <a:lnTo>
                  <a:pt x="4031" y="162"/>
                </a:lnTo>
                <a:lnTo>
                  <a:pt x="3992" y="182"/>
                </a:lnTo>
                <a:lnTo>
                  <a:pt x="3953" y="206"/>
                </a:lnTo>
                <a:lnTo>
                  <a:pt x="3913" y="231"/>
                </a:lnTo>
                <a:lnTo>
                  <a:pt x="3874" y="258"/>
                </a:lnTo>
                <a:lnTo>
                  <a:pt x="3836" y="286"/>
                </a:lnTo>
                <a:lnTo>
                  <a:pt x="3804" y="310"/>
                </a:lnTo>
                <a:lnTo>
                  <a:pt x="3773" y="333"/>
                </a:lnTo>
                <a:lnTo>
                  <a:pt x="3743" y="358"/>
                </a:lnTo>
                <a:lnTo>
                  <a:pt x="3713" y="385"/>
                </a:lnTo>
                <a:lnTo>
                  <a:pt x="3684" y="413"/>
                </a:lnTo>
                <a:lnTo>
                  <a:pt x="3654" y="441"/>
                </a:lnTo>
                <a:lnTo>
                  <a:pt x="3625" y="469"/>
                </a:lnTo>
                <a:lnTo>
                  <a:pt x="3597" y="501"/>
                </a:lnTo>
                <a:lnTo>
                  <a:pt x="3562" y="463"/>
                </a:lnTo>
                <a:lnTo>
                  <a:pt x="3527" y="429"/>
                </a:lnTo>
                <a:lnTo>
                  <a:pt x="3492" y="395"/>
                </a:lnTo>
                <a:lnTo>
                  <a:pt x="3457" y="364"/>
                </a:lnTo>
                <a:lnTo>
                  <a:pt x="3420" y="333"/>
                </a:lnTo>
                <a:lnTo>
                  <a:pt x="3384" y="304"/>
                </a:lnTo>
                <a:lnTo>
                  <a:pt x="3346" y="276"/>
                </a:lnTo>
                <a:lnTo>
                  <a:pt x="3310" y="249"/>
                </a:lnTo>
                <a:lnTo>
                  <a:pt x="3272" y="224"/>
                </a:lnTo>
                <a:lnTo>
                  <a:pt x="3233" y="200"/>
                </a:lnTo>
                <a:lnTo>
                  <a:pt x="3195" y="178"/>
                </a:lnTo>
                <a:lnTo>
                  <a:pt x="3157" y="157"/>
                </a:lnTo>
                <a:lnTo>
                  <a:pt x="3118" y="136"/>
                </a:lnTo>
                <a:lnTo>
                  <a:pt x="3079" y="119"/>
                </a:lnTo>
                <a:lnTo>
                  <a:pt x="3039" y="102"/>
                </a:lnTo>
                <a:lnTo>
                  <a:pt x="2999" y="86"/>
                </a:lnTo>
                <a:lnTo>
                  <a:pt x="2960" y="71"/>
                </a:lnTo>
                <a:lnTo>
                  <a:pt x="2920" y="58"/>
                </a:lnTo>
                <a:lnTo>
                  <a:pt x="2880" y="46"/>
                </a:lnTo>
                <a:lnTo>
                  <a:pt x="2839" y="36"/>
                </a:lnTo>
                <a:lnTo>
                  <a:pt x="2798" y="27"/>
                </a:lnTo>
                <a:lnTo>
                  <a:pt x="2759" y="19"/>
                </a:lnTo>
                <a:lnTo>
                  <a:pt x="2719" y="14"/>
                </a:lnTo>
                <a:lnTo>
                  <a:pt x="2678" y="8"/>
                </a:lnTo>
                <a:lnTo>
                  <a:pt x="2637" y="5"/>
                </a:lnTo>
                <a:lnTo>
                  <a:pt x="2597" y="2"/>
                </a:lnTo>
                <a:lnTo>
                  <a:pt x="2556" y="0"/>
                </a:lnTo>
                <a:lnTo>
                  <a:pt x="2515" y="0"/>
                </a:lnTo>
                <a:lnTo>
                  <a:pt x="2475" y="2"/>
                </a:lnTo>
                <a:lnTo>
                  <a:pt x="2434" y="5"/>
                </a:lnTo>
                <a:lnTo>
                  <a:pt x="2394" y="9"/>
                </a:lnTo>
                <a:lnTo>
                  <a:pt x="2353" y="15"/>
                </a:lnTo>
                <a:lnTo>
                  <a:pt x="2312" y="21"/>
                </a:lnTo>
                <a:lnTo>
                  <a:pt x="2272" y="30"/>
                </a:lnTo>
                <a:lnTo>
                  <a:pt x="2233" y="39"/>
                </a:lnTo>
                <a:lnTo>
                  <a:pt x="2192" y="49"/>
                </a:lnTo>
                <a:lnTo>
                  <a:pt x="2153" y="61"/>
                </a:lnTo>
                <a:lnTo>
                  <a:pt x="2113" y="74"/>
                </a:lnTo>
                <a:lnTo>
                  <a:pt x="2074" y="88"/>
                </a:lnTo>
                <a:lnTo>
                  <a:pt x="2035" y="104"/>
                </a:lnTo>
                <a:lnTo>
                  <a:pt x="1996" y="120"/>
                </a:lnTo>
                <a:lnTo>
                  <a:pt x="1958" y="139"/>
                </a:lnTo>
                <a:lnTo>
                  <a:pt x="1919" y="159"/>
                </a:lnTo>
                <a:lnTo>
                  <a:pt x="1881" y="179"/>
                </a:lnTo>
                <a:lnTo>
                  <a:pt x="1843" y="201"/>
                </a:lnTo>
                <a:lnTo>
                  <a:pt x="1807" y="224"/>
                </a:lnTo>
                <a:lnTo>
                  <a:pt x="1770" y="249"/>
                </a:lnTo>
                <a:lnTo>
                  <a:pt x="1734" y="274"/>
                </a:lnTo>
                <a:lnTo>
                  <a:pt x="1697" y="302"/>
                </a:lnTo>
                <a:lnTo>
                  <a:pt x="1661" y="330"/>
                </a:lnTo>
                <a:lnTo>
                  <a:pt x="1626" y="360"/>
                </a:lnTo>
                <a:lnTo>
                  <a:pt x="1591" y="389"/>
                </a:lnTo>
                <a:lnTo>
                  <a:pt x="1557" y="422"/>
                </a:lnTo>
                <a:lnTo>
                  <a:pt x="1524" y="455"/>
                </a:lnTo>
                <a:lnTo>
                  <a:pt x="1490" y="490"/>
                </a:lnTo>
                <a:lnTo>
                  <a:pt x="1458" y="526"/>
                </a:lnTo>
                <a:lnTo>
                  <a:pt x="1426" y="563"/>
                </a:lnTo>
                <a:lnTo>
                  <a:pt x="1393" y="600"/>
                </a:lnTo>
                <a:lnTo>
                  <a:pt x="1363" y="640"/>
                </a:lnTo>
                <a:lnTo>
                  <a:pt x="1333" y="680"/>
                </a:lnTo>
                <a:lnTo>
                  <a:pt x="1302" y="721"/>
                </a:lnTo>
                <a:lnTo>
                  <a:pt x="1274" y="764"/>
                </a:lnTo>
                <a:lnTo>
                  <a:pt x="1245" y="808"/>
                </a:lnTo>
                <a:lnTo>
                  <a:pt x="1218" y="854"/>
                </a:lnTo>
                <a:lnTo>
                  <a:pt x="1196" y="893"/>
                </a:lnTo>
                <a:lnTo>
                  <a:pt x="1174" y="931"/>
                </a:lnTo>
                <a:lnTo>
                  <a:pt x="1153" y="970"/>
                </a:lnTo>
                <a:lnTo>
                  <a:pt x="1133" y="1010"/>
                </a:lnTo>
                <a:lnTo>
                  <a:pt x="1113" y="1050"/>
                </a:lnTo>
                <a:lnTo>
                  <a:pt x="1094" y="1091"/>
                </a:lnTo>
                <a:lnTo>
                  <a:pt x="1076" y="1133"/>
                </a:lnTo>
                <a:lnTo>
                  <a:pt x="1059" y="1175"/>
                </a:lnTo>
                <a:lnTo>
                  <a:pt x="1015" y="1162"/>
                </a:lnTo>
                <a:lnTo>
                  <a:pt x="973" y="1152"/>
                </a:lnTo>
                <a:lnTo>
                  <a:pt x="931" y="1144"/>
                </a:lnTo>
                <a:lnTo>
                  <a:pt x="889" y="1140"/>
                </a:lnTo>
                <a:lnTo>
                  <a:pt x="847" y="1138"/>
                </a:lnTo>
                <a:lnTo>
                  <a:pt x="805" y="1140"/>
                </a:lnTo>
                <a:lnTo>
                  <a:pt x="763" y="1143"/>
                </a:lnTo>
                <a:lnTo>
                  <a:pt x="723" y="1150"/>
                </a:lnTo>
                <a:lnTo>
                  <a:pt x="682" y="1159"/>
                </a:lnTo>
                <a:lnTo>
                  <a:pt x="643" y="1173"/>
                </a:lnTo>
                <a:lnTo>
                  <a:pt x="602" y="1186"/>
                </a:lnTo>
                <a:lnTo>
                  <a:pt x="564" y="1204"/>
                </a:lnTo>
                <a:lnTo>
                  <a:pt x="526" y="1223"/>
                </a:lnTo>
                <a:lnTo>
                  <a:pt x="489" y="1245"/>
                </a:lnTo>
                <a:lnTo>
                  <a:pt x="452" y="1269"/>
                </a:lnTo>
                <a:lnTo>
                  <a:pt x="417" y="1295"/>
                </a:lnTo>
                <a:lnTo>
                  <a:pt x="382" y="1325"/>
                </a:lnTo>
                <a:lnTo>
                  <a:pt x="349" y="1356"/>
                </a:lnTo>
                <a:lnTo>
                  <a:pt x="316" y="1389"/>
                </a:lnTo>
                <a:lnTo>
                  <a:pt x="285" y="1424"/>
                </a:lnTo>
                <a:lnTo>
                  <a:pt x="256" y="1461"/>
                </a:lnTo>
                <a:lnTo>
                  <a:pt x="227" y="1501"/>
                </a:lnTo>
                <a:lnTo>
                  <a:pt x="200" y="1543"/>
                </a:lnTo>
                <a:lnTo>
                  <a:pt x="173" y="1585"/>
                </a:lnTo>
                <a:lnTo>
                  <a:pt x="150" y="1630"/>
                </a:lnTo>
                <a:lnTo>
                  <a:pt x="127" y="1677"/>
                </a:lnTo>
                <a:lnTo>
                  <a:pt x="106" y="1725"/>
                </a:lnTo>
                <a:lnTo>
                  <a:pt x="87" y="1775"/>
                </a:lnTo>
                <a:lnTo>
                  <a:pt x="68" y="1827"/>
                </a:lnTo>
                <a:lnTo>
                  <a:pt x="53" y="1880"/>
                </a:lnTo>
                <a:lnTo>
                  <a:pt x="39" y="1935"/>
                </a:lnTo>
                <a:lnTo>
                  <a:pt x="28" y="1991"/>
                </a:lnTo>
                <a:lnTo>
                  <a:pt x="21" y="2027"/>
                </a:lnTo>
                <a:lnTo>
                  <a:pt x="15" y="2062"/>
                </a:lnTo>
                <a:lnTo>
                  <a:pt x="11" y="2096"/>
                </a:lnTo>
                <a:lnTo>
                  <a:pt x="7" y="2133"/>
                </a:lnTo>
                <a:lnTo>
                  <a:pt x="4" y="2169"/>
                </a:lnTo>
                <a:lnTo>
                  <a:pt x="1" y="2204"/>
                </a:lnTo>
                <a:lnTo>
                  <a:pt x="0" y="2240"/>
                </a:lnTo>
                <a:lnTo>
                  <a:pt x="0" y="2277"/>
                </a:lnTo>
                <a:lnTo>
                  <a:pt x="1" y="2334"/>
                </a:lnTo>
                <a:lnTo>
                  <a:pt x="4" y="2392"/>
                </a:lnTo>
                <a:lnTo>
                  <a:pt x="10" y="2450"/>
                </a:lnTo>
                <a:lnTo>
                  <a:pt x="17" y="2505"/>
                </a:lnTo>
                <a:lnTo>
                  <a:pt x="26" y="2561"/>
                </a:lnTo>
                <a:lnTo>
                  <a:pt x="38" y="2614"/>
                </a:lnTo>
                <a:lnTo>
                  <a:pt x="52" y="2668"/>
                </a:lnTo>
                <a:lnTo>
                  <a:pt x="67" y="2719"/>
                </a:lnTo>
                <a:lnTo>
                  <a:pt x="84" y="2770"/>
                </a:lnTo>
                <a:lnTo>
                  <a:pt x="102" y="2819"/>
                </a:lnTo>
                <a:lnTo>
                  <a:pt x="123" y="2866"/>
                </a:lnTo>
                <a:lnTo>
                  <a:pt x="144" y="2912"/>
                </a:lnTo>
                <a:lnTo>
                  <a:pt x="168" y="2956"/>
                </a:lnTo>
                <a:lnTo>
                  <a:pt x="193" y="2999"/>
                </a:lnTo>
                <a:lnTo>
                  <a:pt x="220" y="3041"/>
                </a:lnTo>
                <a:lnTo>
                  <a:pt x="248" y="3081"/>
                </a:lnTo>
                <a:lnTo>
                  <a:pt x="277" y="3118"/>
                </a:lnTo>
                <a:lnTo>
                  <a:pt x="308" y="3155"/>
                </a:lnTo>
                <a:lnTo>
                  <a:pt x="340" y="3187"/>
                </a:lnTo>
                <a:lnTo>
                  <a:pt x="372" y="3220"/>
                </a:lnTo>
                <a:lnTo>
                  <a:pt x="407" y="3249"/>
                </a:lnTo>
                <a:lnTo>
                  <a:pt x="442" y="3276"/>
                </a:lnTo>
                <a:lnTo>
                  <a:pt x="479" y="3301"/>
                </a:lnTo>
                <a:lnTo>
                  <a:pt x="517" y="3325"/>
                </a:lnTo>
                <a:lnTo>
                  <a:pt x="556" y="3344"/>
                </a:lnTo>
                <a:lnTo>
                  <a:pt x="595" y="3362"/>
                </a:lnTo>
                <a:lnTo>
                  <a:pt x="634" y="3378"/>
                </a:lnTo>
                <a:lnTo>
                  <a:pt x="676" y="3390"/>
                </a:lnTo>
                <a:lnTo>
                  <a:pt x="717" y="3400"/>
                </a:lnTo>
                <a:lnTo>
                  <a:pt x="760" y="3408"/>
                </a:lnTo>
                <a:lnTo>
                  <a:pt x="802" y="3412"/>
                </a:lnTo>
                <a:lnTo>
                  <a:pt x="847" y="3414"/>
                </a:lnTo>
                <a:lnTo>
                  <a:pt x="874" y="3414"/>
                </a:lnTo>
                <a:lnTo>
                  <a:pt x="900" y="3411"/>
                </a:lnTo>
                <a:lnTo>
                  <a:pt x="927" y="3408"/>
                </a:lnTo>
                <a:lnTo>
                  <a:pt x="954" y="3405"/>
                </a:lnTo>
                <a:lnTo>
                  <a:pt x="979" y="3399"/>
                </a:lnTo>
                <a:lnTo>
                  <a:pt x="1005" y="3393"/>
                </a:lnTo>
                <a:lnTo>
                  <a:pt x="1032" y="3385"/>
                </a:lnTo>
                <a:lnTo>
                  <a:pt x="1059" y="337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idx="4294967295"/>
          </p:nvPr>
        </p:nvSpPr>
        <p:spPr>
          <a:xfrm>
            <a:off x="5836320" y="2708920"/>
            <a:ext cx="823912" cy="276225"/>
          </a:xfrm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TW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 IDC</a:t>
            </a:r>
            <a:endParaRPr lang="en-US" altLang="zh-TW" sz="1800" dirty="0" smtClean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51520" y="1340768"/>
            <a:ext cx="4752528" cy="3024336"/>
          </a:xfrm>
          <a:custGeom>
            <a:avLst/>
            <a:gdLst>
              <a:gd name="T0" fmla="*/ 2147483647 w 5711"/>
              <a:gd name="T1" fmla="*/ 2147483647 h 3613"/>
              <a:gd name="T2" fmla="*/ 2147483647 w 5711"/>
              <a:gd name="T3" fmla="*/ 2147483647 h 3613"/>
              <a:gd name="T4" fmla="*/ 2147483647 w 5711"/>
              <a:gd name="T5" fmla="*/ 2147483647 h 3613"/>
              <a:gd name="T6" fmla="*/ 2147483647 w 5711"/>
              <a:gd name="T7" fmla="*/ 2147483647 h 3613"/>
              <a:gd name="T8" fmla="*/ 2147483647 w 5711"/>
              <a:gd name="T9" fmla="*/ 2147483647 h 3613"/>
              <a:gd name="T10" fmla="*/ 2147483647 w 5711"/>
              <a:gd name="T11" fmla="*/ 2147483647 h 3613"/>
              <a:gd name="T12" fmla="*/ 2147483647 w 5711"/>
              <a:gd name="T13" fmla="*/ 2147483647 h 3613"/>
              <a:gd name="T14" fmla="*/ 2147483647 w 5711"/>
              <a:gd name="T15" fmla="*/ 2147483647 h 3613"/>
              <a:gd name="T16" fmla="*/ 2147483647 w 5711"/>
              <a:gd name="T17" fmla="*/ 2147483647 h 3613"/>
              <a:gd name="T18" fmla="*/ 2147483647 w 5711"/>
              <a:gd name="T19" fmla="*/ 2147483647 h 3613"/>
              <a:gd name="T20" fmla="*/ 2147483647 w 5711"/>
              <a:gd name="T21" fmla="*/ 2147483647 h 3613"/>
              <a:gd name="T22" fmla="*/ 2147483647 w 5711"/>
              <a:gd name="T23" fmla="*/ 2147483647 h 3613"/>
              <a:gd name="T24" fmla="*/ 2147483647 w 5711"/>
              <a:gd name="T25" fmla="*/ 2147483647 h 3613"/>
              <a:gd name="T26" fmla="*/ 2147483647 w 5711"/>
              <a:gd name="T27" fmla="*/ 2147483647 h 3613"/>
              <a:gd name="T28" fmla="*/ 2147483647 w 5711"/>
              <a:gd name="T29" fmla="*/ 2147483647 h 3613"/>
              <a:gd name="T30" fmla="*/ 2147483647 w 5711"/>
              <a:gd name="T31" fmla="*/ 2147483647 h 3613"/>
              <a:gd name="T32" fmla="*/ 2147483647 w 5711"/>
              <a:gd name="T33" fmla="*/ 2147483647 h 3613"/>
              <a:gd name="T34" fmla="*/ 2147483647 w 5711"/>
              <a:gd name="T35" fmla="*/ 2147483647 h 3613"/>
              <a:gd name="T36" fmla="*/ 2147483647 w 5711"/>
              <a:gd name="T37" fmla="*/ 2147483647 h 3613"/>
              <a:gd name="T38" fmla="*/ 2147483647 w 5711"/>
              <a:gd name="T39" fmla="*/ 2147483647 h 3613"/>
              <a:gd name="T40" fmla="*/ 2147483647 w 5711"/>
              <a:gd name="T41" fmla="*/ 2147483647 h 3613"/>
              <a:gd name="T42" fmla="*/ 2147483647 w 5711"/>
              <a:gd name="T43" fmla="*/ 2147483647 h 3613"/>
              <a:gd name="T44" fmla="*/ 2147483647 w 5711"/>
              <a:gd name="T45" fmla="*/ 2147483647 h 3613"/>
              <a:gd name="T46" fmla="*/ 2147483647 w 5711"/>
              <a:gd name="T47" fmla="*/ 2147483647 h 3613"/>
              <a:gd name="T48" fmla="*/ 2147483647 w 5711"/>
              <a:gd name="T49" fmla="*/ 2147483647 h 3613"/>
              <a:gd name="T50" fmla="*/ 2147483647 w 5711"/>
              <a:gd name="T51" fmla="*/ 2147483647 h 3613"/>
              <a:gd name="T52" fmla="*/ 2147483647 w 5711"/>
              <a:gd name="T53" fmla="*/ 2147483647 h 3613"/>
              <a:gd name="T54" fmla="*/ 2147483647 w 5711"/>
              <a:gd name="T55" fmla="*/ 2147483647 h 3613"/>
              <a:gd name="T56" fmla="*/ 2147483647 w 5711"/>
              <a:gd name="T57" fmla="*/ 2147483647 h 3613"/>
              <a:gd name="T58" fmla="*/ 2147483647 w 5711"/>
              <a:gd name="T59" fmla="*/ 2147483647 h 3613"/>
              <a:gd name="T60" fmla="*/ 2147483647 w 5711"/>
              <a:gd name="T61" fmla="*/ 2147483647 h 3613"/>
              <a:gd name="T62" fmla="*/ 2147483647 w 5711"/>
              <a:gd name="T63" fmla="*/ 0 h 3613"/>
              <a:gd name="T64" fmla="*/ 2147483647 w 5711"/>
              <a:gd name="T65" fmla="*/ 2147483647 h 3613"/>
              <a:gd name="T66" fmla="*/ 2147483647 w 5711"/>
              <a:gd name="T67" fmla="*/ 2147483647 h 3613"/>
              <a:gd name="T68" fmla="*/ 2147483647 w 5711"/>
              <a:gd name="T69" fmla="*/ 2147483647 h 3613"/>
              <a:gd name="T70" fmla="*/ 2147483647 w 5711"/>
              <a:gd name="T71" fmla="*/ 2147483647 h 3613"/>
              <a:gd name="T72" fmla="*/ 2147483647 w 5711"/>
              <a:gd name="T73" fmla="*/ 2147483647 h 3613"/>
              <a:gd name="T74" fmla="*/ 2147483647 w 5711"/>
              <a:gd name="T75" fmla="*/ 2147483647 h 3613"/>
              <a:gd name="T76" fmla="*/ 2147483647 w 5711"/>
              <a:gd name="T77" fmla="*/ 2147483647 h 3613"/>
              <a:gd name="T78" fmla="*/ 2147483647 w 5711"/>
              <a:gd name="T79" fmla="*/ 2147483647 h 3613"/>
              <a:gd name="T80" fmla="*/ 2147483647 w 5711"/>
              <a:gd name="T81" fmla="*/ 2147483647 h 3613"/>
              <a:gd name="T82" fmla="*/ 2147483647 w 5711"/>
              <a:gd name="T83" fmla="*/ 2147483647 h 3613"/>
              <a:gd name="T84" fmla="*/ 2147483647 w 5711"/>
              <a:gd name="T85" fmla="*/ 2147483647 h 3613"/>
              <a:gd name="T86" fmla="*/ 2147483647 w 5711"/>
              <a:gd name="T87" fmla="*/ 2147483647 h 3613"/>
              <a:gd name="T88" fmla="*/ 2147483647 w 5711"/>
              <a:gd name="T89" fmla="*/ 2147483647 h 3613"/>
              <a:gd name="T90" fmla="*/ 2147483647 w 5711"/>
              <a:gd name="T91" fmla="*/ 2147483647 h 3613"/>
              <a:gd name="T92" fmla="*/ 2147483647 w 5711"/>
              <a:gd name="T93" fmla="*/ 2147483647 h 3613"/>
              <a:gd name="T94" fmla="*/ 2147483647 w 5711"/>
              <a:gd name="T95" fmla="*/ 2147483647 h 3613"/>
              <a:gd name="T96" fmla="*/ 2147483647 w 5711"/>
              <a:gd name="T97" fmla="*/ 2147483647 h 3613"/>
              <a:gd name="T98" fmla="*/ 2147483647 w 5711"/>
              <a:gd name="T99" fmla="*/ 2147483647 h 3613"/>
              <a:gd name="T100" fmla="*/ 2147483647 w 5711"/>
              <a:gd name="T101" fmla="*/ 2147483647 h 3613"/>
              <a:gd name="T102" fmla="*/ 2147483647 w 5711"/>
              <a:gd name="T103" fmla="*/ 2147483647 h 3613"/>
              <a:gd name="T104" fmla="*/ 2147483647 w 5711"/>
              <a:gd name="T105" fmla="*/ 2147483647 h 3613"/>
              <a:gd name="T106" fmla="*/ 2147483647 w 5711"/>
              <a:gd name="T107" fmla="*/ 2147483647 h 3613"/>
              <a:gd name="T108" fmla="*/ 2147483647 w 5711"/>
              <a:gd name="T109" fmla="*/ 2147483647 h 3613"/>
              <a:gd name="T110" fmla="*/ 2147483647 w 5711"/>
              <a:gd name="T111" fmla="*/ 2147483647 h 3613"/>
              <a:gd name="T112" fmla="*/ 2147483647 w 5711"/>
              <a:gd name="T113" fmla="*/ 2147483647 h 3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11"/>
              <a:gd name="T172" fmla="*/ 0 h 3613"/>
              <a:gd name="T173" fmla="*/ 5711 w 5711"/>
              <a:gd name="T174" fmla="*/ 3613 h 36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11" h="3613">
                <a:moveTo>
                  <a:pt x="840" y="2680"/>
                </a:moveTo>
                <a:lnTo>
                  <a:pt x="875" y="2760"/>
                </a:lnTo>
                <a:lnTo>
                  <a:pt x="912" y="2837"/>
                </a:lnTo>
                <a:lnTo>
                  <a:pt x="952" y="2911"/>
                </a:lnTo>
                <a:lnTo>
                  <a:pt x="994" y="2981"/>
                </a:lnTo>
                <a:lnTo>
                  <a:pt x="1039" y="3049"/>
                </a:lnTo>
                <a:lnTo>
                  <a:pt x="1085" y="3111"/>
                </a:lnTo>
                <a:lnTo>
                  <a:pt x="1135" y="3172"/>
                </a:lnTo>
                <a:lnTo>
                  <a:pt x="1185" y="3227"/>
                </a:lnTo>
                <a:lnTo>
                  <a:pt x="1238" y="3280"/>
                </a:lnTo>
                <a:lnTo>
                  <a:pt x="1291" y="3329"/>
                </a:lnTo>
                <a:lnTo>
                  <a:pt x="1347" y="3373"/>
                </a:lnTo>
                <a:lnTo>
                  <a:pt x="1405" y="3415"/>
                </a:lnTo>
                <a:lnTo>
                  <a:pt x="1462" y="3453"/>
                </a:lnTo>
                <a:lnTo>
                  <a:pt x="1523" y="3487"/>
                </a:lnTo>
                <a:lnTo>
                  <a:pt x="1583" y="3517"/>
                </a:lnTo>
                <a:lnTo>
                  <a:pt x="1614" y="3530"/>
                </a:lnTo>
                <a:lnTo>
                  <a:pt x="1644" y="3542"/>
                </a:lnTo>
                <a:lnTo>
                  <a:pt x="1675" y="3554"/>
                </a:lnTo>
                <a:lnTo>
                  <a:pt x="1706" y="3564"/>
                </a:lnTo>
                <a:lnTo>
                  <a:pt x="1738" y="3575"/>
                </a:lnTo>
                <a:lnTo>
                  <a:pt x="1769" y="3582"/>
                </a:lnTo>
                <a:lnTo>
                  <a:pt x="1801" y="3589"/>
                </a:lnTo>
                <a:lnTo>
                  <a:pt x="1833" y="3597"/>
                </a:lnTo>
                <a:lnTo>
                  <a:pt x="1866" y="3601"/>
                </a:lnTo>
                <a:lnTo>
                  <a:pt x="1898" y="3606"/>
                </a:lnTo>
                <a:lnTo>
                  <a:pt x="1930" y="3609"/>
                </a:lnTo>
                <a:lnTo>
                  <a:pt x="1962" y="3612"/>
                </a:lnTo>
                <a:lnTo>
                  <a:pt x="1995" y="3613"/>
                </a:lnTo>
                <a:lnTo>
                  <a:pt x="2027" y="3613"/>
                </a:lnTo>
                <a:lnTo>
                  <a:pt x="2059" y="3612"/>
                </a:lnTo>
                <a:lnTo>
                  <a:pt x="2093" y="3610"/>
                </a:lnTo>
                <a:lnTo>
                  <a:pt x="2125" y="3607"/>
                </a:lnTo>
                <a:lnTo>
                  <a:pt x="2157" y="3603"/>
                </a:lnTo>
                <a:lnTo>
                  <a:pt x="2189" y="3598"/>
                </a:lnTo>
                <a:lnTo>
                  <a:pt x="2223" y="3592"/>
                </a:lnTo>
                <a:lnTo>
                  <a:pt x="2255" y="3585"/>
                </a:lnTo>
                <a:lnTo>
                  <a:pt x="2287" y="3576"/>
                </a:lnTo>
                <a:lnTo>
                  <a:pt x="2320" y="3566"/>
                </a:lnTo>
                <a:lnTo>
                  <a:pt x="2352" y="3555"/>
                </a:lnTo>
                <a:lnTo>
                  <a:pt x="2384" y="3543"/>
                </a:lnTo>
                <a:lnTo>
                  <a:pt x="2416" y="3532"/>
                </a:lnTo>
                <a:lnTo>
                  <a:pt x="2447" y="3517"/>
                </a:lnTo>
                <a:lnTo>
                  <a:pt x="2479" y="3502"/>
                </a:lnTo>
                <a:lnTo>
                  <a:pt x="2511" y="3486"/>
                </a:lnTo>
                <a:lnTo>
                  <a:pt x="2542" y="3468"/>
                </a:lnTo>
                <a:lnTo>
                  <a:pt x="2573" y="3450"/>
                </a:lnTo>
                <a:lnTo>
                  <a:pt x="2604" y="3429"/>
                </a:lnTo>
                <a:lnTo>
                  <a:pt x="2635" y="3409"/>
                </a:lnTo>
                <a:lnTo>
                  <a:pt x="2666" y="3387"/>
                </a:lnTo>
                <a:lnTo>
                  <a:pt x="2691" y="3367"/>
                </a:lnTo>
                <a:lnTo>
                  <a:pt x="2716" y="3348"/>
                </a:lnTo>
                <a:lnTo>
                  <a:pt x="2740" y="3327"/>
                </a:lnTo>
                <a:lnTo>
                  <a:pt x="2764" y="3307"/>
                </a:lnTo>
                <a:lnTo>
                  <a:pt x="2787" y="3286"/>
                </a:lnTo>
                <a:lnTo>
                  <a:pt x="2810" y="3264"/>
                </a:lnTo>
                <a:lnTo>
                  <a:pt x="2832" y="3240"/>
                </a:lnTo>
                <a:lnTo>
                  <a:pt x="2856" y="3216"/>
                </a:lnTo>
                <a:lnTo>
                  <a:pt x="2883" y="3244"/>
                </a:lnTo>
                <a:lnTo>
                  <a:pt x="2911" y="3273"/>
                </a:lnTo>
                <a:lnTo>
                  <a:pt x="2939" y="3299"/>
                </a:lnTo>
                <a:lnTo>
                  <a:pt x="2967" y="3324"/>
                </a:lnTo>
                <a:lnTo>
                  <a:pt x="2996" y="3350"/>
                </a:lnTo>
                <a:lnTo>
                  <a:pt x="3024" y="3372"/>
                </a:lnTo>
                <a:lnTo>
                  <a:pt x="3054" y="3394"/>
                </a:lnTo>
                <a:lnTo>
                  <a:pt x="3084" y="3415"/>
                </a:lnTo>
                <a:lnTo>
                  <a:pt x="3114" y="3435"/>
                </a:lnTo>
                <a:lnTo>
                  <a:pt x="3145" y="3455"/>
                </a:lnTo>
                <a:lnTo>
                  <a:pt x="3174" y="3472"/>
                </a:lnTo>
                <a:lnTo>
                  <a:pt x="3205" y="3489"/>
                </a:lnTo>
                <a:lnTo>
                  <a:pt x="3236" y="3505"/>
                </a:lnTo>
                <a:lnTo>
                  <a:pt x="3266" y="3518"/>
                </a:lnTo>
                <a:lnTo>
                  <a:pt x="3299" y="3533"/>
                </a:lnTo>
                <a:lnTo>
                  <a:pt x="3329" y="3545"/>
                </a:lnTo>
                <a:lnTo>
                  <a:pt x="3362" y="3557"/>
                </a:lnTo>
                <a:lnTo>
                  <a:pt x="3393" y="3567"/>
                </a:lnTo>
                <a:lnTo>
                  <a:pt x="3425" y="3576"/>
                </a:lnTo>
                <a:lnTo>
                  <a:pt x="3457" y="3585"/>
                </a:lnTo>
                <a:lnTo>
                  <a:pt x="3489" y="3591"/>
                </a:lnTo>
                <a:lnTo>
                  <a:pt x="3521" y="3598"/>
                </a:lnTo>
                <a:lnTo>
                  <a:pt x="3554" y="3603"/>
                </a:lnTo>
                <a:lnTo>
                  <a:pt x="3586" y="3607"/>
                </a:lnTo>
                <a:lnTo>
                  <a:pt x="3618" y="3610"/>
                </a:lnTo>
                <a:lnTo>
                  <a:pt x="3650" y="3612"/>
                </a:lnTo>
                <a:lnTo>
                  <a:pt x="3682" y="3613"/>
                </a:lnTo>
                <a:lnTo>
                  <a:pt x="3715" y="3613"/>
                </a:lnTo>
                <a:lnTo>
                  <a:pt x="3747" y="3612"/>
                </a:lnTo>
                <a:lnTo>
                  <a:pt x="3779" y="3609"/>
                </a:lnTo>
                <a:lnTo>
                  <a:pt x="3811" y="3606"/>
                </a:lnTo>
                <a:lnTo>
                  <a:pt x="3844" y="3601"/>
                </a:lnTo>
                <a:lnTo>
                  <a:pt x="3874" y="3597"/>
                </a:lnTo>
                <a:lnTo>
                  <a:pt x="3907" y="3591"/>
                </a:lnTo>
                <a:lnTo>
                  <a:pt x="3939" y="3583"/>
                </a:lnTo>
                <a:lnTo>
                  <a:pt x="3971" y="3575"/>
                </a:lnTo>
                <a:lnTo>
                  <a:pt x="4002" y="3566"/>
                </a:lnTo>
                <a:lnTo>
                  <a:pt x="4033" y="3555"/>
                </a:lnTo>
                <a:lnTo>
                  <a:pt x="4065" y="3543"/>
                </a:lnTo>
                <a:lnTo>
                  <a:pt x="4096" y="3532"/>
                </a:lnTo>
                <a:lnTo>
                  <a:pt x="4127" y="3517"/>
                </a:lnTo>
                <a:lnTo>
                  <a:pt x="4157" y="3503"/>
                </a:lnTo>
                <a:lnTo>
                  <a:pt x="4187" y="3487"/>
                </a:lnTo>
                <a:lnTo>
                  <a:pt x="4218" y="3471"/>
                </a:lnTo>
                <a:lnTo>
                  <a:pt x="4247" y="3453"/>
                </a:lnTo>
                <a:lnTo>
                  <a:pt x="4276" y="3435"/>
                </a:lnTo>
                <a:lnTo>
                  <a:pt x="4306" y="3416"/>
                </a:lnTo>
                <a:lnTo>
                  <a:pt x="4335" y="3395"/>
                </a:lnTo>
                <a:lnTo>
                  <a:pt x="4363" y="3375"/>
                </a:lnTo>
                <a:lnTo>
                  <a:pt x="4391" y="3351"/>
                </a:lnTo>
                <a:lnTo>
                  <a:pt x="4419" y="3329"/>
                </a:lnTo>
                <a:lnTo>
                  <a:pt x="4447" y="3304"/>
                </a:lnTo>
                <a:lnTo>
                  <a:pt x="4502" y="3252"/>
                </a:lnTo>
                <a:lnTo>
                  <a:pt x="4554" y="3197"/>
                </a:lnTo>
                <a:lnTo>
                  <a:pt x="4604" y="3138"/>
                </a:lnTo>
                <a:lnTo>
                  <a:pt x="4653" y="3074"/>
                </a:lnTo>
                <a:lnTo>
                  <a:pt x="4699" y="3006"/>
                </a:lnTo>
                <a:lnTo>
                  <a:pt x="4744" y="2935"/>
                </a:lnTo>
                <a:lnTo>
                  <a:pt x="4762" y="2905"/>
                </a:lnTo>
                <a:lnTo>
                  <a:pt x="4779" y="2874"/>
                </a:lnTo>
                <a:lnTo>
                  <a:pt x="4796" y="2843"/>
                </a:lnTo>
                <a:lnTo>
                  <a:pt x="4811" y="2812"/>
                </a:lnTo>
                <a:lnTo>
                  <a:pt x="4827" y="2780"/>
                </a:lnTo>
                <a:lnTo>
                  <a:pt x="4842" y="2747"/>
                </a:lnTo>
                <a:lnTo>
                  <a:pt x="4856" y="2715"/>
                </a:lnTo>
                <a:lnTo>
                  <a:pt x="4872" y="2680"/>
                </a:lnTo>
                <a:lnTo>
                  <a:pt x="4889" y="2686"/>
                </a:lnTo>
                <a:lnTo>
                  <a:pt x="4905" y="2691"/>
                </a:lnTo>
                <a:lnTo>
                  <a:pt x="4922" y="2695"/>
                </a:lnTo>
                <a:lnTo>
                  <a:pt x="4939" y="2700"/>
                </a:lnTo>
                <a:lnTo>
                  <a:pt x="4956" y="2703"/>
                </a:lnTo>
                <a:lnTo>
                  <a:pt x="4973" y="2706"/>
                </a:lnTo>
                <a:lnTo>
                  <a:pt x="4989" y="2707"/>
                </a:lnTo>
                <a:lnTo>
                  <a:pt x="5006" y="2709"/>
                </a:lnTo>
                <a:lnTo>
                  <a:pt x="5022" y="2710"/>
                </a:lnTo>
                <a:lnTo>
                  <a:pt x="5038" y="2710"/>
                </a:lnTo>
                <a:lnTo>
                  <a:pt x="5055" y="2710"/>
                </a:lnTo>
                <a:lnTo>
                  <a:pt x="5072" y="2709"/>
                </a:lnTo>
                <a:lnTo>
                  <a:pt x="5089" y="2707"/>
                </a:lnTo>
                <a:lnTo>
                  <a:pt x="5104" y="2706"/>
                </a:lnTo>
                <a:lnTo>
                  <a:pt x="5121" y="2703"/>
                </a:lnTo>
                <a:lnTo>
                  <a:pt x="5138" y="2700"/>
                </a:lnTo>
                <a:lnTo>
                  <a:pt x="5153" y="2697"/>
                </a:lnTo>
                <a:lnTo>
                  <a:pt x="5170" y="2692"/>
                </a:lnTo>
                <a:lnTo>
                  <a:pt x="5185" y="2688"/>
                </a:lnTo>
                <a:lnTo>
                  <a:pt x="5201" y="2683"/>
                </a:lnTo>
                <a:lnTo>
                  <a:pt x="5218" y="2678"/>
                </a:lnTo>
                <a:lnTo>
                  <a:pt x="5233" y="2672"/>
                </a:lnTo>
                <a:lnTo>
                  <a:pt x="5249" y="2664"/>
                </a:lnTo>
                <a:lnTo>
                  <a:pt x="5264" y="2658"/>
                </a:lnTo>
                <a:lnTo>
                  <a:pt x="5278" y="2651"/>
                </a:lnTo>
                <a:lnTo>
                  <a:pt x="5293" y="2642"/>
                </a:lnTo>
                <a:lnTo>
                  <a:pt x="5309" y="2635"/>
                </a:lnTo>
                <a:lnTo>
                  <a:pt x="5323" y="2624"/>
                </a:lnTo>
                <a:lnTo>
                  <a:pt x="5338" y="2615"/>
                </a:lnTo>
                <a:lnTo>
                  <a:pt x="5352" y="2605"/>
                </a:lnTo>
                <a:lnTo>
                  <a:pt x="5366" y="2595"/>
                </a:lnTo>
                <a:lnTo>
                  <a:pt x="5380" y="2584"/>
                </a:lnTo>
                <a:lnTo>
                  <a:pt x="5394" y="2574"/>
                </a:lnTo>
                <a:lnTo>
                  <a:pt x="5407" y="2562"/>
                </a:lnTo>
                <a:lnTo>
                  <a:pt x="5421" y="2550"/>
                </a:lnTo>
                <a:lnTo>
                  <a:pt x="5433" y="2537"/>
                </a:lnTo>
                <a:lnTo>
                  <a:pt x="5447" y="2524"/>
                </a:lnTo>
                <a:lnTo>
                  <a:pt x="5460" y="2510"/>
                </a:lnTo>
                <a:lnTo>
                  <a:pt x="5473" y="2497"/>
                </a:lnTo>
                <a:lnTo>
                  <a:pt x="5484" y="2482"/>
                </a:lnTo>
                <a:lnTo>
                  <a:pt x="5496" y="2469"/>
                </a:lnTo>
                <a:lnTo>
                  <a:pt x="5508" y="2453"/>
                </a:lnTo>
                <a:lnTo>
                  <a:pt x="5520" y="2438"/>
                </a:lnTo>
                <a:lnTo>
                  <a:pt x="5531" y="2421"/>
                </a:lnTo>
                <a:lnTo>
                  <a:pt x="5541" y="2405"/>
                </a:lnTo>
                <a:lnTo>
                  <a:pt x="5552" y="2389"/>
                </a:lnTo>
                <a:lnTo>
                  <a:pt x="5562" y="2373"/>
                </a:lnTo>
                <a:lnTo>
                  <a:pt x="5573" y="2355"/>
                </a:lnTo>
                <a:lnTo>
                  <a:pt x="5592" y="2319"/>
                </a:lnTo>
                <a:lnTo>
                  <a:pt x="5610" y="2282"/>
                </a:lnTo>
                <a:lnTo>
                  <a:pt x="5627" y="2244"/>
                </a:lnTo>
                <a:lnTo>
                  <a:pt x="5642" y="2204"/>
                </a:lnTo>
                <a:lnTo>
                  <a:pt x="5649" y="2183"/>
                </a:lnTo>
                <a:lnTo>
                  <a:pt x="5656" y="2162"/>
                </a:lnTo>
                <a:lnTo>
                  <a:pt x="5663" y="2142"/>
                </a:lnTo>
                <a:lnTo>
                  <a:pt x="5669" y="2121"/>
                </a:lnTo>
                <a:lnTo>
                  <a:pt x="5674" y="2099"/>
                </a:lnTo>
                <a:lnTo>
                  <a:pt x="5680" y="2077"/>
                </a:lnTo>
                <a:lnTo>
                  <a:pt x="5684" y="2054"/>
                </a:lnTo>
                <a:lnTo>
                  <a:pt x="5690" y="2032"/>
                </a:lnTo>
                <a:lnTo>
                  <a:pt x="5694" y="2004"/>
                </a:lnTo>
                <a:lnTo>
                  <a:pt x="5698" y="1977"/>
                </a:lnTo>
                <a:lnTo>
                  <a:pt x="5702" y="1949"/>
                </a:lnTo>
                <a:lnTo>
                  <a:pt x="5705" y="1920"/>
                </a:lnTo>
                <a:lnTo>
                  <a:pt x="5708" y="1892"/>
                </a:lnTo>
                <a:lnTo>
                  <a:pt x="5709" y="1863"/>
                </a:lnTo>
                <a:lnTo>
                  <a:pt x="5711" y="1835"/>
                </a:lnTo>
                <a:lnTo>
                  <a:pt x="5711" y="1807"/>
                </a:lnTo>
                <a:lnTo>
                  <a:pt x="5711" y="1783"/>
                </a:lnTo>
                <a:lnTo>
                  <a:pt x="5709" y="1760"/>
                </a:lnTo>
                <a:lnTo>
                  <a:pt x="5709" y="1738"/>
                </a:lnTo>
                <a:lnTo>
                  <a:pt x="5708" y="1714"/>
                </a:lnTo>
                <a:lnTo>
                  <a:pt x="5705" y="1692"/>
                </a:lnTo>
                <a:lnTo>
                  <a:pt x="5702" y="1669"/>
                </a:lnTo>
                <a:lnTo>
                  <a:pt x="5701" y="1647"/>
                </a:lnTo>
                <a:lnTo>
                  <a:pt x="5697" y="1625"/>
                </a:lnTo>
                <a:lnTo>
                  <a:pt x="5694" y="1603"/>
                </a:lnTo>
                <a:lnTo>
                  <a:pt x="5690" y="1581"/>
                </a:lnTo>
                <a:lnTo>
                  <a:pt x="5686" y="1560"/>
                </a:lnTo>
                <a:lnTo>
                  <a:pt x="5680" y="1538"/>
                </a:lnTo>
                <a:lnTo>
                  <a:pt x="5676" y="1517"/>
                </a:lnTo>
                <a:lnTo>
                  <a:pt x="5670" y="1496"/>
                </a:lnTo>
                <a:lnTo>
                  <a:pt x="5665" y="1476"/>
                </a:lnTo>
                <a:lnTo>
                  <a:pt x="5658" y="1455"/>
                </a:lnTo>
                <a:lnTo>
                  <a:pt x="5652" y="1436"/>
                </a:lnTo>
                <a:lnTo>
                  <a:pt x="5645" y="1415"/>
                </a:lnTo>
                <a:lnTo>
                  <a:pt x="5630" y="1376"/>
                </a:lnTo>
                <a:lnTo>
                  <a:pt x="5614" y="1338"/>
                </a:lnTo>
                <a:lnTo>
                  <a:pt x="5596" y="1302"/>
                </a:lnTo>
                <a:lnTo>
                  <a:pt x="5578" y="1267"/>
                </a:lnTo>
                <a:lnTo>
                  <a:pt x="5557" y="1233"/>
                </a:lnTo>
                <a:lnTo>
                  <a:pt x="5536" y="1199"/>
                </a:lnTo>
                <a:lnTo>
                  <a:pt x="5515" y="1168"/>
                </a:lnTo>
                <a:lnTo>
                  <a:pt x="5502" y="1153"/>
                </a:lnTo>
                <a:lnTo>
                  <a:pt x="5491" y="1138"/>
                </a:lnTo>
                <a:lnTo>
                  <a:pt x="5478" y="1123"/>
                </a:lnTo>
                <a:lnTo>
                  <a:pt x="5466" y="1110"/>
                </a:lnTo>
                <a:lnTo>
                  <a:pt x="5453" y="1097"/>
                </a:lnTo>
                <a:lnTo>
                  <a:pt x="5440" y="1083"/>
                </a:lnTo>
                <a:lnTo>
                  <a:pt x="5428" y="1070"/>
                </a:lnTo>
                <a:lnTo>
                  <a:pt x="5415" y="1058"/>
                </a:lnTo>
                <a:lnTo>
                  <a:pt x="5401" y="1046"/>
                </a:lnTo>
                <a:lnTo>
                  <a:pt x="5387" y="1034"/>
                </a:lnTo>
                <a:lnTo>
                  <a:pt x="5373" y="1023"/>
                </a:lnTo>
                <a:lnTo>
                  <a:pt x="5359" y="1012"/>
                </a:lnTo>
                <a:lnTo>
                  <a:pt x="5345" y="1002"/>
                </a:lnTo>
                <a:lnTo>
                  <a:pt x="5330" y="993"/>
                </a:lnTo>
                <a:lnTo>
                  <a:pt x="5316" y="983"/>
                </a:lnTo>
                <a:lnTo>
                  <a:pt x="5300" y="974"/>
                </a:lnTo>
                <a:lnTo>
                  <a:pt x="5285" y="966"/>
                </a:lnTo>
                <a:lnTo>
                  <a:pt x="5270" y="957"/>
                </a:lnTo>
                <a:lnTo>
                  <a:pt x="5254" y="952"/>
                </a:lnTo>
                <a:lnTo>
                  <a:pt x="5239" y="944"/>
                </a:lnTo>
                <a:lnTo>
                  <a:pt x="5223" y="938"/>
                </a:lnTo>
                <a:lnTo>
                  <a:pt x="5206" y="932"/>
                </a:lnTo>
                <a:lnTo>
                  <a:pt x="5191" y="926"/>
                </a:lnTo>
                <a:lnTo>
                  <a:pt x="5174" y="922"/>
                </a:lnTo>
                <a:lnTo>
                  <a:pt x="5157" y="918"/>
                </a:lnTo>
                <a:lnTo>
                  <a:pt x="5141" y="913"/>
                </a:lnTo>
                <a:lnTo>
                  <a:pt x="5124" y="910"/>
                </a:lnTo>
                <a:lnTo>
                  <a:pt x="5107" y="909"/>
                </a:lnTo>
                <a:lnTo>
                  <a:pt x="5090" y="906"/>
                </a:lnTo>
                <a:lnTo>
                  <a:pt x="5073" y="904"/>
                </a:lnTo>
                <a:lnTo>
                  <a:pt x="5057" y="904"/>
                </a:lnTo>
                <a:lnTo>
                  <a:pt x="5038" y="903"/>
                </a:lnTo>
                <a:lnTo>
                  <a:pt x="5017" y="904"/>
                </a:lnTo>
                <a:lnTo>
                  <a:pt x="4996" y="906"/>
                </a:lnTo>
                <a:lnTo>
                  <a:pt x="4975" y="907"/>
                </a:lnTo>
                <a:lnTo>
                  <a:pt x="4954" y="910"/>
                </a:lnTo>
                <a:lnTo>
                  <a:pt x="4933" y="915"/>
                </a:lnTo>
                <a:lnTo>
                  <a:pt x="4912" y="919"/>
                </a:lnTo>
                <a:lnTo>
                  <a:pt x="4891" y="925"/>
                </a:lnTo>
                <a:lnTo>
                  <a:pt x="4872" y="932"/>
                </a:lnTo>
                <a:lnTo>
                  <a:pt x="4837" y="852"/>
                </a:lnTo>
                <a:lnTo>
                  <a:pt x="4799" y="775"/>
                </a:lnTo>
                <a:lnTo>
                  <a:pt x="4758" y="701"/>
                </a:lnTo>
                <a:lnTo>
                  <a:pt x="4716" y="632"/>
                </a:lnTo>
                <a:lnTo>
                  <a:pt x="4671" y="565"/>
                </a:lnTo>
                <a:lnTo>
                  <a:pt x="4625" y="502"/>
                </a:lnTo>
                <a:lnTo>
                  <a:pt x="4576" y="442"/>
                </a:lnTo>
                <a:lnTo>
                  <a:pt x="4526" y="386"/>
                </a:lnTo>
                <a:lnTo>
                  <a:pt x="4472" y="333"/>
                </a:lnTo>
                <a:lnTo>
                  <a:pt x="4419" y="284"/>
                </a:lnTo>
                <a:lnTo>
                  <a:pt x="4363" y="240"/>
                </a:lnTo>
                <a:lnTo>
                  <a:pt x="4306" y="198"/>
                </a:lnTo>
                <a:lnTo>
                  <a:pt x="4248" y="161"/>
                </a:lnTo>
                <a:lnTo>
                  <a:pt x="4188" y="127"/>
                </a:lnTo>
                <a:lnTo>
                  <a:pt x="4128" y="97"/>
                </a:lnTo>
                <a:lnTo>
                  <a:pt x="4097" y="83"/>
                </a:lnTo>
                <a:lnTo>
                  <a:pt x="4066" y="71"/>
                </a:lnTo>
                <a:lnTo>
                  <a:pt x="4035" y="59"/>
                </a:lnTo>
                <a:lnTo>
                  <a:pt x="4005" y="49"/>
                </a:lnTo>
                <a:lnTo>
                  <a:pt x="3972" y="40"/>
                </a:lnTo>
                <a:lnTo>
                  <a:pt x="3942" y="31"/>
                </a:lnTo>
                <a:lnTo>
                  <a:pt x="3909" y="23"/>
                </a:lnTo>
                <a:lnTo>
                  <a:pt x="3877" y="18"/>
                </a:lnTo>
                <a:lnTo>
                  <a:pt x="3845" y="12"/>
                </a:lnTo>
                <a:lnTo>
                  <a:pt x="3813" y="7"/>
                </a:lnTo>
                <a:lnTo>
                  <a:pt x="3781" y="4"/>
                </a:lnTo>
                <a:lnTo>
                  <a:pt x="3748" y="1"/>
                </a:lnTo>
                <a:lnTo>
                  <a:pt x="3716" y="0"/>
                </a:lnTo>
                <a:lnTo>
                  <a:pt x="3684" y="0"/>
                </a:lnTo>
                <a:lnTo>
                  <a:pt x="3652" y="1"/>
                </a:lnTo>
                <a:lnTo>
                  <a:pt x="3618" y="3"/>
                </a:lnTo>
                <a:lnTo>
                  <a:pt x="3586" y="6"/>
                </a:lnTo>
                <a:lnTo>
                  <a:pt x="3554" y="10"/>
                </a:lnTo>
                <a:lnTo>
                  <a:pt x="3521" y="15"/>
                </a:lnTo>
                <a:lnTo>
                  <a:pt x="3489" y="22"/>
                </a:lnTo>
                <a:lnTo>
                  <a:pt x="3456" y="29"/>
                </a:lnTo>
                <a:lnTo>
                  <a:pt x="3423" y="37"/>
                </a:lnTo>
                <a:lnTo>
                  <a:pt x="3391" y="47"/>
                </a:lnTo>
                <a:lnTo>
                  <a:pt x="3359" y="58"/>
                </a:lnTo>
                <a:lnTo>
                  <a:pt x="3327" y="69"/>
                </a:lnTo>
                <a:lnTo>
                  <a:pt x="3294" y="83"/>
                </a:lnTo>
                <a:lnTo>
                  <a:pt x="3264" y="96"/>
                </a:lnTo>
                <a:lnTo>
                  <a:pt x="3231" y="111"/>
                </a:lnTo>
                <a:lnTo>
                  <a:pt x="3199" y="127"/>
                </a:lnTo>
                <a:lnTo>
                  <a:pt x="3168" y="145"/>
                </a:lnTo>
                <a:lnTo>
                  <a:pt x="3138" y="164"/>
                </a:lnTo>
                <a:lnTo>
                  <a:pt x="3107" y="183"/>
                </a:lnTo>
                <a:lnTo>
                  <a:pt x="3076" y="204"/>
                </a:lnTo>
                <a:lnTo>
                  <a:pt x="3045" y="226"/>
                </a:lnTo>
                <a:lnTo>
                  <a:pt x="3020" y="246"/>
                </a:lnTo>
                <a:lnTo>
                  <a:pt x="2995" y="265"/>
                </a:lnTo>
                <a:lnTo>
                  <a:pt x="2971" y="285"/>
                </a:lnTo>
                <a:lnTo>
                  <a:pt x="2947" y="306"/>
                </a:lnTo>
                <a:lnTo>
                  <a:pt x="2923" y="328"/>
                </a:lnTo>
                <a:lnTo>
                  <a:pt x="2901" y="351"/>
                </a:lnTo>
                <a:lnTo>
                  <a:pt x="2878" y="373"/>
                </a:lnTo>
                <a:lnTo>
                  <a:pt x="2856" y="396"/>
                </a:lnTo>
                <a:lnTo>
                  <a:pt x="2828" y="368"/>
                </a:lnTo>
                <a:lnTo>
                  <a:pt x="2800" y="340"/>
                </a:lnTo>
                <a:lnTo>
                  <a:pt x="2772" y="314"/>
                </a:lnTo>
                <a:lnTo>
                  <a:pt x="2744" y="288"/>
                </a:lnTo>
                <a:lnTo>
                  <a:pt x="2715" y="265"/>
                </a:lnTo>
                <a:lnTo>
                  <a:pt x="2687" y="241"/>
                </a:lnTo>
                <a:lnTo>
                  <a:pt x="2657" y="219"/>
                </a:lnTo>
                <a:lnTo>
                  <a:pt x="2626" y="198"/>
                </a:lnTo>
                <a:lnTo>
                  <a:pt x="2597" y="177"/>
                </a:lnTo>
                <a:lnTo>
                  <a:pt x="2567" y="160"/>
                </a:lnTo>
                <a:lnTo>
                  <a:pt x="2537" y="142"/>
                </a:lnTo>
                <a:lnTo>
                  <a:pt x="2506" y="124"/>
                </a:lnTo>
                <a:lnTo>
                  <a:pt x="2475" y="109"/>
                </a:lnTo>
                <a:lnTo>
                  <a:pt x="2444" y="95"/>
                </a:lnTo>
                <a:lnTo>
                  <a:pt x="2412" y="81"/>
                </a:lnTo>
                <a:lnTo>
                  <a:pt x="2381" y="68"/>
                </a:lnTo>
                <a:lnTo>
                  <a:pt x="2349" y="58"/>
                </a:lnTo>
                <a:lnTo>
                  <a:pt x="2318" y="47"/>
                </a:lnTo>
                <a:lnTo>
                  <a:pt x="2286" y="37"/>
                </a:lnTo>
                <a:lnTo>
                  <a:pt x="2254" y="29"/>
                </a:lnTo>
                <a:lnTo>
                  <a:pt x="2221" y="22"/>
                </a:lnTo>
                <a:lnTo>
                  <a:pt x="2189" y="16"/>
                </a:lnTo>
                <a:lnTo>
                  <a:pt x="2157" y="10"/>
                </a:lnTo>
                <a:lnTo>
                  <a:pt x="2125" y="6"/>
                </a:lnTo>
                <a:lnTo>
                  <a:pt x="2093" y="3"/>
                </a:lnTo>
                <a:lnTo>
                  <a:pt x="2060" y="1"/>
                </a:lnTo>
                <a:lnTo>
                  <a:pt x="2028" y="1"/>
                </a:lnTo>
                <a:lnTo>
                  <a:pt x="1996" y="1"/>
                </a:lnTo>
                <a:lnTo>
                  <a:pt x="1964" y="1"/>
                </a:lnTo>
                <a:lnTo>
                  <a:pt x="1932" y="4"/>
                </a:lnTo>
                <a:lnTo>
                  <a:pt x="1899" y="7"/>
                </a:lnTo>
                <a:lnTo>
                  <a:pt x="1867" y="12"/>
                </a:lnTo>
                <a:lnTo>
                  <a:pt x="1836" y="16"/>
                </a:lnTo>
                <a:lnTo>
                  <a:pt x="1804" y="23"/>
                </a:lnTo>
                <a:lnTo>
                  <a:pt x="1772" y="31"/>
                </a:lnTo>
                <a:lnTo>
                  <a:pt x="1741" y="38"/>
                </a:lnTo>
                <a:lnTo>
                  <a:pt x="1709" y="49"/>
                </a:lnTo>
                <a:lnTo>
                  <a:pt x="1678" y="59"/>
                </a:lnTo>
                <a:lnTo>
                  <a:pt x="1646" y="69"/>
                </a:lnTo>
                <a:lnTo>
                  <a:pt x="1615" y="83"/>
                </a:lnTo>
                <a:lnTo>
                  <a:pt x="1584" y="96"/>
                </a:lnTo>
                <a:lnTo>
                  <a:pt x="1553" y="111"/>
                </a:lnTo>
                <a:lnTo>
                  <a:pt x="1524" y="126"/>
                </a:lnTo>
                <a:lnTo>
                  <a:pt x="1493" y="142"/>
                </a:lnTo>
                <a:lnTo>
                  <a:pt x="1464" y="160"/>
                </a:lnTo>
                <a:lnTo>
                  <a:pt x="1434" y="177"/>
                </a:lnTo>
                <a:lnTo>
                  <a:pt x="1405" y="197"/>
                </a:lnTo>
                <a:lnTo>
                  <a:pt x="1375" y="217"/>
                </a:lnTo>
                <a:lnTo>
                  <a:pt x="1347" y="240"/>
                </a:lnTo>
                <a:lnTo>
                  <a:pt x="1319" y="262"/>
                </a:lnTo>
                <a:lnTo>
                  <a:pt x="1291" y="285"/>
                </a:lnTo>
                <a:lnTo>
                  <a:pt x="1263" y="309"/>
                </a:lnTo>
                <a:lnTo>
                  <a:pt x="1209" y="361"/>
                </a:lnTo>
                <a:lnTo>
                  <a:pt x="1157" y="417"/>
                </a:lnTo>
                <a:lnTo>
                  <a:pt x="1106" y="476"/>
                </a:lnTo>
                <a:lnTo>
                  <a:pt x="1057" y="540"/>
                </a:lnTo>
                <a:lnTo>
                  <a:pt x="1011" y="607"/>
                </a:lnTo>
                <a:lnTo>
                  <a:pt x="966" y="678"/>
                </a:lnTo>
                <a:lnTo>
                  <a:pt x="950" y="707"/>
                </a:lnTo>
                <a:lnTo>
                  <a:pt x="931" y="738"/>
                </a:lnTo>
                <a:lnTo>
                  <a:pt x="915" y="770"/>
                </a:lnTo>
                <a:lnTo>
                  <a:pt x="899" y="802"/>
                </a:lnTo>
                <a:lnTo>
                  <a:pt x="884" y="833"/>
                </a:lnTo>
                <a:lnTo>
                  <a:pt x="868" y="866"/>
                </a:lnTo>
                <a:lnTo>
                  <a:pt x="854" y="898"/>
                </a:lnTo>
                <a:lnTo>
                  <a:pt x="840" y="932"/>
                </a:lnTo>
                <a:lnTo>
                  <a:pt x="822" y="926"/>
                </a:lnTo>
                <a:lnTo>
                  <a:pt x="805" y="922"/>
                </a:lnTo>
                <a:lnTo>
                  <a:pt x="789" y="918"/>
                </a:lnTo>
                <a:lnTo>
                  <a:pt x="772" y="913"/>
                </a:lnTo>
                <a:lnTo>
                  <a:pt x="755" y="910"/>
                </a:lnTo>
                <a:lnTo>
                  <a:pt x="738" y="909"/>
                </a:lnTo>
                <a:lnTo>
                  <a:pt x="721" y="906"/>
                </a:lnTo>
                <a:lnTo>
                  <a:pt x="704" y="904"/>
                </a:lnTo>
                <a:lnTo>
                  <a:pt x="689" y="904"/>
                </a:lnTo>
                <a:lnTo>
                  <a:pt x="672" y="903"/>
                </a:lnTo>
                <a:lnTo>
                  <a:pt x="655" y="904"/>
                </a:lnTo>
                <a:lnTo>
                  <a:pt x="639" y="904"/>
                </a:lnTo>
                <a:lnTo>
                  <a:pt x="622" y="906"/>
                </a:lnTo>
                <a:lnTo>
                  <a:pt x="606" y="907"/>
                </a:lnTo>
                <a:lnTo>
                  <a:pt x="590" y="910"/>
                </a:lnTo>
                <a:lnTo>
                  <a:pt x="573" y="913"/>
                </a:lnTo>
                <a:lnTo>
                  <a:pt x="557" y="916"/>
                </a:lnTo>
                <a:lnTo>
                  <a:pt x="541" y="920"/>
                </a:lnTo>
                <a:lnTo>
                  <a:pt x="525" y="925"/>
                </a:lnTo>
                <a:lnTo>
                  <a:pt x="510" y="931"/>
                </a:lnTo>
                <a:lnTo>
                  <a:pt x="493" y="935"/>
                </a:lnTo>
                <a:lnTo>
                  <a:pt x="478" y="941"/>
                </a:lnTo>
                <a:lnTo>
                  <a:pt x="462" y="949"/>
                </a:lnTo>
                <a:lnTo>
                  <a:pt x="447" y="956"/>
                </a:lnTo>
                <a:lnTo>
                  <a:pt x="433" y="963"/>
                </a:lnTo>
                <a:lnTo>
                  <a:pt x="417" y="971"/>
                </a:lnTo>
                <a:lnTo>
                  <a:pt x="402" y="980"/>
                </a:lnTo>
                <a:lnTo>
                  <a:pt x="388" y="989"/>
                </a:lnTo>
                <a:lnTo>
                  <a:pt x="373" y="997"/>
                </a:lnTo>
                <a:lnTo>
                  <a:pt x="358" y="1008"/>
                </a:lnTo>
                <a:lnTo>
                  <a:pt x="344" y="1018"/>
                </a:lnTo>
                <a:lnTo>
                  <a:pt x="330" y="1029"/>
                </a:lnTo>
                <a:lnTo>
                  <a:pt x="316" y="1040"/>
                </a:lnTo>
                <a:lnTo>
                  <a:pt x="304" y="1052"/>
                </a:lnTo>
                <a:lnTo>
                  <a:pt x="290" y="1064"/>
                </a:lnTo>
                <a:lnTo>
                  <a:pt x="277" y="1076"/>
                </a:lnTo>
                <a:lnTo>
                  <a:pt x="263" y="1089"/>
                </a:lnTo>
                <a:lnTo>
                  <a:pt x="251" y="1103"/>
                </a:lnTo>
                <a:lnTo>
                  <a:pt x="238" y="1116"/>
                </a:lnTo>
                <a:lnTo>
                  <a:pt x="227" y="1131"/>
                </a:lnTo>
                <a:lnTo>
                  <a:pt x="214" y="1145"/>
                </a:lnTo>
                <a:lnTo>
                  <a:pt x="203" y="1160"/>
                </a:lnTo>
                <a:lnTo>
                  <a:pt x="190" y="1175"/>
                </a:lnTo>
                <a:lnTo>
                  <a:pt x="179" y="1191"/>
                </a:lnTo>
                <a:lnTo>
                  <a:pt x="169" y="1208"/>
                </a:lnTo>
                <a:lnTo>
                  <a:pt x="158" y="1224"/>
                </a:lnTo>
                <a:lnTo>
                  <a:pt x="148" y="1242"/>
                </a:lnTo>
                <a:lnTo>
                  <a:pt x="137" y="1258"/>
                </a:lnTo>
                <a:lnTo>
                  <a:pt x="119" y="1294"/>
                </a:lnTo>
                <a:lnTo>
                  <a:pt x="101" y="1331"/>
                </a:lnTo>
                <a:lnTo>
                  <a:pt x="84" y="1369"/>
                </a:lnTo>
                <a:lnTo>
                  <a:pt x="69" y="1409"/>
                </a:lnTo>
                <a:lnTo>
                  <a:pt x="62" y="1430"/>
                </a:lnTo>
                <a:lnTo>
                  <a:pt x="55" y="1450"/>
                </a:lnTo>
                <a:lnTo>
                  <a:pt x="48" y="1471"/>
                </a:lnTo>
                <a:lnTo>
                  <a:pt x="42" y="1493"/>
                </a:lnTo>
                <a:lnTo>
                  <a:pt x="36" y="1514"/>
                </a:lnTo>
                <a:lnTo>
                  <a:pt x="31" y="1536"/>
                </a:lnTo>
                <a:lnTo>
                  <a:pt x="25" y="1558"/>
                </a:lnTo>
                <a:lnTo>
                  <a:pt x="21" y="1581"/>
                </a:lnTo>
                <a:lnTo>
                  <a:pt x="17" y="1609"/>
                </a:lnTo>
                <a:lnTo>
                  <a:pt x="13" y="1637"/>
                </a:lnTo>
                <a:lnTo>
                  <a:pt x="8" y="1665"/>
                </a:lnTo>
                <a:lnTo>
                  <a:pt x="6" y="1693"/>
                </a:lnTo>
                <a:lnTo>
                  <a:pt x="3" y="1721"/>
                </a:lnTo>
                <a:lnTo>
                  <a:pt x="1" y="1749"/>
                </a:lnTo>
                <a:lnTo>
                  <a:pt x="0" y="1778"/>
                </a:lnTo>
                <a:lnTo>
                  <a:pt x="0" y="1807"/>
                </a:lnTo>
                <a:lnTo>
                  <a:pt x="0" y="1831"/>
                </a:lnTo>
                <a:lnTo>
                  <a:pt x="1" y="1853"/>
                </a:lnTo>
                <a:lnTo>
                  <a:pt x="1" y="1877"/>
                </a:lnTo>
                <a:lnTo>
                  <a:pt x="3" y="1899"/>
                </a:lnTo>
                <a:lnTo>
                  <a:pt x="6" y="1921"/>
                </a:lnTo>
                <a:lnTo>
                  <a:pt x="8" y="1945"/>
                </a:lnTo>
                <a:lnTo>
                  <a:pt x="11" y="1967"/>
                </a:lnTo>
                <a:lnTo>
                  <a:pt x="14" y="1989"/>
                </a:lnTo>
                <a:lnTo>
                  <a:pt x="17" y="2010"/>
                </a:lnTo>
                <a:lnTo>
                  <a:pt x="21" y="2032"/>
                </a:lnTo>
                <a:lnTo>
                  <a:pt x="25" y="2054"/>
                </a:lnTo>
                <a:lnTo>
                  <a:pt x="31" y="2075"/>
                </a:lnTo>
                <a:lnTo>
                  <a:pt x="35" y="2096"/>
                </a:lnTo>
                <a:lnTo>
                  <a:pt x="41" y="2117"/>
                </a:lnTo>
                <a:lnTo>
                  <a:pt x="46" y="2137"/>
                </a:lnTo>
                <a:lnTo>
                  <a:pt x="53" y="2158"/>
                </a:lnTo>
                <a:lnTo>
                  <a:pt x="59" y="2179"/>
                </a:lnTo>
                <a:lnTo>
                  <a:pt x="66" y="2198"/>
                </a:lnTo>
                <a:lnTo>
                  <a:pt x="81" y="2236"/>
                </a:lnTo>
                <a:lnTo>
                  <a:pt x="97" y="2275"/>
                </a:lnTo>
                <a:lnTo>
                  <a:pt x="115" y="2312"/>
                </a:lnTo>
                <a:lnTo>
                  <a:pt x="133" y="2347"/>
                </a:lnTo>
                <a:lnTo>
                  <a:pt x="154" y="2381"/>
                </a:lnTo>
                <a:lnTo>
                  <a:pt x="175" y="2414"/>
                </a:lnTo>
                <a:lnTo>
                  <a:pt x="196" y="2445"/>
                </a:lnTo>
                <a:lnTo>
                  <a:pt x="209" y="2460"/>
                </a:lnTo>
                <a:lnTo>
                  <a:pt x="220" y="2475"/>
                </a:lnTo>
                <a:lnTo>
                  <a:pt x="232" y="2490"/>
                </a:lnTo>
                <a:lnTo>
                  <a:pt x="245" y="2503"/>
                </a:lnTo>
                <a:lnTo>
                  <a:pt x="258" y="2518"/>
                </a:lnTo>
                <a:lnTo>
                  <a:pt x="270" y="2531"/>
                </a:lnTo>
                <a:lnTo>
                  <a:pt x="283" y="2543"/>
                </a:lnTo>
                <a:lnTo>
                  <a:pt x="295" y="2556"/>
                </a:lnTo>
                <a:lnTo>
                  <a:pt x="309" y="2568"/>
                </a:lnTo>
                <a:lnTo>
                  <a:pt x="323" y="2578"/>
                </a:lnTo>
                <a:lnTo>
                  <a:pt x="337" y="2590"/>
                </a:lnTo>
                <a:lnTo>
                  <a:pt x="351" y="2601"/>
                </a:lnTo>
                <a:lnTo>
                  <a:pt x="366" y="2611"/>
                </a:lnTo>
                <a:lnTo>
                  <a:pt x="381" y="2621"/>
                </a:lnTo>
                <a:lnTo>
                  <a:pt x="395" y="2630"/>
                </a:lnTo>
                <a:lnTo>
                  <a:pt x="410" y="2639"/>
                </a:lnTo>
                <a:lnTo>
                  <a:pt x="426" y="2646"/>
                </a:lnTo>
                <a:lnTo>
                  <a:pt x="441" y="2655"/>
                </a:lnTo>
                <a:lnTo>
                  <a:pt x="457" y="2663"/>
                </a:lnTo>
                <a:lnTo>
                  <a:pt x="472" y="2669"/>
                </a:lnTo>
                <a:lnTo>
                  <a:pt x="487" y="2676"/>
                </a:lnTo>
                <a:lnTo>
                  <a:pt x="504" y="2682"/>
                </a:lnTo>
                <a:lnTo>
                  <a:pt x="520" y="2686"/>
                </a:lnTo>
                <a:lnTo>
                  <a:pt x="536" y="2691"/>
                </a:lnTo>
                <a:lnTo>
                  <a:pt x="553" y="2695"/>
                </a:lnTo>
                <a:lnTo>
                  <a:pt x="570" y="2700"/>
                </a:lnTo>
                <a:lnTo>
                  <a:pt x="587" y="2703"/>
                </a:lnTo>
                <a:lnTo>
                  <a:pt x="604" y="2706"/>
                </a:lnTo>
                <a:lnTo>
                  <a:pt x="620" y="2707"/>
                </a:lnTo>
                <a:lnTo>
                  <a:pt x="637" y="2709"/>
                </a:lnTo>
                <a:lnTo>
                  <a:pt x="654" y="2710"/>
                </a:lnTo>
                <a:lnTo>
                  <a:pt x="672" y="2710"/>
                </a:lnTo>
                <a:lnTo>
                  <a:pt x="693" y="2709"/>
                </a:lnTo>
                <a:lnTo>
                  <a:pt x="714" y="2709"/>
                </a:lnTo>
                <a:lnTo>
                  <a:pt x="735" y="2706"/>
                </a:lnTo>
                <a:lnTo>
                  <a:pt x="756" y="2703"/>
                </a:lnTo>
                <a:lnTo>
                  <a:pt x="777" y="2698"/>
                </a:lnTo>
                <a:lnTo>
                  <a:pt x="798" y="2694"/>
                </a:lnTo>
                <a:lnTo>
                  <a:pt x="819" y="2688"/>
                </a:lnTo>
                <a:lnTo>
                  <a:pt x="840" y="268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5771679" y="2461667"/>
            <a:ext cx="744537" cy="785812"/>
          </a:xfrm>
          <a:custGeom>
            <a:avLst/>
            <a:gdLst>
              <a:gd name="T0" fmla="*/ 2147483647 w 1408"/>
              <a:gd name="T1" fmla="*/ 2147483647 h 1485"/>
              <a:gd name="T2" fmla="*/ 2147483647 w 1408"/>
              <a:gd name="T3" fmla="*/ 2147483647 h 1485"/>
              <a:gd name="T4" fmla="*/ 2147483647 w 1408"/>
              <a:gd name="T5" fmla="*/ 2147483647 h 1485"/>
              <a:gd name="T6" fmla="*/ 2147483647 w 1408"/>
              <a:gd name="T7" fmla="*/ 2147483647 h 1485"/>
              <a:gd name="T8" fmla="*/ 2147483647 w 1408"/>
              <a:gd name="T9" fmla="*/ 2147483647 h 1485"/>
              <a:gd name="T10" fmla="*/ 2147483647 w 1408"/>
              <a:gd name="T11" fmla="*/ 2147483647 h 1485"/>
              <a:gd name="T12" fmla="*/ 2147483647 w 1408"/>
              <a:gd name="T13" fmla="*/ 2147483647 h 1485"/>
              <a:gd name="T14" fmla="*/ 2147483647 w 1408"/>
              <a:gd name="T15" fmla="*/ 2147483647 h 1485"/>
              <a:gd name="T16" fmla="*/ 2147483647 w 1408"/>
              <a:gd name="T17" fmla="*/ 2147483647 h 1485"/>
              <a:gd name="T18" fmla="*/ 2147483647 w 1408"/>
              <a:gd name="T19" fmla="*/ 2147483647 h 1485"/>
              <a:gd name="T20" fmla="*/ 2147483647 w 1408"/>
              <a:gd name="T21" fmla="*/ 2147483647 h 1485"/>
              <a:gd name="T22" fmla="*/ 2147483647 w 1408"/>
              <a:gd name="T23" fmla="*/ 2147483647 h 1485"/>
              <a:gd name="T24" fmla="*/ 2147483647 w 1408"/>
              <a:gd name="T25" fmla="*/ 2147483647 h 1485"/>
              <a:gd name="T26" fmla="*/ 2147483647 w 1408"/>
              <a:gd name="T27" fmla="*/ 2147483647 h 1485"/>
              <a:gd name="T28" fmla="*/ 2147483647 w 1408"/>
              <a:gd name="T29" fmla="*/ 2147483647 h 1485"/>
              <a:gd name="T30" fmla="*/ 2147483647 w 1408"/>
              <a:gd name="T31" fmla="*/ 2147483647 h 1485"/>
              <a:gd name="T32" fmla="*/ 2147483647 w 1408"/>
              <a:gd name="T33" fmla="*/ 2147483647 h 1485"/>
              <a:gd name="T34" fmla="*/ 2147483647 w 1408"/>
              <a:gd name="T35" fmla="*/ 2147483647 h 1485"/>
              <a:gd name="T36" fmla="*/ 2147483647 w 1408"/>
              <a:gd name="T37" fmla="*/ 2147483647 h 1485"/>
              <a:gd name="T38" fmla="*/ 2147483647 w 1408"/>
              <a:gd name="T39" fmla="*/ 2147483647 h 1485"/>
              <a:gd name="T40" fmla="*/ 2147483647 w 1408"/>
              <a:gd name="T41" fmla="*/ 2147483647 h 1485"/>
              <a:gd name="T42" fmla="*/ 2147483647 w 1408"/>
              <a:gd name="T43" fmla="*/ 2147483647 h 1485"/>
              <a:gd name="T44" fmla="*/ 2147483647 w 1408"/>
              <a:gd name="T45" fmla="*/ 2147483647 h 1485"/>
              <a:gd name="T46" fmla="*/ 2147483647 w 1408"/>
              <a:gd name="T47" fmla="*/ 2147483647 h 1485"/>
              <a:gd name="T48" fmla="*/ 2147483647 w 1408"/>
              <a:gd name="T49" fmla="*/ 2147483647 h 1485"/>
              <a:gd name="T50" fmla="*/ 2147483647 w 1408"/>
              <a:gd name="T51" fmla="*/ 2147483647 h 1485"/>
              <a:gd name="T52" fmla="*/ 0 w 1408"/>
              <a:gd name="T53" fmla="*/ 2147483647 h 1485"/>
              <a:gd name="T54" fmla="*/ 2147483647 w 1408"/>
              <a:gd name="T55" fmla="*/ 2147483647 h 1485"/>
              <a:gd name="T56" fmla="*/ 2147483647 w 1408"/>
              <a:gd name="T57" fmla="*/ 2147483647 h 1485"/>
              <a:gd name="T58" fmla="*/ 2147483647 w 1408"/>
              <a:gd name="T59" fmla="*/ 2147483647 h 1485"/>
              <a:gd name="T60" fmla="*/ 2147483647 w 1408"/>
              <a:gd name="T61" fmla="*/ 2147483647 h 1485"/>
              <a:gd name="T62" fmla="*/ 2147483647 w 1408"/>
              <a:gd name="T63" fmla="*/ 2147483647 h 1485"/>
              <a:gd name="T64" fmla="*/ 2147483647 w 1408"/>
              <a:gd name="T65" fmla="*/ 2147483647 h 1485"/>
              <a:gd name="T66" fmla="*/ 2147483647 w 1408"/>
              <a:gd name="T67" fmla="*/ 2147483647 h 1485"/>
              <a:gd name="T68" fmla="*/ 2147483647 w 1408"/>
              <a:gd name="T69" fmla="*/ 2147483647 h 1485"/>
              <a:gd name="T70" fmla="*/ 2147483647 w 1408"/>
              <a:gd name="T71" fmla="*/ 2147483647 h 1485"/>
              <a:gd name="T72" fmla="*/ 2147483647 w 1408"/>
              <a:gd name="T73" fmla="*/ 2147483647 h 1485"/>
              <a:gd name="T74" fmla="*/ 2147483647 w 1408"/>
              <a:gd name="T75" fmla="*/ 2147483647 h 1485"/>
              <a:gd name="T76" fmla="*/ 2147483647 w 1408"/>
              <a:gd name="T77" fmla="*/ 2147483647 h 1485"/>
              <a:gd name="T78" fmla="*/ 2147483647 w 1408"/>
              <a:gd name="T79" fmla="*/ 2147483647 h 1485"/>
              <a:gd name="T80" fmla="*/ 2147483647 w 1408"/>
              <a:gd name="T81" fmla="*/ 2147483647 h 1485"/>
              <a:gd name="T82" fmla="*/ 2147483647 w 1408"/>
              <a:gd name="T83" fmla="*/ 2147483647 h 1485"/>
              <a:gd name="T84" fmla="*/ 2147483647 w 1408"/>
              <a:gd name="T85" fmla="*/ 2147483647 h 1485"/>
              <a:gd name="T86" fmla="*/ 2147483647 w 1408"/>
              <a:gd name="T87" fmla="*/ 2147483647 h 1485"/>
              <a:gd name="T88" fmla="*/ 2147483647 w 1408"/>
              <a:gd name="T89" fmla="*/ 2147483647 h 1485"/>
              <a:gd name="T90" fmla="*/ 2147483647 w 1408"/>
              <a:gd name="T91" fmla="*/ 2147483647 h 1485"/>
              <a:gd name="T92" fmla="*/ 2147483647 w 1408"/>
              <a:gd name="T93" fmla="*/ 2147483647 h 1485"/>
              <a:gd name="T94" fmla="*/ 2147483647 w 1408"/>
              <a:gd name="T95" fmla="*/ 2147483647 h 1485"/>
              <a:gd name="T96" fmla="*/ 2147483647 w 1408"/>
              <a:gd name="T97" fmla="*/ 2147483647 h 1485"/>
              <a:gd name="T98" fmla="*/ 2147483647 w 1408"/>
              <a:gd name="T99" fmla="*/ 2147483647 h 1485"/>
              <a:gd name="T100" fmla="*/ 2147483647 w 1408"/>
              <a:gd name="T101" fmla="*/ 2147483647 h 1485"/>
              <a:gd name="T102" fmla="*/ 2147483647 w 1408"/>
              <a:gd name="T103" fmla="*/ 2147483647 h 1485"/>
              <a:gd name="T104" fmla="*/ 2147483647 w 1408"/>
              <a:gd name="T105" fmla="*/ 2147483647 h 148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08"/>
              <a:gd name="T160" fmla="*/ 0 h 1485"/>
              <a:gd name="T161" fmla="*/ 1408 w 1408"/>
              <a:gd name="T162" fmla="*/ 1485 h 148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08" h="1485">
                <a:moveTo>
                  <a:pt x="1408" y="743"/>
                </a:moveTo>
                <a:lnTo>
                  <a:pt x="1408" y="724"/>
                </a:lnTo>
                <a:lnTo>
                  <a:pt x="1406" y="705"/>
                </a:lnTo>
                <a:lnTo>
                  <a:pt x="1406" y="686"/>
                </a:lnTo>
                <a:lnTo>
                  <a:pt x="1403" y="666"/>
                </a:lnTo>
                <a:lnTo>
                  <a:pt x="1402" y="649"/>
                </a:lnTo>
                <a:lnTo>
                  <a:pt x="1399" y="629"/>
                </a:lnTo>
                <a:lnTo>
                  <a:pt x="1396" y="612"/>
                </a:lnTo>
                <a:lnTo>
                  <a:pt x="1394" y="594"/>
                </a:lnTo>
                <a:lnTo>
                  <a:pt x="1389" y="575"/>
                </a:lnTo>
                <a:lnTo>
                  <a:pt x="1385" y="557"/>
                </a:lnTo>
                <a:lnTo>
                  <a:pt x="1381" y="539"/>
                </a:lnTo>
                <a:lnTo>
                  <a:pt x="1375" y="521"/>
                </a:lnTo>
                <a:lnTo>
                  <a:pt x="1371" y="505"/>
                </a:lnTo>
                <a:lnTo>
                  <a:pt x="1366" y="487"/>
                </a:lnTo>
                <a:lnTo>
                  <a:pt x="1359" y="471"/>
                </a:lnTo>
                <a:lnTo>
                  <a:pt x="1353" y="453"/>
                </a:lnTo>
                <a:lnTo>
                  <a:pt x="1346" y="437"/>
                </a:lnTo>
                <a:lnTo>
                  <a:pt x="1338" y="421"/>
                </a:lnTo>
                <a:lnTo>
                  <a:pt x="1331" y="404"/>
                </a:lnTo>
                <a:lnTo>
                  <a:pt x="1322" y="390"/>
                </a:lnTo>
                <a:lnTo>
                  <a:pt x="1314" y="373"/>
                </a:lnTo>
                <a:lnTo>
                  <a:pt x="1305" y="358"/>
                </a:lnTo>
                <a:lnTo>
                  <a:pt x="1287" y="327"/>
                </a:lnTo>
                <a:lnTo>
                  <a:pt x="1268" y="299"/>
                </a:lnTo>
                <a:lnTo>
                  <a:pt x="1247" y="271"/>
                </a:lnTo>
                <a:lnTo>
                  <a:pt x="1224" y="244"/>
                </a:lnTo>
                <a:lnTo>
                  <a:pt x="1202" y="218"/>
                </a:lnTo>
                <a:lnTo>
                  <a:pt x="1177" y="194"/>
                </a:lnTo>
                <a:lnTo>
                  <a:pt x="1151" y="170"/>
                </a:lnTo>
                <a:lnTo>
                  <a:pt x="1125" y="148"/>
                </a:lnTo>
                <a:lnTo>
                  <a:pt x="1097" y="128"/>
                </a:lnTo>
                <a:lnTo>
                  <a:pt x="1069" y="108"/>
                </a:lnTo>
                <a:lnTo>
                  <a:pt x="1039" y="91"/>
                </a:lnTo>
                <a:lnTo>
                  <a:pt x="1024" y="82"/>
                </a:lnTo>
                <a:lnTo>
                  <a:pt x="1008" y="74"/>
                </a:lnTo>
                <a:lnTo>
                  <a:pt x="993" y="67"/>
                </a:lnTo>
                <a:lnTo>
                  <a:pt x="978" y="59"/>
                </a:lnTo>
                <a:lnTo>
                  <a:pt x="962" y="52"/>
                </a:lnTo>
                <a:lnTo>
                  <a:pt x="945" y="46"/>
                </a:lnTo>
                <a:lnTo>
                  <a:pt x="930" y="40"/>
                </a:lnTo>
                <a:lnTo>
                  <a:pt x="913" y="34"/>
                </a:lnTo>
                <a:lnTo>
                  <a:pt x="896" y="28"/>
                </a:lnTo>
                <a:lnTo>
                  <a:pt x="880" y="24"/>
                </a:lnTo>
                <a:lnTo>
                  <a:pt x="863" y="19"/>
                </a:lnTo>
                <a:lnTo>
                  <a:pt x="846" y="15"/>
                </a:lnTo>
                <a:lnTo>
                  <a:pt x="828" y="12"/>
                </a:lnTo>
                <a:lnTo>
                  <a:pt x="811" y="9"/>
                </a:lnTo>
                <a:lnTo>
                  <a:pt x="793" y="6"/>
                </a:lnTo>
                <a:lnTo>
                  <a:pt x="776" y="5"/>
                </a:lnTo>
                <a:lnTo>
                  <a:pt x="758" y="3"/>
                </a:lnTo>
                <a:lnTo>
                  <a:pt x="740" y="2"/>
                </a:lnTo>
                <a:lnTo>
                  <a:pt x="721" y="0"/>
                </a:lnTo>
                <a:lnTo>
                  <a:pt x="703" y="0"/>
                </a:lnTo>
                <a:lnTo>
                  <a:pt x="686" y="0"/>
                </a:lnTo>
                <a:lnTo>
                  <a:pt x="668" y="2"/>
                </a:lnTo>
                <a:lnTo>
                  <a:pt x="650" y="3"/>
                </a:lnTo>
                <a:lnTo>
                  <a:pt x="632" y="5"/>
                </a:lnTo>
                <a:lnTo>
                  <a:pt x="615" y="6"/>
                </a:lnTo>
                <a:lnTo>
                  <a:pt x="597" y="9"/>
                </a:lnTo>
                <a:lnTo>
                  <a:pt x="580" y="12"/>
                </a:lnTo>
                <a:lnTo>
                  <a:pt x="562" y="15"/>
                </a:lnTo>
                <a:lnTo>
                  <a:pt x="545" y="19"/>
                </a:lnTo>
                <a:lnTo>
                  <a:pt x="528" y="24"/>
                </a:lnTo>
                <a:lnTo>
                  <a:pt x="511" y="28"/>
                </a:lnTo>
                <a:lnTo>
                  <a:pt x="494" y="34"/>
                </a:lnTo>
                <a:lnTo>
                  <a:pt x="478" y="40"/>
                </a:lnTo>
                <a:lnTo>
                  <a:pt x="462" y="46"/>
                </a:lnTo>
                <a:lnTo>
                  <a:pt x="445" y="52"/>
                </a:lnTo>
                <a:lnTo>
                  <a:pt x="430" y="59"/>
                </a:lnTo>
                <a:lnTo>
                  <a:pt x="415" y="67"/>
                </a:lnTo>
                <a:lnTo>
                  <a:pt x="399" y="74"/>
                </a:lnTo>
                <a:lnTo>
                  <a:pt x="384" y="82"/>
                </a:lnTo>
                <a:lnTo>
                  <a:pt x="368" y="91"/>
                </a:lnTo>
                <a:lnTo>
                  <a:pt x="339" y="108"/>
                </a:lnTo>
                <a:lnTo>
                  <a:pt x="311" y="128"/>
                </a:lnTo>
                <a:lnTo>
                  <a:pt x="283" y="148"/>
                </a:lnTo>
                <a:lnTo>
                  <a:pt x="256" y="170"/>
                </a:lnTo>
                <a:lnTo>
                  <a:pt x="231" y="193"/>
                </a:lnTo>
                <a:lnTo>
                  <a:pt x="206" y="218"/>
                </a:lnTo>
                <a:lnTo>
                  <a:pt x="183" y="243"/>
                </a:lnTo>
                <a:lnTo>
                  <a:pt x="161" y="271"/>
                </a:lnTo>
                <a:lnTo>
                  <a:pt x="140" y="299"/>
                </a:lnTo>
                <a:lnTo>
                  <a:pt x="120" y="327"/>
                </a:lnTo>
                <a:lnTo>
                  <a:pt x="102" y="358"/>
                </a:lnTo>
                <a:lnTo>
                  <a:pt x="94" y="373"/>
                </a:lnTo>
                <a:lnTo>
                  <a:pt x="85" y="390"/>
                </a:lnTo>
                <a:lnTo>
                  <a:pt x="77" y="404"/>
                </a:lnTo>
                <a:lnTo>
                  <a:pt x="70" y="421"/>
                </a:lnTo>
                <a:lnTo>
                  <a:pt x="62" y="437"/>
                </a:lnTo>
                <a:lnTo>
                  <a:pt x="55" y="453"/>
                </a:lnTo>
                <a:lnTo>
                  <a:pt x="49" y="471"/>
                </a:lnTo>
                <a:lnTo>
                  <a:pt x="42" y="487"/>
                </a:lnTo>
                <a:lnTo>
                  <a:pt x="36" y="505"/>
                </a:lnTo>
                <a:lnTo>
                  <a:pt x="32" y="521"/>
                </a:lnTo>
                <a:lnTo>
                  <a:pt x="27" y="539"/>
                </a:lnTo>
                <a:lnTo>
                  <a:pt x="22" y="557"/>
                </a:lnTo>
                <a:lnTo>
                  <a:pt x="18" y="575"/>
                </a:lnTo>
                <a:lnTo>
                  <a:pt x="14" y="592"/>
                </a:lnTo>
                <a:lnTo>
                  <a:pt x="11" y="612"/>
                </a:lnTo>
                <a:lnTo>
                  <a:pt x="8" y="629"/>
                </a:lnTo>
                <a:lnTo>
                  <a:pt x="6" y="649"/>
                </a:lnTo>
                <a:lnTo>
                  <a:pt x="4" y="666"/>
                </a:lnTo>
                <a:lnTo>
                  <a:pt x="1" y="686"/>
                </a:lnTo>
                <a:lnTo>
                  <a:pt x="1" y="705"/>
                </a:lnTo>
                <a:lnTo>
                  <a:pt x="0" y="723"/>
                </a:lnTo>
                <a:lnTo>
                  <a:pt x="0" y="742"/>
                </a:lnTo>
                <a:lnTo>
                  <a:pt x="0" y="761"/>
                </a:lnTo>
                <a:lnTo>
                  <a:pt x="1" y="780"/>
                </a:lnTo>
                <a:lnTo>
                  <a:pt x="1" y="800"/>
                </a:lnTo>
                <a:lnTo>
                  <a:pt x="4" y="819"/>
                </a:lnTo>
                <a:lnTo>
                  <a:pt x="6" y="837"/>
                </a:lnTo>
                <a:lnTo>
                  <a:pt x="8" y="856"/>
                </a:lnTo>
                <a:lnTo>
                  <a:pt x="11" y="874"/>
                </a:lnTo>
                <a:lnTo>
                  <a:pt x="14" y="893"/>
                </a:lnTo>
                <a:lnTo>
                  <a:pt x="18" y="911"/>
                </a:lnTo>
                <a:lnTo>
                  <a:pt x="22" y="928"/>
                </a:lnTo>
                <a:lnTo>
                  <a:pt x="27" y="946"/>
                </a:lnTo>
                <a:lnTo>
                  <a:pt x="32" y="964"/>
                </a:lnTo>
                <a:lnTo>
                  <a:pt x="36" y="980"/>
                </a:lnTo>
                <a:lnTo>
                  <a:pt x="43" y="998"/>
                </a:lnTo>
                <a:lnTo>
                  <a:pt x="49" y="1014"/>
                </a:lnTo>
                <a:lnTo>
                  <a:pt x="56" y="1032"/>
                </a:lnTo>
                <a:lnTo>
                  <a:pt x="62" y="1048"/>
                </a:lnTo>
                <a:lnTo>
                  <a:pt x="70" y="1064"/>
                </a:lnTo>
                <a:lnTo>
                  <a:pt x="77" y="1081"/>
                </a:lnTo>
                <a:lnTo>
                  <a:pt x="85" y="1097"/>
                </a:lnTo>
                <a:lnTo>
                  <a:pt x="94" y="1112"/>
                </a:lnTo>
                <a:lnTo>
                  <a:pt x="102" y="1128"/>
                </a:lnTo>
                <a:lnTo>
                  <a:pt x="120" y="1158"/>
                </a:lnTo>
                <a:lnTo>
                  <a:pt x="140" y="1186"/>
                </a:lnTo>
                <a:lnTo>
                  <a:pt x="161" y="1214"/>
                </a:lnTo>
                <a:lnTo>
                  <a:pt x="183" y="1242"/>
                </a:lnTo>
                <a:lnTo>
                  <a:pt x="206" y="1267"/>
                </a:lnTo>
                <a:lnTo>
                  <a:pt x="231" y="1292"/>
                </a:lnTo>
                <a:lnTo>
                  <a:pt x="256" y="1315"/>
                </a:lnTo>
                <a:lnTo>
                  <a:pt x="283" y="1337"/>
                </a:lnTo>
                <a:lnTo>
                  <a:pt x="311" y="1358"/>
                </a:lnTo>
                <a:lnTo>
                  <a:pt x="339" y="1377"/>
                </a:lnTo>
                <a:lnTo>
                  <a:pt x="353" y="1386"/>
                </a:lnTo>
                <a:lnTo>
                  <a:pt x="368" y="1395"/>
                </a:lnTo>
                <a:lnTo>
                  <a:pt x="384" y="1403"/>
                </a:lnTo>
                <a:lnTo>
                  <a:pt x="399" y="1411"/>
                </a:lnTo>
                <a:lnTo>
                  <a:pt x="415" y="1418"/>
                </a:lnTo>
                <a:lnTo>
                  <a:pt x="430" y="1426"/>
                </a:lnTo>
                <a:lnTo>
                  <a:pt x="445" y="1433"/>
                </a:lnTo>
                <a:lnTo>
                  <a:pt x="462" y="1439"/>
                </a:lnTo>
                <a:lnTo>
                  <a:pt x="478" y="1445"/>
                </a:lnTo>
                <a:lnTo>
                  <a:pt x="494" y="1451"/>
                </a:lnTo>
                <a:lnTo>
                  <a:pt x="511" y="1457"/>
                </a:lnTo>
                <a:lnTo>
                  <a:pt x="528" y="1461"/>
                </a:lnTo>
                <a:lnTo>
                  <a:pt x="545" y="1466"/>
                </a:lnTo>
                <a:lnTo>
                  <a:pt x="562" y="1470"/>
                </a:lnTo>
                <a:lnTo>
                  <a:pt x="578" y="1473"/>
                </a:lnTo>
                <a:lnTo>
                  <a:pt x="597" y="1476"/>
                </a:lnTo>
                <a:lnTo>
                  <a:pt x="613" y="1479"/>
                </a:lnTo>
                <a:lnTo>
                  <a:pt x="632" y="1480"/>
                </a:lnTo>
                <a:lnTo>
                  <a:pt x="650" y="1482"/>
                </a:lnTo>
                <a:lnTo>
                  <a:pt x="668" y="1483"/>
                </a:lnTo>
                <a:lnTo>
                  <a:pt x="685" y="1485"/>
                </a:lnTo>
                <a:lnTo>
                  <a:pt x="703" y="1485"/>
                </a:lnTo>
                <a:lnTo>
                  <a:pt x="721" y="1485"/>
                </a:lnTo>
                <a:lnTo>
                  <a:pt x="740" y="1483"/>
                </a:lnTo>
                <a:lnTo>
                  <a:pt x="758" y="1482"/>
                </a:lnTo>
                <a:lnTo>
                  <a:pt x="776" y="1480"/>
                </a:lnTo>
                <a:lnTo>
                  <a:pt x="794" y="1479"/>
                </a:lnTo>
                <a:lnTo>
                  <a:pt x="811" y="1476"/>
                </a:lnTo>
                <a:lnTo>
                  <a:pt x="828" y="1473"/>
                </a:lnTo>
                <a:lnTo>
                  <a:pt x="846" y="1470"/>
                </a:lnTo>
                <a:lnTo>
                  <a:pt x="863" y="1466"/>
                </a:lnTo>
                <a:lnTo>
                  <a:pt x="880" y="1461"/>
                </a:lnTo>
                <a:lnTo>
                  <a:pt x="896" y="1457"/>
                </a:lnTo>
                <a:lnTo>
                  <a:pt x="913" y="1451"/>
                </a:lnTo>
                <a:lnTo>
                  <a:pt x="930" y="1445"/>
                </a:lnTo>
                <a:lnTo>
                  <a:pt x="945" y="1439"/>
                </a:lnTo>
                <a:lnTo>
                  <a:pt x="962" y="1433"/>
                </a:lnTo>
                <a:lnTo>
                  <a:pt x="978" y="1426"/>
                </a:lnTo>
                <a:lnTo>
                  <a:pt x="993" y="1420"/>
                </a:lnTo>
                <a:lnTo>
                  <a:pt x="1008" y="1411"/>
                </a:lnTo>
                <a:lnTo>
                  <a:pt x="1024" y="1403"/>
                </a:lnTo>
                <a:lnTo>
                  <a:pt x="1039" y="1395"/>
                </a:lnTo>
                <a:lnTo>
                  <a:pt x="1055" y="1386"/>
                </a:lnTo>
                <a:lnTo>
                  <a:pt x="1069" y="1377"/>
                </a:lnTo>
                <a:lnTo>
                  <a:pt x="1097" y="1358"/>
                </a:lnTo>
                <a:lnTo>
                  <a:pt x="1125" y="1337"/>
                </a:lnTo>
                <a:lnTo>
                  <a:pt x="1151" y="1315"/>
                </a:lnTo>
                <a:lnTo>
                  <a:pt x="1177" y="1292"/>
                </a:lnTo>
                <a:lnTo>
                  <a:pt x="1202" y="1267"/>
                </a:lnTo>
                <a:lnTo>
                  <a:pt x="1224" y="1242"/>
                </a:lnTo>
                <a:lnTo>
                  <a:pt x="1247" y="1214"/>
                </a:lnTo>
                <a:lnTo>
                  <a:pt x="1268" y="1186"/>
                </a:lnTo>
                <a:lnTo>
                  <a:pt x="1287" y="1158"/>
                </a:lnTo>
                <a:lnTo>
                  <a:pt x="1305" y="1127"/>
                </a:lnTo>
                <a:lnTo>
                  <a:pt x="1314" y="1112"/>
                </a:lnTo>
                <a:lnTo>
                  <a:pt x="1322" y="1096"/>
                </a:lnTo>
                <a:lnTo>
                  <a:pt x="1331" y="1081"/>
                </a:lnTo>
                <a:lnTo>
                  <a:pt x="1338" y="1064"/>
                </a:lnTo>
                <a:lnTo>
                  <a:pt x="1346" y="1048"/>
                </a:lnTo>
                <a:lnTo>
                  <a:pt x="1352" y="1032"/>
                </a:lnTo>
                <a:lnTo>
                  <a:pt x="1359" y="1014"/>
                </a:lnTo>
                <a:lnTo>
                  <a:pt x="1364" y="998"/>
                </a:lnTo>
                <a:lnTo>
                  <a:pt x="1371" y="980"/>
                </a:lnTo>
                <a:lnTo>
                  <a:pt x="1375" y="964"/>
                </a:lnTo>
                <a:lnTo>
                  <a:pt x="1381" y="946"/>
                </a:lnTo>
                <a:lnTo>
                  <a:pt x="1385" y="928"/>
                </a:lnTo>
                <a:lnTo>
                  <a:pt x="1389" y="911"/>
                </a:lnTo>
                <a:lnTo>
                  <a:pt x="1394" y="891"/>
                </a:lnTo>
                <a:lnTo>
                  <a:pt x="1396" y="874"/>
                </a:lnTo>
                <a:lnTo>
                  <a:pt x="1399" y="856"/>
                </a:lnTo>
                <a:lnTo>
                  <a:pt x="1402" y="837"/>
                </a:lnTo>
                <a:lnTo>
                  <a:pt x="1403" y="819"/>
                </a:lnTo>
                <a:lnTo>
                  <a:pt x="1405" y="800"/>
                </a:lnTo>
                <a:lnTo>
                  <a:pt x="1406" y="780"/>
                </a:lnTo>
                <a:lnTo>
                  <a:pt x="1408" y="761"/>
                </a:lnTo>
                <a:lnTo>
                  <a:pt x="1408" y="74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群組 132"/>
          <p:cNvGrpSpPr/>
          <p:nvPr/>
        </p:nvGrpSpPr>
        <p:grpSpPr>
          <a:xfrm>
            <a:off x="6876256" y="3140968"/>
            <a:ext cx="1368152" cy="838200"/>
            <a:chOff x="6732240" y="3068538"/>
            <a:chExt cx="1368152" cy="838200"/>
          </a:xfrm>
        </p:grpSpPr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824663" y="3068538"/>
              <a:ext cx="1060450" cy="838200"/>
            </a:xfrm>
            <a:custGeom>
              <a:avLst/>
              <a:gdLst>
                <a:gd name="T0" fmla="*/ 2147483647 w 1754"/>
                <a:gd name="T1" fmla="*/ 2147483647 h 1847"/>
                <a:gd name="T2" fmla="*/ 2147483647 w 1754"/>
                <a:gd name="T3" fmla="*/ 2147483647 h 1847"/>
                <a:gd name="T4" fmla="*/ 2147483647 w 1754"/>
                <a:gd name="T5" fmla="*/ 2147483647 h 1847"/>
                <a:gd name="T6" fmla="*/ 2147483647 w 1754"/>
                <a:gd name="T7" fmla="*/ 2147483647 h 1847"/>
                <a:gd name="T8" fmla="*/ 2147483647 w 1754"/>
                <a:gd name="T9" fmla="*/ 2147483647 h 1847"/>
                <a:gd name="T10" fmla="*/ 2147483647 w 1754"/>
                <a:gd name="T11" fmla="*/ 2147483647 h 1847"/>
                <a:gd name="T12" fmla="*/ 2147483647 w 1754"/>
                <a:gd name="T13" fmla="*/ 2147483647 h 1847"/>
                <a:gd name="T14" fmla="*/ 2147483647 w 1754"/>
                <a:gd name="T15" fmla="*/ 2147483647 h 1847"/>
                <a:gd name="T16" fmla="*/ 2147483647 w 1754"/>
                <a:gd name="T17" fmla="*/ 2147483647 h 1847"/>
                <a:gd name="T18" fmla="*/ 2147483647 w 1754"/>
                <a:gd name="T19" fmla="*/ 2147483647 h 1847"/>
                <a:gd name="T20" fmla="*/ 2147483647 w 1754"/>
                <a:gd name="T21" fmla="*/ 2147483647 h 1847"/>
                <a:gd name="T22" fmla="*/ 2147483647 w 1754"/>
                <a:gd name="T23" fmla="*/ 2147483647 h 1847"/>
                <a:gd name="T24" fmla="*/ 2147483647 w 1754"/>
                <a:gd name="T25" fmla="*/ 0 h 1847"/>
                <a:gd name="T26" fmla="*/ 2147483647 w 1754"/>
                <a:gd name="T27" fmla="*/ 2147483647 h 1847"/>
                <a:gd name="T28" fmla="*/ 2147483647 w 1754"/>
                <a:gd name="T29" fmla="*/ 2147483647 h 1847"/>
                <a:gd name="T30" fmla="*/ 2147483647 w 1754"/>
                <a:gd name="T31" fmla="*/ 2147483647 h 1847"/>
                <a:gd name="T32" fmla="*/ 2147483647 w 1754"/>
                <a:gd name="T33" fmla="*/ 2147483647 h 1847"/>
                <a:gd name="T34" fmla="*/ 2147483647 w 1754"/>
                <a:gd name="T35" fmla="*/ 2147483647 h 1847"/>
                <a:gd name="T36" fmla="*/ 2147483647 w 1754"/>
                <a:gd name="T37" fmla="*/ 2147483647 h 1847"/>
                <a:gd name="T38" fmla="*/ 2147483647 w 1754"/>
                <a:gd name="T39" fmla="*/ 2147483647 h 1847"/>
                <a:gd name="T40" fmla="*/ 2147483647 w 1754"/>
                <a:gd name="T41" fmla="*/ 2147483647 h 1847"/>
                <a:gd name="T42" fmla="*/ 2147483647 w 1754"/>
                <a:gd name="T43" fmla="*/ 2147483647 h 1847"/>
                <a:gd name="T44" fmla="*/ 2147483647 w 1754"/>
                <a:gd name="T45" fmla="*/ 2147483647 h 1847"/>
                <a:gd name="T46" fmla="*/ 2147483647 w 1754"/>
                <a:gd name="T47" fmla="*/ 2147483647 h 1847"/>
                <a:gd name="T48" fmla="*/ 2147483647 w 1754"/>
                <a:gd name="T49" fmla="*/ 2147483647 h 1847"/>
                <a:gd name="T50" fmla="*/ 0 w 1754"/>
                <a:gd name="T51" fmla="*/ 2147483647 h 1847"/>
                <a:gd name="T52" fmla="*/ 2147483647 w 1754"/>
                <a:gd name="T53" fmla="*/ 2147483647 h 1847"/>
                <a:gd name="T54" fmla="*/ 2147483647 w 1754"/>
                <a:gd name="T55" fmla="*/ 2147483647 h 1847"/>
                <a:gd name="T56" fmla="*/ 2147483647 w 1754"/>
                <a:gd name="T57" fmla="*/ 2147483647 h 1847"/>
                <a:gd name="T58" fmla="*/ 2147483647 w 1754"/>
                <a:gd name="T59" fmla="*/ 2147483647 h 1847"/>
                <a:gd name="T60" fmla="*/ 2147483647 w 1754"/>
                <a:gd name="T61" fmla="*/ 2147483647 h 1847"/>
                <a:gd name="T62" fmla="*/ 2147483647 w 1754"/>
                <a:gd name="T63" fmla="*/ 2147483647 h 1847"/>
                <a:gd name="T64" fmla="*/ 2147483647 w 1754"/>
                <a:gd name="T65" fmla="*/ 2147483647 h 1847"/>
                <a:gd name="T66" fmla="*/ 2147483647 w 1754"/>
                <a:gd name="T67" fmla="*/ 2147483647 h 1847"/>
                <a:gd name="T68" fmla="*/ 2147483647 w 1754"/>
                <a:gd name="T69" fmla="*/ 2147483647 h 1847"/>
                <a:gd name="T70" fmla="*/ 2147483647 w 1754"/>
                <a:gd name="T71" fmla="*/ 2147483647 h 1847"/>
                <a:gd name="T72" fmla="*/ 2147483647 w 1754"/>
                <a:gd name="T73" fmla="*/ 2147483647 h 1847"/>
                <a:gd name="T74" fmla="*/ 2147483647 w 1754"/>
                <a:gd name="T75" fmla="*/ 2147483647 h 1847"/>
                <a:gd name="T76" fmla="*/ 2147483647 w 1754"/>
                <a:gd name="T77" fmla="*/ 2147483647 h 1847"/>
                <a:gd name="T78" fmla="*/ 2147483647 w 1754"/>
                <a:gd name="T79" fmla="*/ 2147483647 h 1847"/>
                <a:gd name="T80" fmla="*/ 2147483647 w 1754"/>
                <a:gd name="T81" fmla="*/ 2147483647 h 1847"/>
                <a:gd name="T82" fmla="*/ 2147483647 w 1754"/>
                <a:gd name="T83" fmla="*/ 2147483647 h 1847"/>
                <a:gd name="T84" fmla="*/ 2147483647 w 1754"/>
                <a:gd name="T85" fmla="*/ 2147483647 h 1847"/>
                <a:gd name="T86" fmla="*/ 2147483647 w 1754"/>
                <a:gd name="T87" fmla="*/ 2147483647 h 1847"/>
                <a:gd name="T88" fmla="*/ 2147483647 w 1754"/>
                <a:gd name="T89" fmla="*/ 2147483647 h 1847"/>
                <a:gd name="T90" fmla="*/ 2147483647 w 1754"/>
                <a:gd name="T91" fmla="*/ 2147483647 h 1847"/>
                <a:gd name="T92" fmla="*/ 2147483647 w 1754"/>
                <a:gd name="T93" fmla="*/ 2147483647 h 1847"/>
                <a:gd name="T94" fmla="*/ 2147483647 w 1754"/>
                <a:gd name="T95" fmla="*/ 2147483647 h 1847"/>
                <a:gd name="T96" fmla="*/ 2147483647 w 1754"/>
                <a:gd name="T97" fmla="*/ 2147483647 h 1847"/>
                <a:gd name="T98" fmla="*/ 2147483647 w 1754"/>
                <a:gd name="T99" fmla="*/ 2147483647 h 1847"/>
                <a:gd name="T100" fmla="*/ 2147483647 w 1754"/>
                <a:gd name="T101" fmla="*/ 2147483647 h 18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54"/>
                <a:gd name="T154" fmla="*/ 0 h 1847"/>
                <a:gd name="T155" fmla="*/ 1754 w 1754"/>
                <a:gd name="T156" fmla="*/ 1847 h 18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54" h="1847">
                  <a:moveTo>
                    <a:pt x="1754" y="925"/>
                  </a:moveTo>
                  <a:lnTo>
                    <a:pt x="1753" y="900"/>
                  </a:lnTo>
                  <a:lnTo>
                    <a:pt x="1753" y="876"/>
                  </a:lnTo>
                  <a:lnTo>
                    <a:pt x="1751" y="852"/>
                  </a:lnTo>
                  <a:lnTo>
                    <a:pt x="1748" y="830"/>
                  </a:lnTo>
                  <a:lnTo>
                    <a:pt x="1746" y="806"/>
                  </a:lnTo>
                  <a:lnTo>
                    <a:pt x="1743" y="783"/>
                  </a:lnTo>
                  <a:lnTo>
                    <a:pt x="1740" y="760"/>
                  </a:lnTo>
                  <a:lnTo>
                    <a:pt x="1736" y="738"/>
                  </a:lnTo>
                  <a:lnTo>
                    <a:pt x="1730" y="715"/>
                  </a:lnTo>
                  <a:lnTo>
                    <a:pt x="1726" y="692"/>
                  </a:lnTo>
                  <a:lnTo>
                    <a:pt x="1720" y="672"/>
                  </a:lnTo>
                  <a:lnTo>
                    <a:pt x="1713" y="649"/>
                  </a:lnTo>
                  <a:lnTo>
                    <a:pt x="1708" y="627"/>
                  </a:lnTo>
                  <a:lnTo>
                    <a:pt x="1701" y="606"/>
                  </a:lnTo>
                  <a:lnTo>
                    <a:pt x="1692" y="584"/>
                  </a:lnTo>
                  <a:lnTo>
                    <a:pt x="1684" y="564"/>
                  </a:lnTo>
                  <a:lnTo>
                    <a:pt x="1675" y="543"/>
                  </a:lnTo>
                  <a:lnTo>
                    <a:pt x="1667" y="524"/>
                  </a:lnTo>
                  <a:lnTo>
                    <a:pt x="1657" y="503"/>
                  </a:lnTo>
                  <a:lnTo>
                    <a:pt x="1647" y="484"/>
                  </a:lnTo>
                  <a:lnTo>
                    <a:pt x="1638" y="464"/>
                  </a:lnTo>
                  <a:lnTo>
                    <a:pt x="1626" y="445"/>
                  </a:lnTo>
                  <a:lnTo>
                    <a:pt x="1615" y="426"/>
                  </a:lnTo>
                  <a:lnTo>
                    <a:pt x="1604" y="407"/>
                  </a:lnTo>
                  <a:lnTo>
                    <a:pt x="1591" y="389"/>
                  </a:lnTo>
                  <a:lnTo>
                    <a:pt x="1579" y="371"/>
                  </a:lnTo>
                  <a:lnTo>
                    <a:pt x="1566" y="353"/>
                  </a:lnTo>
                  <a:lnTo>
                    <a:pt x="1552" y="336"/>
                  </a:lnTo>
                  <a:lnTo>
                    <a:pt x="1540" y="319"/>
                  </a:lnTo>
                  <a:lnTo>
                    <a:pt x="1526" y="303"/>
                  </a:lnTo>
                  <a:lnTo>
                    <a:pt x="1512" y="287"/>
                  </a:lnTo>
                  <a:lnTo>
                    <a:pt x="1496" y="270"/>
                  </a:lnTo>
                  <a:lnTo>
                    <a:pt x="1481" y="254"/>
                  </a:lnTo>
                  <a:lnTo>
                    <a:pt x="1465" y="239"/>
                  </a:lnTo>
                  <a:lnTo>
                    <a:pt x="1450" y="225"/>
                  </a:lnTo>
                  <a:lnTo>
                    <a:pt x="1435" y="211"/>
                  </a:lnTo>
                  <a:lnTo>
                    <a:pt x="1418" y="196"/>
                  </a:lnTo>
                  <a:lnTo>
                    <a:pt x="1401" y="183"/>
                  </a:lnTo>
                  <a:lnTo>
                    <a:pt x="1384" y="170"/>
                  </a:lnTo>
                  <a:lnTo>
                    <a:pt x="1366" y="158"/>
                  </a:lnTo>
                  <a:lnTo>
                    <a:pt x="1349" y="145"/>
                  </a:lnTo>
                  <a:lnTo>
                    <a:pt x="1331" y="133"/>
                  </a:lnTo>
                  <a:lnTo>
                    <a:pt x="1313" y="122"/>
                  </a:lnTo>
                  <a:lnTo>
                    <a:pt x="1294" y="111"/>
                  </a:lnTo>
                  <a:lnTo>
                    <a:pt x="1275" y="100"/>
                  </a:lnTo>
                  <a:lnTo>
                    <a:pt x="1257" y="91"/>
                  </a:lnTo>
                  <a:lnTo>
                    <a:pt x="1237" y="81"/>
                  </a:lnTo>
                  <a:lnTo>
                    <a:pt x="1217" y="72"/>
                  </a:lnTo>
                  <a:lnTo>
                    <a:pt x="1198" y="63"/>
                  </a:lnTo>
                  <a:lnTo>
                    <a:pt x="1178" y="56"/>
                  </a:lnTo>
                  <a:lnTo>
                    <a:pt x="1157" y="48"/>
                  </a:lnTo>
                  <a:lnTo>
                    <a:pt x="1136" y="41"/>
                  </a:lnTo>
                  <a:lnTo>
                    <a:pt x="1117" y="35"/>
                  </a:lnTo>
                  <a:lnTo>
                    <a:pt x="1096" y="29"/>
                  </a:lnTo>
                  <a:lnTo>
                    <a:pt x="1075" y="23"/>
                  </a:lnTo>
                  <a:lnTo>
                    <a:pt x="1054" y="19"/>
                  </a:lnTo>
                  <a:lnTo>
                    <a:pt x="1031" y="14"/>
                  </a:lnTo>
                  <a:lnTo>
                    <a:pt x="1010" y="10"/>
                  </a:lnTo>
                  <a:lnTo>
                    <a:pt x="988" y="7"/>
                  </a:lnTo>
                  <a:lnTo>
                    <a:pt x="965" y="4"/>
                  </a:lnTo>
                  <a:lnTo>
                    <a:pt x="944" y="3"/>
                  </a:lnTo>
                  <a:lnTo>
                    <a:pt x="922" y="1"/>
                  </a:lnTo>
                  <a:lnTo>
                    <a:pt x="899" y="0"/>
                  </a:lnTo>
                  <a:lnTo>
                    <a:pt x="876" y="0"/>
                  </a:lnTo>
                  <a:lnTo>
                    <a:pt x="853" y="0"/>
                  </a:lnTo>
                  <a:lnTo>
                    <a:pt x="831" y="1"/>
                  </a:lnTo>
                  <a:lnTo>
                    <a:pt x="808" y="3"/>
                  </a:lnTo>
                  <a:lnTo>
                    <a:pt x="787" y="4"/>
                  </a:lnTo>
                  <a:lnTo>
                    <a:pt x="765" y="7"/>
                  </a:lnTo>
                  <a:lnTo>
                    <a:pt x="743" y="10"/>
                  </a:lnTo>
                  <a:lnTo>
                    <a:pt x="722" y="14"/>
                  </a:lnTo>
                  <a:lnTo>
                    <a:pt x="699" y="19"/>
                  </a:lnTo>
                  <a:lnTo>
                    <a:pt x="678" y="23"/>
                  </a:lnTo>
                  <a:lnTo>
                    <a:pt x="657" y="29"/>
                  </a:lnTo>
                  <a:lnTo>
                    <a:pt x="636" y="35"/>
                  </a:lnTo>
                  <a:lnTo>
                    <a:pt x="615" y="41"/>
                  </a:lnTo>
                  <a:lnTo>
                    <a:pt x="595" y="48"/>
                  </a:lnTo>
                  <a:lnTo>
                    <a:pt x="574" y="56"/>
                  </a:lnTo>
                  <a:lnTo>
                    <a:pt x="555" y="63"/>
                  </a:lnTo>
                  <a:lnTo>
                    <a:pt x="535" y="72"/>
                  </a:lnTo>
                  <a:lnTo>
                    <a:pt x="516" y="81"/>
                  </a:lnTo>
                  <a:lnTo>
                    <a:pt x="496" y="91"/>
                  </a:lnTo>
                  <a:lnTo>
                    <a:pt x="478" y="100"/>
                  </a:lnTo>
                  <a:lnTo>
                    <a:pt x="458" y="111"/>
                  </a:lnTo>
                  <a:lnTo>
                    <a:pt x="440" y="122"/>
                  </a:lnTo>
                  <a:lnTo>
                    <a:pt x="422" y="133"/>
                  </a:lnTo>
                  <a:lnTo>
                    <a:pt x="404" y="145"/>
                  </a:lnTo>
                  <a:lnTo>
                    <a:pt x="387" y="158"/>
                  </a:lnTo>
                  <a:lnTo>
                    <a:pt x="369" y="170"/>
                  </a:lnTo>
                  <a:lnTo>
                    <a:pt x="352" y="183"/>
                  </a:lnTo>
                  <a:lnTo>
                    <a:pt x="335" y="196"/>
                  </a:lnTo>
                  <a:lnTo>
                    <a:pt x="320" y="211"/>
                  </a:lnTo>
                  <a:lnTo>
                    <a:pt x="303" y="225"/>
                  </a:lnTo>
                  <a:lnTo>
                    <a:pt x="287" y="239"/>
                  </a:lnTo>
                  <a:lnTo>
                    <a:pt x="272" y="254"/>
                  </a:lnTo>
                  <a:lnTo>
                    <a:pt x="257" y="270"/>
                  </a:lnTo>
                  <a:lnTo>
                    <a:pt x="243" y="287"/>
                  </a:lnTo>
                  <a:lnTo>
                    <a:pt x="227" y="303"/>
                  </a:lnTo>
                  <a:lnTo>
                    <a:pt x="214" y="319"/>
                  </a:lnTo>
                  <a:lnTo>
                    <a:pt x="200" y="336"/>
                  </a:lnTo>
                  <a:lnTo>
                    <a:pt x="186" y="353"/>
                  </a:lnTo>
                  <a:lnTo>
                    <a:pt x="174" y="371"/>
                  </a:lnTo>
                  <a:lnTo>
                    <a:pt x="161" y="389"/>
                  </a:lnTo>
                  <a:lnTo>
                    <a:pt x="150" y="407"/>
                  </a:lnTo>
                  <a:lnTo>
                    <a:pt x="139" y="426"/>
                  </a:lnTo>
                  <a:lnTo>
                    <a:pt x="128" y="445"/>
                  </a:lnTo>
                  <a:lnTo>
                    <a:pt x="116" y="464"/>
                  </a:lnTo>
                  <a:lnTo>
                    <a:pt x="105" y="484"/>
                  </a:lnTo>
                  <a:lnTo>
                    <a:pt x="95" y="503"/>
                  </a:lnTo>
                  <a:lnTo>
                    <a:pt x="87" y="524"/>
                  </a:lnTo>
                  <a:lnTo>
                    <a:pt x="77" y="543"/>
                  </a:lnTo>
                  <a:lnTo>
                    <a:pt x="69" y="564"/>
                  </a:lnTo>
                  <a:lnTo>
                    <a:pt x="60" y="584"/>
                  </a:lnTo>
                  <a:lnTo>
                    <a:pt x="53" y="606"/>
                  </a:lnTo>
                  <a:lnTo>
                    <a:pt x="46" y="627"/>
                  </a:lnTo>
                  <a:lnTo>
                    <a:pt x="39" y="649"/>
                  </a:lnTo>
                  <a:lnTo>
                    <a:pt x="34" y="672"/>
                  </a:lnTo>
                  <a:lnTo>
                    <a:pt x="28" y="692"/>
                  </a:lnTo>
                  <a:lnTo>
                    <a:pt x="23" y="715"/>
                  </a:lnTo>
                  <a:lnTo>
                    <a:pt x="18" y="738"/>
                  </a:lnTo>
                  <a:lnTo>
                    <a:pt x="14" y="760"/>
                  </a:lnTo>
                  <a:lnTo>
                    <a:pt x="10" y="783"/>
                  </a:lnTo>
                  <a:lnTo>
                    <a:pt x="7" y="806"/>
                  </a:lnTo>
                  <a:lnTo>
                    <a:pt x="4" y="830"/>
                  </a:lnTo>
                  <a:lnTo>
                    <a:pt x="3" y="852"/>
                  </a:lnTo>
                  <a:lnTo>
                    <a:pt x="2" y="876"/>
                  </a:lnTo>
                  <a:lnTo>
                    <a:pt x="0" y="900"/>
                  </a:lnTo>
                  <a:lnTo>
                    <a:pt x="0" y="925"/>
                  </a:lnTo>
                  <a:lnTo>
                    <a:pt x="0" y="948"/>
                  </a:lnTo>
                  <a:lnTo>
                    <a:pt x="2" y="972"/>
                  </a:lnTo>
                  <a:lnTo>
                    <a:pt x="3" y="996"/>
                  </a:lnTo>
                  <a:lnTo>
                    <a:pt x="4" y="1018"/>
                  </a:lnTo>
                  <a:lnTo>
                    <a:pt x="7" y="1042"/>
                  </a:lnTo>
                  <a:lnTo>
                    <a:pt x="10" y="1065"/>
                  </a:lnTo>
                  <a:lnTo>
                    <a:pt x="14" y="1088"/>
                  </a:lnTo>
                  <a:lnTo>
                    <a:pt x="18" y="1110"/>
                  </a:lnTo>
                  <a:lnTo>
                    <a:pt x="23" y="1132"/>
                  </a:lnTo>
                  <a:lnTo>
                    <a:pt x="28" y="1154"/>
                  </a:lnTo>
                  <a:lnTo>
                    <a:pt x="34" y="1176"/>
                  </a:lnTo>
                  <a:lnTo>
                    <a:pt x="39" y="1199"/>
                  </a:lnTo>
                  <a:lnTo>
                    <a:pt x="46" y="1221"/>
                  </a:lnTo>
                  <a:lnTo>
                    <a:pt x="53" y="1241"/>
                  </a:lnTo>
                  <a:lnTo>
                    <a:pt x="60" y="1262"/>
                  </a:lnTo>
                  <a:lnTo>
                    <a:pt x="69" y="1283"/>
                  </a:lnTo>
                  <a:lnTo>
                    <a:pt x="77" y="1304"/>
                  </a:lnTo>
                  <a:lnTo>
                    <a:pt x="87" y="1324"/>
                  </a:lnTo>
                  <a:lnTo>
                    <a:pt x="95" y="1345"/>
                  </a:lnTo>
                  <a:lnTo>
                    <a:pt x="107" y="1364"/>
                  </a:lnTo>
                  <a:lnTo>
                    <a:pt x="116" y="1384"/>
                  </a:lnTo>
                  <a:lnTo>
                    <a:pt x="128" y="1403"/>
                  </a:lnTo>
                  <a:lnTo>
                    <a:pt x="139" y="1422"/>
                  </a:lnTo>
                  <a:lnTo>
                    <a:pt x="150" y="1440"/>
                  </a:lnTo>
                  <a:lnTo>
                    <a:pt x="161" y="1459"/>
                  </a:lnTo>
                  <a:lnTo>
                    <a:pt x="174" y="1477"/>
                  </a:lnTo>
                  <a:lnTo>
                    <a:pt x="186" y="1495"/>
                  </a:lnTo>
                  <a:lnTo>
                    <a:pt x="200" y="1511"/>
                  </a:lnTo>
                  <a:lnTo>
                    <a:pt x="214" y="1529"/>
                  </a:lnTo>
                  <a:lnTo>
                    <a:pt x="227" y="1545"/>
                  </a:lnTo>
                  <a:lnTo>
                    <a:pt x="243" y="1561"/>
                  </a:lnTo>
                  <a:lnTo>
                    <a:pt x="257" y="1577"/>
                  </a:lnTo>
                  <a:lnTo>
                    <a:pt x="272" y="1592"/>
                  </a:lnTo>
                  <a:lnTo>
                    <a:pt x="287" y="1607"/>
                  </a:lnTo>
                  <a:lnTo>
                    <a:pt x="303" y="1622"/>
                  </a:lnTo>
                  <a:lnTo>
                    <a:pt x="320" y="1637"/>
                  </a:lnTo>
                  <a:lnTo>
                    <a:pt x="335" y="1650"/>
                  </a:lnTo>
                  <a:lnTo>
                    <a:pt x="352" y="1663"/>
                  </a:lnTo>
                  <a:lnTo>
                    <a:pt x="369" y="1677"/>
                  </a:lnTo>
                  <a:lnTo>
                    <a:pt x="387" y="1690"/>
                  </a:lnTo>
                  <a:lnTo>
                    <a:pt x="404" y="1702"/>
                  </a:lnTo>
                  <a:lnTo>
                    <a:pt x="422" y="1714"/>
                  </a:lnTo>
                  <a:lnTo>
                    <a:pt x="440" y="1725"/>
                  </a:lnTo>
                  <a:lnTo>
                    <a:pt x="458" y="1736"/>
                  </a:lnTo>
                  <a:lnTo>
                    <a:pt x="478" y="1746"/>
                  </a:lnTo>
                  <a:lnTo>
                    <a:pt x="496" y="1757"/>
                  </a:lnTo>
                  <a:lnTo>
                    <a:pt x="516" y="1765"/>
                  </a:lnTo>
                  <a:lnTo>
                    <a:pt x="535" y="1774"/>
                  </a:lnTo>
                  <a:lnTo>
                    <a:pt x="555" y="1783"/>
                  </a:lnTo>
                  <a:lnTo>
                    <a:pt x="574" y="1792"/>
                  </a:lnTo>
                  <a:lnTo>
                    <a:pt x="595" y="1799"/>
                  </a:lnTo>
                  <a:lnTo>
                    <a:pt x="615" y="1805"/>
                  </a:lnTo>
                  <a:lnTo>
                    <a:pt x="636" y="1813"/>
                  </a:lnTo>
                  <a:lnTo>
                    <a:pt x="657" y="1819"/>
                  </a:lnTo>
                  <a:lnTo>
                    <a:pt x="678" y="1823"/>
                  </a:lnTo>
                  <a:lnTo>
                    <a:pt x="699" y="1829"/>
                  </a:lnTo>
                  <a:lnTo>
                    <a:pt x="722" y="1834"/>
                  </a:lnTo>
                  <a:lnTo>
                    <a:pt x="743" y="1837"/>
                  </a:lnTo>
                  <a:lnTo>
                    <a:pt x="765" y="1839"/>
                  </a:lnTo>
                  <a:lnTo>
                    <a:pt x="786" y="1842"/>
                  </a:lnTo>
                  <a:lnTo>
                    <a:pt x="808" y="1845"/>
                  </a:lnTo>
                  <a:lnTo>
                    <a:pt x="831" y="1847"/>
                  </a:lnTo>
                  <a:lnTo>
                    <a:pt x="853" y="1847"/>
                  </a:lnTo>
                  <a:lnTo>
                    <a:pt x="876" y="1847"/>
                  </a:lnTo>
                  <a:lnTo>
                    <a:pt x="899" y="1847"/>
                  </a:lnTo>
                  <a:lnTo>
                    <a:pt x="922" y="1847"/>
                  </a:lnTo>
                  <a:lnTo>
                    <a:pt x="944" y="1845"/>
                  </a:lnTo>
                  <a:lnTo>
                    <a:pt x="965" y="1842"/>
                  </a:lnTo>
                  <a:lnTo>
                    <a:pt x="988" y="1841"/>
                  </a:lnTo>
                  <a:lnTo>
                    <a:pt x="1010" y="1837"/>
                  </a:lnTo>
                  <a:lnTo>
                    <a:pt x="1031" y="1834"/>
                  </a:lnTo>
                  <a:lnTo>
                    <a:pt x="1054" y="1829"/>
                  </a:lnTo>
                  <a:lnTo>
                    <a:pt x="1075" y="1825"/>
                  </a:lnTo>
                  <a:lnTo>
                    <a:pt x="1096" y="1819"/>
                  </a:lnTo>
                  <a:lnTo>
                    <a:pt x="1117" y="1813"/>
                  </a:lnTo>
                  <a:lnTo>
                    <a:pt x="1138" y="1805"/>
                  </a:lnTo>
                  <a:lnTo>
                    <a:pt x="1157" y="1799"/>
                  </a:lnTo>
                  <a:lnTo>
                    <a:pt x="1178" y="1792"/>
                  </a:lnTo>
                  <a:lnTo>
                    <a:pt x="1198" y="1783"/>
                  </a:lnTo>
                  <a:lnTo>
                    <a:pt x="1217" y="1774"/>
                  </a:lnTo>
                  <a:lnTo>
                    <a:pt x="1237" y="1765"/>
                  </a:lnTo>
                  <a:lnTo>
                    <a:pt x="1257" y="1757"/>
                  </a:lnTo>
                  <a:lnTo>
                    <a:pt x="1275" y="1746"/>
                  </a:lnTo>
                  <a:lnTo>
                    <a:pt x="1294" y="1736"/>
                  </a:lnTo>
                  <a:lnTo>
                    <a:pt x="1313" y="1725"/>
                  </a:lnTo>
                  <a:lnTo>
                    <a:pt x="1331" y="1714"/>
                  </a:lnTo>
                  <a:lnTo>
                    <a:pt x="1349" y="1702"/>
                  </a:lnTo>
                  <a:lnTo>
                    <a:pt x="1366" y="1690"/>
                  </a:lnTo>
                  <a:lnTo>
                    <a:pt x="1384" y="1677"/>
                  </a:lnTo>
                  <a:lnTo>
                    <a:pt x="1401" y="1665"/>
                  </a:lnTo>
                  <a:lnTo>
                    <a:pt x="1418" y="1650"/>
                  </a:lnTo>
                  <a:lnTo>
                    <a:pt x="1435" y="1637"/>
                  </a:lnTo>
                  <a:lnTo>
                    <a:pt x="1450" y="1622"/>
                  </a:lnTo>
                  <a:lnTo>
                    <a:pt x="1465" y="1607"/>
                  </a:lnTo>
                  <a:lnTo>
                    <a:pt x="1481" y="1592"/>
                  </a:lnTo>
                  <a:lnTo>
                    <a:pt x="1496" y="1577"/>
                  </a:lnTo>
                  <a:lnTo>
                    <a:pt x="1512" y="1561"/>
                  </a:lnTo>
                  <a:lnTo>
                    <a:pt x="1526" y="1545"/>
                  </a:lnTo>
                  <a:lnTo>
                    <a:pt x="1540" y="1529"/>
                  </a:lnTo>
                  <a:lnTo>
                    <a:pt x="1552" y="1511"/>
                  </a:lnTo>
                  <a:lnTo>
                    <a:pt x="1566" y="1495"/>
                  </a:lnTo>
                  <a:lnTo>
                    <a:pt x="1579" y="1477"/>
                  </a:lnTo>
                  <a:lnTo>
                    <a:pt x="1591" y="1459"/>
                  </a:lnTo>
                  <a:lnTo>
                    <a:pt x="1604" y="1440"/>
                  </a:lnTo>
                  <a:lnTo>
                    <a:pt x="1615" y="1422"/>
                  </a:lnTo>
                  <a:lnTo>
                    <a:pt x="1626" y="1403"/>
                  </a:lnTo>
                  <a:lnTo>
                    <a:pt x="1638" y="1384"/>
                  </a:lnTo>
                  <a:lnTo>
                    <a:pt x="1647" y="1364"/>
                  </a:lnTo>
                  <a:lnTo>
                    <a:pt x="1657" y="1345"/>
                  </a:lnTo>
                  <a:lnTo>
                    <a:pt x="1667" y="1324"/>
                  </a:lnTo>
                  <a:lnTo>
                    <a:pt x="1675" y="1304"/>
                  </a:lnTo>
                  <a:lnTo>
                    <a:pt x="1684" y="1283"/>
                  </a:lnTo>
                  <a:lnTo>
                    <a:pt x="1692" y="1262"/>
                  </a:lnTo>
                  <a:lnTo>
                    <a:pt x="1699" y="1241"/>
                  </a:lnTo>
                  <a:lnTo>
                    <a:pt x="1708" y="1221"/>
                  </a:lnTo>
                  <a:lnTo>
                    <a:pt x="1713" y="1199"/>
                  </a:lnTo>
                  <a:lnTo>
                    <a:pt x="1720" y="1176"/>
                  </a:lnTo>
                  <a:lnTo>
                    <a:pt x="1726" y="1154"/>
                  </a:lnTo>
                  <a:lnTo>
                    <a:pt x="1730" y="1132"/>
                  </a:lnTo>
                  <a:lnTo>
                    <a:pt x="1736" y="1110"/>
                  </a:lnTo>
                  <a:lnTo>
                    <a:pt x="1740" y="1088"/>
                  </a:lnTo>
                  <a:lnTo>
                    <a:pt x="1743" y="1064"/>
                  </a:lnTo>
                  <a:lnTo>
                    <a:pt x="1746" y="1042"/>
                  </a:lnTo>
                  <a:lnTo>
                    <a:pt x="1748" y="1018"/>
                  </a:lnTo>
                  <a:lnTo>
                    <a:pt x="1751" y="994"/>
                  </a:lnTo>
                  <a:lnTo>
                    <a:pt x="1753" y="972"/>
                  </a:lnTo>
                  <a:lnTo>
                    <a:pt x="1753" y="948"/>
                  </a:lnTo>
                  <a:lnTo>
                    <a:pt x="1753" y="923"/>
                  </a:lnTo>
                  <a:lnTo>
                    <a:pt x="1754" y="9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+mn-ea"/>
                <a:ea typeface="+mn-ea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6732240" y="3212554"/>
              <a:ext cx="136815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+mn-ea"/>
                  <a:ea typeface="+mn-ea"/>
                </a:rPr>
                <a:t>健保署</a:t>
              </a:r>
              <a:endParaRPr lang="en-US" altLang="zh-TW" sz="1600" b="1" dirty="0" smtClean="0">
                <a:latin typeface="+mn-ea"/>
                <a:ea typeface="+mn-ea"/>
              </a:endParaRPr>
            </a:p>
            <a:p>
              <a:pPr algn="ctr"/>
              <a:r>
                <a:rPr lang="zh-TW" altLang="en-US" sz="1600" b="1" dirty="0" smtClean="0">
                  <a:latin typeface="+mn-ea"/>
                  <a:ea typeface="+mn-ea"/>
                </a:rPr>
                <a:t>分區業務組</a:t>
              </a:r>
              <a:endParaRPr lang="en-US" altLang="zh-TW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3" name="群組 131"/>
          <p:cNvGrpSpPr/>
          <p:nvPr/>
        </p:nvGrpSpPr>
        <p:grpSpPr>
          <a:xfrm>
            <a:off x="6948264" y="1879054"/>
            <a:ext cx="1296144" cy="876300"/>
            <a:chOff x="6876256" y="1735038"/>
            <a:chExt cx="1169937" cy="876300"/>
          </a:xfrm>
        </p:grpSpPr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6910388" y="1735038"/>
              <a:ext cx="1117600" cy="876300"/>
            </a:xfrm>
            <a:custGeom>
              <a:avLst/>
              <a:gdLst>
                <a:gd name="T0" fmla="*/ 2147483647 w 1594"/>
                <a:gd name="T1" fmla="*/ 2147483647 h 1679"/>
                <a:gd name="T2" fmla="*/ 2147483647 w 1594"/>
                <a:gd name="T3" fmla="*/ 2147483647 h 1679"/>
                <a:gd name="T4" fmla="*/ 2147483647 w 1594"/>
                <a:gd name="T5" fmla="*/ 2147483647 h 1679"/>
                <a:gd name="T6" fmla="*/ 2147483647 w 1594"/>
                <a:gd name="T7" fmla="*/ 2147483647 h 1679"/>
                <a:gd name="T8" fmla="*/ 2147483647 w 1594"/>
                <a:gd name="T9" fmla="*/ 2147483647 h 1679"/>
                <a:gd name="T10" fmla="*/ 2147483647 w 1594"/>
                <a:gd name="T11" fmla="*/ 2147483647 h 1679"/>
                <a:gd name="T12" fmla="*/ 2147483647 w 1594"/>
                <a:gd name="T13" fmla="*/ 2147483647 h 1679"/>
                <a:gd name="T14" fmla="*/ 2147483647 w 1594"/>
                <a:gd name="T15" fmla="*/ 2147483647 h 1679"/>
                <a:gd name="T16" fmla="*/ 2147483647 w 1594"/>
                <a:gd name="T17" fmla="*/ 2147483647 h 1679"/>
                <a:gd name="T18" fmla="*/ 2147483647 w 1594"/>
                <a:gd name="T19" fmla="*/ 2147483647 h 1679"/>
                <a:gd name="T20" fmla="*/ 2147483647 w 1594"/>
                <a:gd name="T21" fmla="*/ 2147483647 h 1679"/>
                <a:gd name="T22" fmla="*/ 2147483647 w 1594"/>
                <a:gd name="T23" fmla="*/ 2147483647 h 1679"/>
                <a:gd name="T24" fmla="*/ 2147483647 w 1594"/>
                <a:gd name="T25" fmla="*/ 2147483647 h 1679"/>
                <a:gd name="T26" fmla="*/ 2147483647 w 1594"/>
                <a:gd name="T27" fmla="*/ 2147483647 h 1679"/>
                <a:gd name="T28" fmla="*/ 2147483647 w 1594"/>
                <a:gd name="T29" fmla="*/ 0 h 1679"/>
                <a:gd name="T30" fmla="*/ 2147483647 w 1594"/>
                <a:gd name="T31" fmla="*/ 2147483647 h 1679"/>
                <a:gd name="T32" fmla="*/ 2147483647 w 1594"/>
                <a:gd name="T33" fmla="*/ 2147483647 h 1679"/>
                <a:gd name="T34" fmla="*/ 2147483647 w 1594"/>
                <a:gd name="T35" fmla="*/ 2147483647 h 1679"/>
                <a:gd name="T36" fmla="*/ 2147483647 w 1594"/>
                <a:gd name="T37" fmla="*/ 2147483647 h 1679"/>
                <a:gd name="T38" fmla="*/ 2147483647 w 1594"/>
                <a:gd name="T39" fmla="*/ 2147483647 h 1679"/>
                <a:gd name="T40" fmla="*/ 2147483647 w 1594"/>
                <a:gd name="T41" fmla="*/ 2147483647 h 1679"/>
                <a:gd name="T42" fmla="*/ 2147483647 w 1594"/>
                <a:gd name="T43" fmla="*/ 2147483647 h 1679"/>
                <a:gd name="T44" fmla="*/ 2147483647 w 1594"/>
                <a:gd name="T45" fmla="*/ 2147483647 h 1679"/>
                <a:gd name="T46" fmla="*/ 2147483647 w 1594"/>
                <a:gd name="T47" fmla="*/ 2147483647 h 1679"/>
                <a:gd name="T48" fmla="*/ 2147483647 w 1594"/>
                <a:gd name="T49" fmla="*/ 2147483647 h 1679"/>
                <a:gd name="T50" fmla="*/ 2147483647 w 1594"/>
                <a:gd name="T51" fmla="*/ 2147483647 h 1679"/>
                <a:gd name="T52" fmla="*/ 2147483647 w 1594"/>
                <a:gd name="T53" fmla="*/ 2147483647 h 1679"/>
                <a:gd name="T54" fmla="*/ 2147483647 w 1594"/>
                <a:gd name="T55" fmla="*/ 2147483647 h 1679"/>
                <a:gd name="T56" fmla="*/ 2147483647 w 1594"/>
                <a:gd name="T57" fmla="*/ 2147483647 h 1679"/>
                <a:gd name="T58" fmla="*/ 0 w 1594"/>
                <a:gd name="T59" fmla="*/ 2147483647 h 1679"/>
                <a:gd name="T60" fmla="*/ 2147483647 w 1594"/>
                <a:gd name="T61" fmla="*/ 2147483647 h 1679"/>
                <a:gd name="T62" fmla="*/ 2147483647 w 1594"/>
                <a:gd name="T63" fmla="*/ 2147483647 h 1679"/>
                <a:gd name="T64" fmla="*/ 2147483647 w 1594"/>
                <a:gd name="T65" fmla="*/ 2147483647 h 1679"/>
                <a:gd name="T66" fmla="*/ 2147483647 w 1594"/>
                <a:gd name="T67" fmla="*/ 2147483647 h 1679"/>
                <a:gd name="T68" fmla="*/ 2147483647 w 1594"/>
                <a:gd name="T69" fmla="*/ 2147483647 h 1679"/>
                <a:gd name="T70" fmla="*/ 2147483647 w 1594"/>
                <a:gd name="T71" fmla="*/ 2147483647 h 1679"/>
                <a:gd name="T72" fmla="*/ 2147483647 w 1594"/>
                <a:gd name="T73" fmla="*/ 2147483647 h 1679"/>
                <a:gd name="T74" fmla="*/ 2147483647 w 1594"/>
                <a:gd name="T75" fmla="*/ 2147483647 h 1679"/>
                <a:gd name="T76" fmla="*/ 2147483647 w 1594"/>
                <a:gd name="T77" fmla="*/ 2147483647 h 1679"/>
                <a:gd name="T78" fmla="*/ 2147483647 w 1594"/>
                <a:gd name="T79" fmla="*/ 2147483647 h 1679"/>
                <a:gd name="T80" fmla="*/ 2147483647 w 1594"/>
                <a:gd name="T81" fmla="*/ 2147483647 h 1679"/>
                <a:gd name="T82" fmla="*/ 2147483647 w 1594"/>
                <a:gd name="T83" fmla="*/ 2147483647 h 1679"/>
                <a:gd name="T84" fmla="*/ 2147483647 w 1594"/>
                <a:gd name="T85" fmla="*/ 2147483647 h 1679"/>
                <a:gd name="T86" fmla="*/ 2147483647 w 1594"/>
                <a:gd name="T87" fmla="*/ 2147483647 h 1679"/>
                <a:gd name="T88" fmla="*/ 2147483647 w 1594"/>
                <a:gd name="T89" fmla="*/ 2147483647 h 1679"/>
                <a:gd name="T90" fmla="*/ 2147483647 w 1594"/>
                <a:gd name="T91" fmla="*/ 2147483647 h 1679"/>
                <a:gd name="T92" fmla="*/ 2147483647 w 1594"/>
                <a:gd name="T93" fmla="*/ 2147483647 h 1679"/>
                <a:gd name="T94" fmla="*/ 2147483647 w 1594"/>
                <a:gd name="T95" fmla="*/ 2147483647 h 1679"/>
                <a:gd name="T96" fmla="*/ 2147483647 w 1594"/>
                <a:gd name="T97" fmla="*/ 2147483647 h 1679"/>
                <a:gd name="T98" fmla="*/ 2147483647 w 1594"/>
                <a:gd name="T99" fmla="*/ 2147483647 h 1679"/>
                <a:gd name="T100" fmla="*/ 2147483647 w 1594"/>
                <a:gd name="T101" fmla="*/ 2147483647 h 1679"/>
                <a:gd name="T102" fmla="*/ 2147483647 w 1594"/>
                <a:gd name="T103" fmla="*/ 2147483647 h 1679"/>
                <a:gd name="T104" fmla="*/ 2147483647 w 1594"/>
                <a:gd name="T105" fmla="*/ 2147483647 h 1679"/>
                <a:gd name="T106" fmla="*/ 2147483647 w 1594"/>
                <a:gd name="T107" fmla="*/ 2147483647 h 1679"/>
                <a:gd name="T108" fmla="*/ 2147483647 w 1594"/>
                <a:gd name="T109" fmla="*/ 2147483647 h 1679"/>
                <a:gd name="T110" fmla="*/ 2147483647 w 1594"/>
                <a:gd name="T111" fmla="*/ 2147483647 h 1679"/>
                <a:gd name="T112" fmla="*/ 2147483647 w 1594"/>
                <a:gd name="T113" fmla="*/ 2147483647 h 1679"/>
                <a:gd name="T114" fmla="*/ 2147483647 w 1594"/>
                <a:gd name="T115" fmla="*/ 2147483647 h 1679"/>
                <a:gd name="T116" fmla="*/ 2147483647 w 1594"/>
                <a:gd name="T117" fmla="*/ 2147483647 h 1679"/>
                <a:gd name="T118" fmla="*/ 2147483647 w 1594"/>
                <a:gd name="T119" fmla="*/ 2147483647 h 16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4"/>
                <a:gd name="T181" fmla="*/ 0 h 1679"/>
                <a:gd name="T182" fmla="*/ 1594 w 1594"/>
                <a:gd name="T183" fmla="*/ 1679 h 16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4" h="1679">
                  <a:moveTo>
                    <a:pt x="1594" y="840"/>
                  </a:moveTo>
                  <a:lnTo>
                    <a:pt x="1593" y="817"/>
                  </a:lnTo>
                  <a:lnTo>
                    <a:pt x="1593" y="797"/>
                  </a:lnTo>
                  <a:lnTo>
                    <a:pt x="1591" y="774"/>
                  </a:lnTo>
                  <a:lnTo>
                    <a:pt x="1590" y="754"/>
                  </a:lnTo>
                  <a:lnTo>
                    <a:pt x="1587" y="733"/>
                  </a:lnTo>
                  <a:lnTo>
                    <a:pt x="1584" y="712"/>
                  </a:lnTo>
                  <a:lnTo>
                    <a:pt x="1581" y="691"/>
                  </a:lnTo>
                  <a:lnTo>
                    <a:pt x="1577" y="671"/>
                  </a:lnTo>
                  <a:lnTo>
                    <a:pt x="1573" y="650"/>
                  </a:lnTo>
                  <a:lnTo>
                    <a:pt x="1569" y="629"/>
                  </a:lnTo>
                  <a:lnTo>
                    <a:pt x="1563" y="610"/>
                  </a:lnTo>
                  <a:lnTo>
                    <a:pt x="1557" y="589"/>
                  </a:lnTo>
                  <a:lnTo>
                    <a:pt x="1552" y="570"/>
                  </a:lnTo>
                  <a:lnTo>
                    <a:pt x="1545" y="551"/>
                  </a:lnTo>
                  <a:lnTo>
                    <a:pt x="1538" y="532"/>
                  </a:lnTo>
                  <a:lnTo>
                    <a:pt x="1531" y="512"/>
                  </a:lnTo>
                  <a:lnTo>
                    <a:pt x="1522" y="495"/>
                  </a:lnTo>
                  <a:lnTo>
                    <a:pt x="1514" y="475"/>
                  </a:lnTo>
                  <a:lnTo>
                    <a:pt x="1506" y="458"/>
                  </a:lnTo>
                  <a:lnTo>
                    <a:pt x="1497" y="440"/>
                  </a:lnTo>
                  <a:lnTo>
                    <a:pt x="1487" y="422"/>
                  </a:lnTo>
                  <a:lnTo>
                    <a:pt x="1478" y="404"/>
                  </a:lnTo>
                  <a:lnTo>
                    <a:pt x="1468" y="387"/>
                  </a:lnTo>
                  <a:lnTo>
                    <a:pt x="1457" y="370"/>
                  </a:lnTo>
                  <a:lnTo>
                    <a:pt x="1445" y="354"/>
                  </a:lnTo>
                  <a:lnTo>
                    <a:pt x="1434" y="338"/>
                  </a:lnTo>
                  <a:lnTo>
                    <a:pt x="1423" y="321"/>
                  </a:lnTo>
                  <a:lnTo>
                    <a:pt x="1412" y="305"/>
                  </a:lnTo>
                  <a:lnTo>
                    <a:pt x="1387" y="276"/>
                  </a:lnTo>
                  <a:lnTo>
                    <a:pt x="1360" y="246"/>
                  </a:lnTo>
                  <a:lnTo>
                    <a:pt x="1332" y="218"/>
                  </a:lnTo>
                  <a:lnTo>
                    <a:pt x="1303" y="191"/>
                  </a:lnTo>
                  <a:lnTo>
                    <a:pt x="1289" y="179"/>
                  </a:lnTo>
                  <a:lnTo>
                    <a:pt x="1273" y="166"/>
                  </a:lnTo>
                  <a:lnTo>
                    <a:pt x="1258" y="154"/>
                  </a:lnTo>
                  <a:lnTo>
                    <a:pt x="1242" y="144"/>
                  </a:lnTo>
                  <a:lnTo>
                    <a:pt x="1226" y="132"/>
                  </a:lnTo>
                  <a:lnTo>
                    <a:pt x="1209" y="122"/>
                  </a:lnTo>
                  <a:lnTo>
                    <a:pt x="1193" y="111"/>
                  </a:lnTo>
                  <a:lnTo>
                    <a:pt x="1176" y="101"/>
                  </a:lnTo>
                  <a:lnTo>
                    <a:pt x="1158" y="92"/>
                  </a:lnTo>
                  <a:lnTo>
                    <a:pt x="1141" y="83"/>
                  </a:lnTo>
                  <a:lnTo>
                    <a:pt x="1125" y="74"/>
                  </a:lnTo>
                  <a:lnTo>
                    <a:pt x="1106" y="65"/>
                  </a:lnTo>
                  <a:lnTo>
                    <a:pt x="1088" y="58"/>
                  </a:lnTo>
                  <a:lnTo>
                    <a:pt x="1070" y="51"/>
                  </a:lnTo>
                  <a:lnTo>
                    <a:pt x="1052" y="43"/>
                  </a:lnTo>
                  <a:lnTo>
                    <a:pt x="1034" y="37"/>
                  </a:lnTo>
                  <a:lnTo>
                    <a:pt x="1014" y="31"/>
                  </a:lnTo>
                  <a:lnTo>
                    <a:pt x="996" y="25"/>
                  </a:lnTo>
                  <a:lnTo>
                    <a:pt x="976" y="21"/>
                  </a:lnTo>
                  <a:lnTo>
                    <a:pt x="957" y="17"/>
                  </a:lnTo>
                  <a:lnTo>
                    <a:pt x="937" y="12"/>
                  </a:lnTo>
                  <a:lnTo>
                    <a:pt x="917" y="9"/>
                  </a:lnTo>
                  <a:lnTo>
                    <a:pt x="898" y="6"/>
                  </a:lnTo>
                  <a:lnTo>
                    <a:pt x="878" y="3"/>
                  </a:lnTo>
                  <a:lnTo>
                    <a:pt x="857" y="2"/>
                  </a:lnTo>
                  <a:lnTo>
                    <a:pt x="838" y="0"/>
                  </a:lnTo>
                  <a:lnTo>
                    <a:pt x="817" y="0"/>
                  </a:lnTo>
                  <a:lnTo>
                    <a:pt x="797" y="0"/>
                  </a:lnTo>
                  <a:lnTo>
                    <a:pt x="776" y="0"/>
                  </a:lnTo>
                  <a:lnTo>
                    <a:pt x="755" y="0"/>
                  </a:lnTo>
                  <a:lnTo>
                    <a:pt x="735" y="2"/>
                  </a:lnTo>
                  <a:lnTo>
                    <a:pt x="714" y="3"/>
                  </a:lnTo>
                  <a:lnTo>
                    <a:pt x="695" y="6"/>
                  </a:lnTo>
                  <a:lnTo>
                    <a:pt x="675" y="9"/>
                  </a:lnTo>
                  <a:lnTo>
                    <a:pt x="655" y="12"/>
                  </a:lnTo>
                  <a:lnTo>
                    <a:pt x="636" y="17"/>
                  </a:lnTo>
                  <a:lnTo>
                    <a:pt x="616" y="21"/>
                  </a:lnTo>
                  <a:lnTo>
                    <a:pt x="597" y="25"/>
                  </a:lnTo>
                  <a:lnTo>
                    <a:pt x="578" y="31"/>
                  </a:lnTo>
                  <a:lnTo>
                    <a:pt x="559" y="37"/>
                  </a:lnTo>
                  <a:lnTo>
                    <a:pt x="541" y="43"/>
                  </a:lnTo>
                  <a:lnTo>
                    <a:pt x="522" y="51"/>
                  </a:lnTo>
                  <a:lnTo>
                    <a:pt x="504" y="58"/>
                  </a:lnTo>
                  <a:lnTo>
                    <a:pt x="486" y="65"/>
                  </a:lnTo>
                  <a:lnTo>
                    <a:pt x="468" y="74"/>
                  </a:lnTo>
                  <a:lnTo>
                    <a:pt x="451" y="83"/>
                  </a:lnTo>
                  <a:lnTo>
                    <a:pt x="434" y="92"/>
                  </a:lnTo>
                  <a:lnTo>
                    <a:pt x="416" y="101"/>
                  </a:lnTo>
                  <a:lnTo>
                    <a:pt x="399" y="111"/>
                  </a:lnTo>
                  <a:lnTo>
                    <a:pt x="384" y="122"/>
                  </a:lnTo>
                  <a:lnTo>
                    <a:pt x="367" y="132"/>
                  </a:lnTo>
                  <a:lnTo>
                    <a:pt x="350" y="144"/>
                  </a:lnTo>
                  <a:lnTo>
                    <a:pt x="335" y="154"/>
                  </a:lnTo>
                  <a:lnTo>
                    <a:pt x="319" y="166"/>
                  </a:lnTo>
                  <a:lnTo>
                    <a:pt x="304" y="179"/>
                  </a:lnTo>
                  <a:lnTo>
                    <a:pt x="290" y="191"/>
                  </a:lnTo>
                  <a:lnTo>
                    <a:pt x="260" y="218"/>
                  </a:lnTo>
                  <a:lnTo>
                    <a:pt x="232" y="246"/>
                  </a:lnTo>
                  <a:lnTo>
                    <a:pt x="206" y="276"/>
                  </a:lnTo>
                  <a:lnTo>
                    <a:pt x="182" y="305"/>
                  </a:lnTo>
                  <a:lnTo>
                    <a:pt x="169" y="321"/>
                  </a:lnTo>
                  <a:lnTo>
                    <a:pt x="158" y="338"/>
                  </a:lnTo>
                  <a:lnTo>
                    <a:pt x="147" y="354"/>
                  </a:lnTo>
                  <a:lnTo>
                    <a:pt x="136" y="370"/>
                  </a:lnTo>
                  <a:lnTo>
                    <a:pt x="125" y="387"/>
                  </a:lnTo>
                  <a:lnTo>
                    <a:pt x="115" y="404"/>
                  </a:lnTo>
                  <a:lnTo>
                    <a:pt x="105" y="422"/>
                  </a:lnTo>
                  <a:lnTo>
                    <a:pt x="95" y="440"/>
                  </a:lnTo>
                  <a:lnTo>
                    <a:pt x="87" y="458"/>
                  </a:lnTo>
                  <a:lnTo>
                    <a:pt x="78" y="475"/>
                  </a:lnTo>
                  <a:lnTo>
                    <a:pt x="70" y="495"/>
                  </a:lnTo>
                  <a:lnTo>
                    <a:pt x="61" y="512"/>
                  </a:lnTo>
                  <a:lnTo>
                    <a:pt x="54" y="532"/>
                  </a:lnTo>
                  <a:lnTo>
                    <a:pt x="47" y="551"/>
                  </a:lnTo>
                  <a:lnTo>
                    <a:pt x="40" y="570"/>
                  </a:lnTo>
                  <a:lnTo>
                    <a:pt x="35" y="589"/>
                  </a:lnTo>
                  <a:lnTo>
                    <a:pt x="29" y="610"/>
                  </a:lnTo>
                  <a:lnTo>
                    <a:pt x="24" y="629"/>
                  </a:lnTo>
                  <a:lnTo>
                    <a:pt x="19" y="650"/>
                  </a:lnTo>
                  <a:lnTo>
                    <a:pt x="15" y="671"/>
                  </a:lnTo>
                  <a:lnTo>
                    <a:pt x="11" y="691"/>
                  </a:lnTo>
                  <a:lnTo>
                    <a:pt x="8" y="712"/>
                  </a:lnTo>
                  <a:lnTo>
                    <a:pt x="5" y="733"/>
                  </a:lnTo>
                  <a:lnTo>
                    <a:pt x="3" y="754"/>
                  </a:lnTo>
                  <a:lnTo>
                    <a:pt x="1" y="774"/>
                  </a:lnTo>
                  <a:lnTo>
                    <a:pt x="0" y="797"/>
                  </a:lnTo>
                  <a:lnTo>
                    <a:pt x="0" y="817"/>
                  </a:lnTo>
                  <a:lnTo>
                    <a:pt x="0" y="840"/>
                  </a:lnTo>
                  <a:lnTo>
                    <a:pt x="0" y="862"/>
                  </a:lnTo>
                  <a:lnTo>
                    <a:pt x="0" y="882"/>
                  </a:lnTo>
                  <a:lnTo>
                    <a:pt x="1" y="905"/>
                  </a:lnTo>
                  <a:lnTo>
                    <a:pt x="3" y="925"/>
                  </a:lnTo>
                  <a:lnTo>
                    <a:pt x="5" y="946"/>
                  </a:lnTo>
                  <a:lnTo>
                    <a:pt x="8" y="967"/>
                  </a:lnTo>
                  <a:lnTo>
                    <a:pt x="11" y="988"/>
                  </a:lnTo>
                  <a:lnTo>
                    <a:pt x="15" y="1008"/>
                  </a:lnTo>
                  <a:lnTo>
                    <a:pt x="19" y="1029"/>
                  </a:lnTo>
                  <a:lnTo>
                    <a:pt x="24" y="1050"/>
                  </a:lnTo>
                  <a:lnTo>
                    <a:pt x="29" y="1069"/>
                  </a:lnTo>
                  <a:lnTo>
                    <a:pt x="35" y="1090"/>
                  </a:lnTo>
                  <a:lnTo>
                    <a:pt x="40" y="1109"/>
                  </a:lnTo>
                  <a:lnTo>
                    <a:pt x="47" y="1128"/>
                  </a:lnTo>
                  <a:lnTo>
                    <a:pt x="54" y="1147"/>
                  </a:lnTo>
                  <a:lnTo>
                    <a:pt x="61" y="1167"/>
                  </a:lnTo>
                  <a:lnTo>
                    <a:pt x="70" y="1186"/>
                  </a:lnTo>
                  <a:lnTo>
                    <a:pt x="78" y="1204"/>
                  </a:lnTo>
                  <a:lnTo>
                    <a:pt x="87" y="1221"/>
                  </a:lnTo>
                  <a:lnTo>
                    <a:pt x="95" y="1241"/>
                  </a:lnTo>
                  <a:lnTo>
                    <a:pt x="105" y="1258"/>
                  </a:lnTo>
                  <a:lnTo>
                    <a:pt x="115" y="1275"/>
                  </a:lnTo>
                  <a:lnTo>
                    <a:pt x="125" y="1292"/>
                  </a:lnTo>
                  <a:lnTo>
                    <a:pt x="136" y="1309"/>
                  </a:lnTo>
                  <a:lnTo>
                    <a:pt x="147" y="1327"/>
                  </a:lnTo>
                  <a:lnTo>
                    <a:pt x="158" y="1343"/>
                  </a:lnTo>
                  <a:lnTo>
                    <a:pt x="169" y="1358"/>
                  </a:lnTo>
                  <a:lnTo>
                    <a:pt x="182" y="1374"/>
                  </a:lnTo>
                  <a:lnTo>
                    <a:pt x="206" y="1405"/>
                  </a:lnTo>
                  <a:lnTo>
                    <a:pt x="232" y="1433"/>
                  </a:lnTo>
                  <a:lnTo>
                    <a:pt x="260" y="1461"/>
                  </a:lnTo>
                  <a:lnTo>
                    <a:pt x="290" y="1488"/>
                  </a:lnTo>
                  <a:lnTo>
                    <a:pt x="304" y="1500"/>
                  </a:lnTo>
                  <a:lnTo>
                    <a:pt x="319" y="1513"/>
                  </a:lnTo>
                  <a:lnTo>
                    <a:pt x="335" y="1525"/>
                  </a:lnTo>
                  <a:lnTo>
                    <a:pt x="350" y="1537"/>
                  </a:lnTo>
                  <a:lnTo>
                    <a:pt x="367" y="1547"/>
                  </a:lnTo>
                  <a:lnTo>
                    <a:pt x="384" y="1557"/>
                  </a:lnTo>
                  <a:lnTo>
                    <a:pt x="399" y="1568"/>
                  </a:lnTo>
                  <a:lnTo>
                    <a:pt x="416" y="1578"/>
                  </a:lnTo>
                  <a:lnTo>
                    <a:pt x="434" y="1587"/>
                  </a:lnTo>
                  <a:lnTo>
                    <a:pt x="451" y="1597"/>
                  </a:lnTo>
                  <a:lnTo>
                    <a:pt x="468" y="1605"/>
                  </a:lnTo>
                  <a:lnTo>
                    <a:pt x="486" y="1614"/>
                  </a:lnTo>
                  <a:lnTo>
                    <a:pt x="504" y="1621"/>
                  </a:lnTo>
                  <a:lnTo>
                    <a:pt x="522" y="1628"/>
                  </a:lnTo>
                  <a:lnTo>
                    <a:pt x="541" y="1636"/>
                  </a:lnTo>
                  <a:lnTo>
                    <a:pt x="559" y="1642"/>
                  </a:lnTo>
                  <a:lnTo>
                    <a:pt x="578" y="1648"/>
                  </a:lnTo>
                  <a:lnTo>
                    <a:pt x="597" y="1654"/>
                  </a:lnTo>
                  <a:lnTo>
                    <a:pt x="616" y="1658"/>
                  </a:lnTo>
                  <a:lnTo>
                    <a:pt x="636" y="1663"/>
                  </a:lnTo>
                  <a:lnTo>
                    <a:pt x="655" y="1667"/>
                  </a:lnTo>
                  <a:lnTo>
                    <a:pt x="675" y="1670"/>
                  </a:lnTo>
                  <a:lnTo>
                    <a:pt x="695" y="1673"/>
                  </a:lnTo>
                  <a:lnTo>
                    <a:pt x="714" y="1674"/>
                  </a:lnTo>
                  <a:lnTo>
                    <a:pt x="735" y="1677"/>
                  </a:lnTo>
                  <a:lnTo>
                    <a:pt x="755" y="1679"/>
                  </a:lnTo>
                  <a:lnTo>
                    <a:pt x="776" y="1679"/>
                  </a:lnTo>
                  <a:lnTo>
                    <a:pt x="797" y="1679"/>
                  </a:lnTo>
                  <a:lnTo>
                    <a:pt x="817" y="1679"/>
                  </a:lnTo>
                  <a:lnTo>
                    <a:pt x="838" y="1679"/>
                  </a:lnTo>
                  <a:lnTo>
                    <a:pt x="857" y="1677"/>
                  </a:lnTo>
                  <a:lnTo>
                    <a:pt x="878" y="1676"/>
                  </a:lnTo>
                  <a:lnTo>
                    <a:pt x="898" y="1673"/>
                  </a:lnTo>
                  <a:lnTo>
                    <a:pt x="917" y="1670"/>
                  </a:lnTo>
                  <a:lnTo>
                    <a:pt x="937" y="1667"/>
                  </a:lnTo>
                  <a:lnTo>
                    <a:pt x="957" y="1663"/>
                  </a:lnTo>
                  <a:lnTo>
                    <a:pt x="976" y="1658"/>
                  </a:lnTo>
                  <a:lnTo>
                    <a:pt x="996" y="1654"/>
                  </a:lnTo>
                  <a:lnTo>
                    <a:pt x="1014" y="1648"/>
                  </a:lnTo>
                  <a:lnTo>
                    <a:pt x="1034" y="1642"/>
                  </a:lnTo>
                  <a:lnTo>
                    <a:pt x="1052" y="1636"/>
                  </a:lnTo>
                  <a:lnTo>
                    <a:pt x="1070" y="1628"/>
                  </a:lnTo>
                  <a:lnTo>
                    <a:pt x="1088" y="1621"/>
                  </a:lnTo>
                  <a:lnTo>
                    <a:pt x="1106" y="1614"/>
                  </a:lnTo>
                  <a:lnTo>
                    <a:pt x="1125" y="1605"/>
                  </a:lnTo>
                  <a:lnTo>
                    <a:pt x="1141" y="1597"/>
                  </a:lnTo>
                  <a:lnTo>
                    <a:pt x="1158" y="1587"/>
                  </a:lnTo>
                  <a:lnTo>
                    <a:pt x="1176" y="1578"/>
                  </a:lnTo>
                  <a:lnTo>
                    <a:pt x="1193" y="1568"/>
                  </a:lnTo>
                  <a:lnTo>
                    <a:pt x="1209" y="1557"/>
                  </a:lnTo>
                  <a:lnTo>
                    <a:pt x="1226" y="1547"/>
                  </a:lnTo>
                  <a:lnTo>
                    <a:pt x="1242" y="1537"/>
                  </a:lnTo>
                  <a:lnTo>
                    <a:pt x="1258" y="1525"/>
                  </a:lnTo>
                  <a:lnTo>
                    <a:pt x="1273" y="1513"/>
                  </a:lnTo>
                  <a:lnTo>
                    <a:pt x="1289" y="1501"/>
                  </a:lnTo>
                  <a:lnTo>
                    <a:pt x="1303" y="1488"/>
                  </a:lnTo>
                  <a:lnTo>
                    <a:pt x="1332" y="1461"/>
                  </a:lnTo>
                  <a:lnTo>
                    <a:pt x="1360" y="1433"/>
                  </a:lnTo>
                  <a:lnTo>
                    <a:pt x="1387" y="1405"/>
                  </a:lnTo>
                  <a:lnTo>
                    <a:pt x="1412" y="1374"/>
                  </a:lnTo>
                  <a:lnTo>
                    <a:pt x="1423" y="1358"/>
                  </a:lnTo>
                  <a:lnTo>
                    <a:pt x="1434" y="1343"/>
                  </a:lnTo>
                  <a:lnTo>
                    <a:pt x="1445" y="1327"/>
                  </a:lnTo>
                  <a:lnTo>
                    <a:pt x="1457" y="1309"/>
                  </a:lnTo>
                  <a:lnTo>
                    <a:pt x="1468" y="1292"/>
                  </a:lnTo>
                  <a:lnTo>
                    <a:pt x="1478" y="1275"/>
                  </a:lnTo>
                  <a:lnTo>
                    <a:pt x="1487" y="1258"/>
                  </a:lnTo>
                  <a:lnTo>
                    <a:pt x="1497" y="1241"/>
                  </a:lnTo>
                  <a:lnTo>
                    <a:pt x="1506" y="1221"/>
                  </a:lnTo>
                  <a:lnTo>
                    <a:pt x="1514" y="1204"/>
                  </a:lnTo>
                  <a:lnTo>
                    <a:pt x="1522" y="1186"/>
                  </a:lnTo>
                  <a:lnTo>
                    <a:pt x="1531" y="1167"/>
                  </a:lnTo>
                  <a:lnTo>
                    <a:pt x="1538" y="1147"/>
                  </a:lnTo>
                  <a:lnTo>
                    <a:pt x="1545" y="1128"/>
                  </a:lnTo>
                  <a:lnTo>
                    <a:pt x="1552" y="1109"/>
                  </a:lnTo>
                  <a:lnTo>
                    <a:pt x="1557" y="1090"/>
                  </a:lnTo>
                  <a:lnTo>
                    <a:pt x="1563" y="1069"/>
                  </a:lnTo>
                  <a:lnTo>
                    <a:pt x="1569" y="1050"/>
                  </a:lnTo>
                  <a:lnTo>
                    <a:pt x="1573" y="1029"/>
                  </a:lnTo>
                  <a:lnTo>
                    <a:pt x="1577" y="1008"/>
                  </a:lnTo>
                  <a:lnTo>
                    <a:pt x="1581" y="988"/>
                  </a:lnTo>
                  <a:lnTo>
                    <a:pt x="1584" y="967"/>
                  </a:lnTo>
                  <a:lnTo>
                    <a:pt x="1587" y="946"/>
                  </a:lnTo>
                  <a:lnTo>
                    <a:pt x="1590" y="925"/>
                  </a:lnTo>
                  <a:lnTo>
                    <a:pt x="1591" y="905"/>
                  </a:lnTo>
                  <a:lnTo>
                    <a:pt x="1593" y="882"/>
                  </a:lnTo>
                  <a:lnTo>
                    <a:pt x="1593" y="862"/>
                  </a:lnTo>
                  <a:lnTo>
                    <a:pt x="1594" y="8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+mn-ea"/>
                <a:ea typeface="+mn-ea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6876256" y="1952526"/>
              <a:ext cx="116993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TW" altLang="en-US" b="1" dirty="0" smtClean="0">
                  <a:latin typeface="+mn-ea"/>
                  <a:ea typeface="+mn-ea"/>
                </a:rPr>
                <a:t>健保署</a:t>
              </a:r>
              <a:endParaRPr lang="en-US" altLang="zh-TW" b="1" dirty="0" smtClean="0">
                <a:latin typeface="+mn-ea"/>
                <a:ea typeface="+mn-ea"/>
              </a:endParaRPr>
            </a:p>
            <a:p>
              <a:pPr algn="ctr"/>
              <a:r>
                <a:rPr lang="zh-TW" altLang="en-US" b="1" dirty="0" smtClean="0">
                  <a:latin typeface="+mn-ea"/>
                  <a:ea typeface="+mn-ea"/>
                </a:rPr>
                <a:t>署本部</a:t>
              </a:r>
              <a:endParaRPr lang="en-US" altLang="zh-TW" b="1" dirty="0">
                <a:latin typeface="+mn-ea"/>
                <a:ea typeface="+mn-ea"/>
              </a:endParaRPr>
            </a:p>
          </p:txBody>
        </p:sp>
      </p:grpSp>
      <p:sp>
        <p:nvSpPr>
          <p:cNvPr id="16" name="Rectangle 161"/>
          <p:cNvSpPr>
            <a:spLocks noChangeArrowheads="1"/>
          </p:cNvSpPr>
          <p:nvPr/>
        </p:nvSpPr>
        <p:spPr bwMode="auto">
          <a:xfrm>
            <a:off x="3785561" y="2708920"/>
            <a:ext cx="410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診所</a:t>
            </a:r>
            <a:endParaRPr lang="en-US" altLang="zh-TW" sz="16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689"/>
          <p:cNvSpPr>
            <a:spLocks/>
          </p:cNvSpPr>
          <p:nvPr/>
        </p:nvSpPr>
        <p:spPr bwMode="auto">
          <a:xfrm rot="20808789">
            <a:off x="6300192" y="2131879"/>
            <a:ext cx="647700" cy="216024"/>
          </a:xfrm>
          <a:custGeom>
            <a:avLst/>
            <a:gdLst>
              <a:gd name="T0" fmla="*/ 2147483647 w 1067"/>
              <a:gd name="T1" fmla="*/ 2147483647 h 206"/>
              <a:gd name="T2" fmla="*/ 2147483647 w 1067"/>
              <a:gd name="T3" fmla="*/ 2147483647 h 206"/>
              <a:gd name="T4" fmla="*/ 2147483647 w 1067"/>
              <a:gd name="T5" fmla="*/ 2147483647 h 206"/>
              <a:gd name="T6" fmla="*/ 2147483647 w 1067"/>
              <a:gd name="T7" fmla="*/ 2147483647 h 206"/>
              <a:gd name="T8" fmla="*/ 2147483647 w 1067"/>
              <a:gd name="T9" fmla="*/ 2147483647 h 206"/>
              <a:gd name="T10" fmla="*/ 2147483647 w 1067"/>
              <a:gd name="T11" fmla="*/ 2147483647 h 206"/>
              <a:gd name="T12" fmla="*/ 2147483647 w 1067"/>
              <a:gd name="T13" fmla="*/ 2147483647 h 206"/>
              <a:gd name="T14" fmla="*/ 2147483647 w 1067"/>
              <a:gd name="T15" fmla="*/ 2147483647 h 206"/>
              <a:gd name="T16" fmla="*/ 2147483647 w 1067"/>
              <a:gd name="T17" fmla="*/ 0 h 206"/>
              <a:gd name="T18" fmla="*/ 2147483647 w 1067"/>
              <a:gd name="T19" fmla="*/ 2147483647 h 206"/>
              <a:gd name="T20" fmla="*/ 2147483647 w 1067"/>
              <a:gd name="T21" fmla="*/ 2147483647 h 206"/>
              <a:gd name="T22" fmla="*/ 2147483647 w 1067"/>
              <a:gd name="T23" fmla="*/ 2147483647 h 206"/>
              <a:gd name="T24" fmla="*/ 2147483647 w 1067"/>
              <a:gd name="T25" fmla="*/ 2147483647 h 206"/>
              <a:gd name="T26" fmla="*/ 2147483647 w 1067"/>
              <a:gd name="T27" fmla="*/ 2147483647 h 206"/>
              <a:gd name="T28" fmla="*/ 2147483647 w 1067"/>
              <a:gd name="T29" fmla="*/ 2147483647 h 206"/>
              <a:gd name="T30" fmla="*/ 2147483647 w 1067"/>
              <a:gd name="T31" fmla="*/ 2147483647 h 206"/>
              <a:gd name="T32" fmla="*/ 2147483647 w 1067"/>
              <a:gd name="T33" fmla="*/ 2147483647 h 206"/>
              <a:gd name="T34" fmla="*/ 2147483647 w 1067"/>
              <a:gd name="T35" fmla="*/ 2147483647 h 206"/>
              <a:gd name="T36" fmla="*/ 2147483647 w 1067"/>
              <a:gd name="T37" fmla="*/ 2147483647 h 206"/>
              <a:gd name="T38" fmla="*/ 0 w 1067"/>
              <a:gd name="T39" fmla="*/ 2147483647 h 2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67"/>
              <a:gd name="T61" fmla="*/ 0 h 206"/>
              <a:gd name="T62" fmla="*/ 1067 w 1067"/>
              <a:gd name="T63" fmla="*/ 206 h 2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67" h="206">
                <a:moveTo>
                  <a:pt x="1067" y="120"/>
                </a:moveTo>
                <a:lnTo>
                  <a:pt x="1004" y="92"/>
                </a:lnTo>
                <a:lnTo>
                  <a:pt x="943" y="68"/>
                </a:lnTo>
                <a:lnTo>
                  <a:pt x="882" y="49"/>
                </a:lnTo>
                <a:lnTo>
                  <a:pt x="822" y="31"/>
                </a:lnTo>
                <a:lnTo>
                  <a:pt x="762" y="18"/>
                </a:lnTo>
                <a:lnTo>
                  <a:pt x="703" y="9"/>
                </a:lnTo>
                <a:lnTo>
                  <a:pt x="646" y="3"/>
                </a:lnTo>
                <a:lnTo>
                  <a:pt x="588" y="0"/>
                </a:lnTo>
                <a:lnTo>
                  <a:pt x="531" y="1"/>
                </a:lnTo>
                <a:lnTo>
                  <a:pt x="475" y="6"/>
                </a:lnTo>
                <a:lnTo>
                  <a:pt x="419" y="13"/>
                </a:lnTo>
                <a:lnTo>
                  <a:pt x="364" y="25"/>
                </a:lnTo>
                <a:lnTo>
                  <a:pt x="310" y="40"/>
                </a:lnTo>
                <a:lnTo>
                  <a:pt x="256" y="59"/>
                </a:lnTo>
                <a:lnTo>
                  <a:pt x="204" y="81"/>
                </a:lnTo>
                <a:lnTo>
                  <a:pt x="151" y="106"/>
                </a:lnTo>
                <a:lnTo>
                  <a:pt x="101" y="136"/>
                </a:lnTo>
                <a:lnTo>
                  <a:pt x="49" y="169"/>
                </a:lnTo>
                <a:lnTo>
                  <a:pt x="0" y="206"/>
                </a:lnTo>
              </a:path>
            </a:pathLst>
          </a:cu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Freeform 692"/>
          <p:cNvSpPr>
            <a:spLocks/>
          </p:cNvSpPr>
          <p:nvPr/>
        </p:nvSpPr>
        <p:spPr bwMode="auto">
          <a:xfrm>
            <a:off x="6257131" y="3284984"/>
            <a:ext cx="619125" cy="244475"/>
          </a:xfrm>
          <a:custGeom>
            <a:avLst/>
            <a:gdLst>
              <a:gd name="T0" fmla="*/ 2147483647 w 1170"/>
              <a:gd name="T1" fmla="*/ 2147483647 h 463"/>
              <a:gd name="T2" fmla="*/ 2147483647 w 1170"/>
              <a:gd name="T3" fmla="*/ 2147483647 h 463"/>
              <a:gd name="T4" fmla="*/ 2147483647 w 1170"/>
              <a:gd name="T5" fmla="*/ 2147483647 h 463"/>
              <a:gd name="T6" fmla="*/ 2147483647 w 1170"/>
              <a:gd name="T7" fmla="*/ 2147483647 h 463"/>
              <a:gd name="T8" fmla="*/ 2147483647 w 1170"/>
              <a:gd name="T9" fmla="*/ 2147483647 h 463"/>
              <a:gd name="T10" fmla="*/ 2147483647 w 1170"/>
              <a:gd name="T11" fmla="*/ 2147483647 h 463"/>
              <a:gd name="T12" fmla="*/ 2147483647 w 1170"/>
              <a:gd name="T13" fmla="*/ 2147483647 h 463"/>
              <a:gd name="T14" fmla="*/ 2147483647 w 1170"/>
              <a:gd name="T15" fmla="*/ 2147483647 h 463"/>
              <a:gd name="T16" fmla="*/ 2147483647 w 1170"/>
              <a:gd name="T17" fmla="*/ 2147483647 h 463"/>
              <a:gd name="T18" fmla="*/ 2147483647 w 1170"/>
              <a:gd name="T19" fmla="*/ 2147483647 h 463"/>
              <a:gd name="T20" fmla="*/ 2147483647 w 1170"/>
              <a:gd name="T21" fmla="*/ 2147483647 h 463"/>
              <a:gd name="T22" fmla="*/ 2147483647 w 1170"/>
              <a:gd name="T23" fmla="*/ 2147483647 h 463"/>
              <a:gd name="T24" fmla="*/ 2147483647 w 1170"/>
              <a:gd name="T25" fmla="*/ 2147483647 h 463"/>
              <a:gd name="T26" fmla="*/ 2147483647 w 1170"/>
              <a:gd name="T27" fmla="*/ 2147483647 h 463"/>
              <a:gd name="T28" fmla="*/ 2147483647 w 1170"/>
              <a:gd name="T29" fmla="*/ 2147483647 h 463"/>
              <a:gd name="T30" fmla="*/ 2147483647 w 1170"/>
              <a:gd name="T31" fmla="*/ 2147483647 h 463"/>
              <a:gd name="T32" fmla="*/ 0 w 1170"/>
              <a:gd name="T33" fmla="*/ 0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70"/>
              <a:gd name="T52" fmla="*/ 0 h 463"/>
              <a:gd name="T53" fmla="*/ 1170 w 1170"/>
              <a:gd name="T54" fmla="*/ 463 h 4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70" h="463">
                <a:moveTo>
                  <a:pt x="1170" y="463"/>
                </a:moveTo>
                <a:lnTo>
                  <a:pt x="1103" y="457"/>
                </a:lnTo>
                <a:lnTo>
                  <a:pt x="1036" y="450"/>
                </a:lnTo>
                <a:lnTo>
                  <a:pt x="967" y="438"/>
                </a:lnTo>
                <a:lnTo>
                  <a:pt x="897" y="424"/>
                </a:lnTo>
                <a:lnTo>
                  <a:pt x="827" y="407"/>
                </a:lnTo>
                <a:lnTo>
                  <a:pt x="755" y="386"/>
                </a:lnTo>
                <a:lnTo>
                  <a:pt x="684" y="361"/>
                </a:lnTo>
                <a:lnTo>
                  <a:pt x="611" y="334"/>
                </a:lnTo>
                <a:lnTo>
                  <a:pt x="538" y="303"/>
                </a:lnTo>
                <a:lnTo>
                  <a:pt x="464" y="271"/>
                </a:lnTo>
                <a:lnTo>
                  <a:pt x="388" y="234"/>
                </a:lnTo>
                <a:lnTo>
                  <a:pt x="313" y="194"/>
                </a:lnTo>
                <a:lnTo>
                  <a:pt x="236" y="149"/>
                </a:lnTo>
                <a:lnTo>
                  <a:pt x="159" y="103"/>
                </a:lnTo>
                <a:lnTo>
                  <a:pt x="80" y="53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Freeform 695"/>
          <p:cNvSpPr>
            <a:spLocks/>
          </p:cNvSpPr>
          <p:nvPr/>
        </p:nvSpPr>
        <p:spPr bwMode="auto">
          <a:xfrm>
            <a:off x="7800230" y="2825055"/>
            <a:ext cx="84138" cy="315913"/>
          </a:xfrm>
          <a:custGeom>
            <a:avLst/>
            <a:gdLst>
              <a:gd name="T0" fmla="*/ 0 w 157"/>
              <a:gd name="T1" fmla="*/ 2147483647 h 598"/>
              <a:gd name="T2" fmla="*/ 2147483647 w 157"/>
              <a:gd name="T3" fmla="*/ 2147483647 h 598"/>
              <a:gd name="T4" fmla="*/ 2147483647 w 157"/>
              <a:gd name="T5" fmla="*/ 2147483647 h 598"/>
              <a:gd name="T6" fmla="*/ 2147483647 w 157"/>
              <a:gd name="T7" fmla="*/ 2147483647 h 598"/>
              <a:gd name="T8" fmla="*/ 2147483647 w 157"/>
              <a:gd name="T9" fmla="*/ 2147483647 h 598"/>
              <a:gd name="T10" fmla="*/ 2147483647 w 157"/>
              <a:gd name="T11" fmla="*/ 2147483647 h 598"/>
              <a:gd name="T12" fmla="*/ 2147483647 w 157"/>
              <a:gd name="T13" fmla="*/ 2147483647 h 598"/>
              <a:gd name="T14" fmla="*/ 2147483647 w 157"/>
              <a:gd name="T15" fmla="*/ 2147483647 h 598"/>
              <a:gd name="T16" fmla="*/ 2147483647 w 157"/>
              <a:gd name="T17" fmla="*/ 2147483647 h 598"/>
              <a:gd name="T18" fmla="*/ 2147483647 w 157"/>
              <a:gd name="T19" fmla="*/ 2147483647 h 598"/>
              <a:gd name="T20" fmla="*/ 2147483647 w 157"/>
              <a:gd name="T21" fmla="*/ 2147483647 h 598"/>
              <a:gd name="T22" fmla="*/ 2147483647 w 157"/>
              <a:gd name="T23" fmla="*/ 2147483647 h 598"/>
              <a:gd name="T24" fmla="*/ 2147483647 w 157"/>
              <a:gd name="T25" fmla="*/ 2147483647 h 598"/>
              <a:gd name="T26" fmla="*/ 2147483647 w 157"/>
              <a:gd name="T27" fmla="*/ 0 h 5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"/>
              <a:gd name="T43" fmla="*/ 0 h 598"/>
              <a:gd name="T44" fmla="*/ 157 w 157"/>
              <a:gd name="T45" fmla="*/ 598 h 5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" h="598">
                <a:moveTo>
                  <a:pt x="0" y="598"/>
                </a:moveTo>
                <a:lnTo>
                  <a:pt x="25" y="555"/>
                </a:lnTo>
                <a:lnTo>
                  <a:pt x="49" y="513"/>
                </a:lnTo>
                <a:lnTo>
                  <a:pt x="70" y="468"/>
                </a:lnTo>
                <a:lnTo>
                  <a:pt x="88" y="424"/>
                </a:lnTo>
                <a:lnTo>
                  <a:pt x="105" y="379"/>
                </a:lnTo>
                <a:lnTo>
                  <a:pt x="119" y="333"/>
                </a:lnTo>
                <a:lnTo>
                  <a:pt x="131" y="288"/>
                </a:lnTo>
                <a:lnTo>
                  <a:pt x="140" y="242"/>
                </a:lnTo>
                <a:lnTo>
                  <a:pt x="148" y="194"/>
                </a:lnTo>
                <a:lnTo>
                  <a:pt x="154" y="147"/>
                </a:lnTo>
                <a:lnTo>
                  <a:pt x="157" y="98"/>
                </a:lnTo>
                <a:lnTo>
                  <a:pt x="157" y="49"/>
                </a:lnTo>
                <a:lnTo>
                  <a:pt x="155" y="0"/>
                </a:lnTo>
              </a:path>
            </a:pathLst>
          </a:custGeom>
          <a:noFill/>
          <a:ln w="222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Rectangle 704"/>
          <p:cNvSpPr>
            <a:spLocks noChangeArrowheads="1"/>
          </p:cNvSpPr>
          <p:nvPr/>
        </p:nvSpPr>
        <p:spPr bwMode="auto">
          <a:xfrm>
            <a:off x="1835696" y="1772816"/>
            <a:ext cx="876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醫院</a:t>
            </a:r>
            <a:endParaRPr lang="en-US" altLang="zh-TW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705"/>
          <p:cNvSpPr>
            <a:spLocks noChangeArrowheads="1"/>
          </p:cNvSpPr>
          <p:nvPr/>
        </p:nvSpPr>
        <p:spPr bwMode="auto">
          <a:xfrm>
            <a:off x="3697523" y="3501008"/>
            <a:ext cx="410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藥局</a:t>
            </a:r>
            <a:endParaRPr lang="en-US" altLang="zh-TW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707" descr="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470" y="1557288"/>
            <a:ext cx="1187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030"/>
          <p:cNvSpPr>
            <a:spLocks noChangeShapeType="1"/>
          </p:cNvSpPr>
          <p:nvPr/>
        </p:nvSpPr>
        <p:spPr bwMode="auto">
          <a:xfrm flipV="1">
            <a:off x="4499992" y="3004588"/>
            <a:ext cx="1080071" cy="712443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4" name="Line 1031"/>
          <p:cNvSpPr>
            <a:spLocks noChangeShapeType="1"/>
          </p:cNvSpPr>
          <p:nvPr/>
        </p:nvSpPr>
        <p:spPr bwMode="auto">
          <a:xfrm>
            <a:off x="3851920" y="2276871"/>
            <a:ext cx="1728143" cy="440383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25" name="直線單箭頭接點 1033"/>
          <p:cNvCxnSpPr>
            <a:cxnSpLocks noChangeShapeType="1"/>
            <a:endCxn id="16" idx="3"/>
          </p:cNvCxnSpPr>
          <p:nvPr/>
        </p:nvCxnSpPr>
        <p:spPr bwMode="auto">
          <a:xfrm flipH="1" flipV="1">
            <a:off x="4195930" y="2832031"/>
            <a:ext cx="1456858" cy="2809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Freeform 7"/>
          <p:cNvSpPr>
            <a:spLocks/>
          </p:cNvSpPr>
          <p:nvPr/>
        </p:nvSpPr>
        <p:spPr bwMode="auto">
          <a:xfrm>
            <a:off x="5443214" y="1628799"/>
            <a:ext cx="3305250" cy="2604517"/>
          </a:xfrm>
          <a:custGeom>
            <a:avLst/>
            <a:gdLst>
              <a:gd name="T0" fmla="*/ 2147483647 w 7194"/>
              <a:gd name="T1" fmla="*/ 2147483647 h 4550"/>
              <a:gd name="T2" fmla="*/ 2147483647 w 7194"/>
              <a:gd name="T3" fmla="*/ 2147483647 h 4550"/>
              <a:gd name="T4" fmla="*/ 2147483647 w 7194"/>
              <a:gd name="T5" fmla="*/ 2147483647 h 4550"/>
              <a:gd name="T6" fmla="*/ 2147483647 w 7194"/>
              <a:gd name="T7" fmla="*/ 2147483647 h 4550"/>
              <a:gd name="T8" fmla="*/ 2147483647 w 7194"/>
              <a:gd name="T9" fmla="*/ 2147483647 h 4550"/>
              <a:gd name="T10" fmla="*/ 2147483647 w 7194"/>
              <a:gd name="T11" fmla="*/ 2147483647 h 4550"/>
              <a:gd name="T12" fmla="*/ 2147483647 w 7194"/>
              <a:gd name="T13" fmla="*/ 2147483647 h 4550"/>
              <a:gd name="T14" fmla="*/ 2147483647 w 7194"/>
              <a:gd name="T15" fmla="*/ 2147483647 h 4550"/>
              <a:gd name="T16" fmla="*/ 2147483647 w 7194"/>
              <a:gd name="T17" fmla="*/ 2147483647 h 4550"/>
              <a:gd name="T18" fmla="*/ 2147483647 w 7194"/>
              <a:gd name="T19" fmla="*/ 2147483647 h 4550"/>
              <a:gd name="T20" fmla="*/ 2147483647 w 7194"/>
              <a:gd name="T21" fmla="*/ 2147483647 h 4550"/>
              <a:gd name="T22" fmla="*/ 2147483647 w 7194"/>
              <a:gd name="T23" fmla="*/ 2147483647 h 4550"/>
              <a:gd name="T24" fmla="*/ 2147483647 w 7194"/>
              <a:gd name="T25" fmla="*/ 2147483647 h 4550"/>
              <a:gd name="T26" fmla="*/ 2147483647 w 7194"/>
              <a:gd name="T27" fmla="*/ 2147483647 h 4550"/>
              <a:gd name="T28" fmla="*/ 2147483647 w 7194"/>
              <a:gd name="T29" fmla="*/ 2147483647 h 4550"/>
              <a:gd name="T30" fmla="*/ 2147483647 w 7194"/>
              <a:gd name="T31" fmla="*/ 2147483647 h 4550"/>
              <a:gd name="T32" fmla="*/ 2147483647 w 7194"/>
              <a:gd name="T33" fmla="*/ 2147483647 h 4550"/>
              <a:gd name="T34" fmla="*/ 2147483647 w 7194"/>
              <a:gd name="T35" fmla="*/ 2147483647 h 4550"/>
              <a:gd name="T36" fmla="*/ 2147483647 w 7194"/>
              <a:gd name="T37" fmla="*/ 2147483647 h 4550"/>
              <a:gd name="T38" fmla="*/ 2147483647 w 7194"/>
              <a:gd name="T39" fmla="*/ 2147483647 h 4550"/>
              <a:gd name="T40" fmla="*/ 2147483647 w 7194"/>
              <a:gd name="T41" fmla="*/ 2147483647 h 4550"/>
              <a:gd name="T42" fmla="*/ 2147483647 w 7194"/>
              <a:gd name="T43" fmla="*/ 2147483647 h 4550"/>
              <a:gd name="T44" fmla="*/ 2147483647 w 7194"/>
              <a:gd name="T45" fmla="*/ 2147483647 h 4550"/>
              <a:gd name="T46" fmla="*/ 2147483647 w 7194"/>
              <a:gd name="T47" fmla="*/ 2147483647 h 4550"/>
              <a:gd name="T48" fmla="*/ 2147483647 w 7194"/>
              <a:gd name="T49" fmla="*/ 2147483647 h 4550"/>
              <a:gd name="T50" fmla="*/ 2147483647 w 7194"/>
              <a:gd name="T51" fmla="*/ 2147483647 h 4550"/>
              <a:gd name="T52" fmla="*/ 2147483647 w 7194"/>
              <a:gd name="T53" fmla="*/ 2147483647 h 4550"/>
              <a:gd name="T54" fmla="*/ 2147483647 w 7194"/>
              <a:gd name="T55" fmla="*/ 2147483647 h 4550"/>
              <a:gd name="T56" fmla="*/ 2147483647 w 7194"/>
              <a:gd name="T57" fmla="*/ 2147483647 h 4550"/>
              <a:gd name="T58" fmla="*/ 2147483647 w 7194"/>
              <a:gd name="T59" fmla="*/ 2147483647 h 4550"/>
              <a:gd name="T60" fmla="*/ 2147483647 w 7194"/>
              <a:gd name="T61" fmla="*/ 2147483647 h 4550"/>
              <a:gd name="T62" fmla="*/ 2147483647 w 7194"/>
              <a:gd name="T63" fmla="*/ 2147483647 h 4550"/>
              <a:gd name="T64" fmla="*/ 2147483647 w 7194"/>
              <a:gd name="T65" fmla="*/ 2147483647 h 4550"/>
              <a:gd name="T66" fmla="*/ 2147483647 w 7194"/>
              <a:gd name="T67" fmla="*/ 2147483647 h 4550"/>
              <a:gd name="T68" fmla="*/ 2147483647 w 7194"/>
              <a:gd name="T69" fmla="*/ 2147483647 h 4550"/>
              <a:gd name="T70" fmla="*/ 2147483647 w 7194"/>
              <a:gd name="T71" fmla="*/ 2147483647 h 4550"/>
              <a:gd name="T72" fmla="*/ 2147483647 w 7194"/>
              <a:gd name="T73" fmla="*/ 2147483647 h 4550"/>
              <a:gd name="T74" fmla="*/ 2147483647 w 7194"/>
              <a:gd name="T75" fmla="*/ 2147483647 h 4550"/>
              <a:gd name="T76" fmla="*/ 2147483647 w 7194"/>
              <a:gd name="T77" fmla="*/ 2147483647 h 4550"/>
              <a:gd name="T78" fmla="*/ 2147483647 w 7194"/>
              <a:gd name="T79" fmla="*/ 2147483647 h 4550"/>
              <a:gd name="T80" fmla="*/ 2147483647 w 7194"/>
              <a:gd name="T81" fmla="*/ 0 h 4550"/>
              <a:gd name="T82" fmla="*/ 2147483647 w 7194"/>
              <a:gd name="T83" fmla="*/ 2147483647 h 4550"/>
              <a:gd name="T84" fmla="*/ 2147483647 w 7194"/>
              <a:gd name="T85" fmla="*/ 2147483647 h 4550"/>
              <a:gd name="T86" fmla="*/ 2147483647 w 7194"/>
              <a:gd name="T87" fmla="*/ 2147483647 h 4550"/>
              <a:gd name="T88" fmla="*/ 2147483647 w 7194"/>
              <a:gd name="T89" fmla="*/ 2147483647 h 4550"/>
              <a:gd name="T90" fmla="*/ 2147483647 w 7194"/>
              <a:gd name="T91" fmla="*/ 2147483647 h 4550"/>
              <a:gd name="T92" fmla="*/ 2147483647 w 7194"/>
              <a:gd name="T93" fmla="*/ 2147483647 h 4550"/>
              <a:gd name="T94" fmla="*/ 2147483647 w 7194"/>
              <a:gd name="T95" fmla="*/ 2147483647 h 4550"/>
              <a:gd name="T96" fmla="*/ 2147483647 w 7194"/>
              <a:gd name="T97" fmla="*/ 2147483647 h 4550"/>
              <a:gd name="T98" fmla="*/ 2147483647 w 7194"/>
              <a:gd name="T99" fmla="*/ 2147483647 h 4550"/>
              <a:gd name="T100" fmla="*/ 2147483647 w 7194"/>
              <a:gd name="T101" fmla="*/ 2147483647 h 4550"/>
              <a:gd name="T102" fmla="*/ 2147483647 w 7194"/>
              <a:gd name="T103" fmla="*/ 2147483647 h 4550"/>
              <a:gd name="T104" fmla="*/ 2147483647 w 7194"/>
              <a:gd name="T105" fmla="*/ 2147483647 h 4550"/>
              <a:gd name="T106" fmla="*/ 2147483647 w 7194"/>
              <a:gd name="T107" fmla="*/ 2147483647 h 4550"/>
              <a:gd name="T108" fmla="*/ 2147483647 w 7194"/>
              <a:gd name="T109" fmla="*/ 2147483647 h 4550"/>
              <a:gd name="T110" fmla="*/ 2147483647 w 7194"/>
              <a:gd name="T111" fmla="*/ 2147483647 h 45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94"/>
              <a:gd name="T169" fmla="*/ 0 h 4550"/>
              <a:gd name="T170" fmla="*/ 7194 w 7194"/>
              <a:gd name="T171" fmla="*/ 4550 h 45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94" h="4550">
                <a:moveTo>
                  <a:pt x="1059" y="3378"/>
                </a:moveTo>
                <a:lnTo>
                  <a:pt x="1080" y="3428"/>
                </a:lnTo>
                <a:lnTo>
                  <a:pt x="1102" y="3479"/>
                </a:lnTo>
                <a:lnTo>
                  <a:pt x="1126" y="3528"/>
                </a:lnTo>
                <a:lnTo>
                  <a:pt x="1150" y="3575"/>
                </a:lnTo>
                <a:lnTo>
                  <a:pt x="1175" y="3622"/>
                </a:lnTo>
                <a:lnTo>
                  <a:pt x="1200" y="3668"/>
                </a:lnTo>
                <a:lnTo>
                  <a:pt x="1227" y="3713"/>
                </a:lnTo>
                <a:lnTo>
                  <a:pt x="1253" y="3755"/>
                </a:lnTo>
                <a:lnTo>
                  <a:pt x="1281" y="3798"/>
                </a:lnTo>
                <a:lnTo>
                  <a:pt x="1309" y="3840"/>
                </a:lnTo>
                <a:lnTo>
                  <a:pt x="1339" y="3880"/>
                </a:lnTo>
                <a:lnTo>
                  <a:pt x="1368" y="3920"/>
                </a:lnTo>
                <a:lnTo>
                  <a:pt x="1399" y="3958"/>
                </a:lnTo>
                <a:lnTo>
                  <a:pt x="1430" y="3995"/>
                </a:lnTo>
                <a:lnTo>
                  <a:pt x="1461" y="4031"/>
                </a:lnTo>
                <a:lnTo>
                  <a:pt x="1493" y="4065"/>
                </a:lnTo>
                <a:lnTo>
                  <a:pt x="1527" y="4099"/>
                </a:lnTo>
                <a:lnTo>
                  <a:pt x="1559" y="4131"/>
                </a:lnTo>
                <a:lnTo>
                  <a:pt x="1594" y="4163"/>
                </a:lnTo>
                <a:lnTo>
                  <a:pt x="1627" y="4194"/>
                </a:lnTo>
                <a:lnTo>
                  <a:pt x="1662" y="4222"/>
                </a:lnTo>
                <a:lnTo>
                  <a:pt x="1697" y="4250"/>
                </a:lnTo>
                <a:lnTo>
                  <a:pt x="1732" y="4277"/>
                </a:lnTo>
                <a:lnTo>
                  <a:pt x="1769" y="4302"/>
                </a:lnTo>
                <a:lnTo>
                  <a:pt x="1805" y="4327"/>
                </a:lnTo>
                <a:lnTo>
                  <a:pt x="1843" y="4349"/>
                </a:lnTo>
                <a:lnTo>
                  <a:pt x="1880" y="4371"/>
                </a:lnTo>
                <a:lnTo>
                  <a:pt x="1917" y="4392"/>
                </a:lnTo>
                <a:lnTo>
                  <a:pt x="1955" y="4411"/>
                </a:lnTo>
                <a:lnTo>
                  <a:pt x="1994" y="4429"/>
                </a:lnTo>
                <a:lnTo>
                  <a:pt x="2032" y="4447"/>
                </a:lnTo>
                <a:lnTo>
                  <a:pt x="2071" y="4462"/>
                </a:lnTo>
                <a:lnTo>
                  <a:pt x="2111" y="4476"/>
                </a:lnTo>
                <a:lnTo>
                  <a:pt x="2150" y="4490"/>
                </a:lnTo>
                <a:lnTo>
                  <a:pt x="2189" y="4502"/>
                </a:lnTo>
                <a:lnTo>
                  <a:pt x="2230" y="4512"/>
                </a:lnTo>
                <a:lnTo>
                  <a:pt x="2269" y="4522"/>
                </a:lnTo>
                <a:lnTo>
                  <a:pt x="2310" y="4530"/>
                </a:lnTo>
                <a:lnTo>
                  <a:pt x="2350" y="4537"/>
                </a:lnTo>
                <a:lnTo>
                  <a:pt x="2391" y="4541"/>
                </a:lnTo>
                <a:lnTo>
                  <a:pt x="2431" y="4546"/>
                </a:lnTo>
                <a:lnTo>
                  <a:pt x="2472" y="4549"/>
                </a:lnTo>
                <a:lnTo>
                  <a:pt x="2513" y="4550"/>
                </a:lnTo>
                <a:lnTo>
                  <a:pt x="2553" y="4550"/>
                </a:lnTo>
                <a:lnTo>
                  <a:pt x="2595" y="4550"/>
                </a:lnTo>
                <a:lnTo>
                  <a:pt x="2636" y="4547"/>
                </a:lnTo>
                <a:lnTo>
                  <a:pt x="2677" y="4543"/>
                </a:lnTo>
                <a:lnTo>
                  <a:pt x="2717" y="4539"/>
                </a:lnTo>
                <a:lnTo>
                  <a:pt x="2759" y="4533"/>
                </a:lnTo>
                <a:lnTo>
                  <a:pt x="2800" y="4524"/>
                </a:lnTo>
                <a:lnTo>
                  <a:pt x="2840" y="4515"/>
                </a:lnTo>
                <a:lnTo>
                  <a:pt x="2881" y="4504"/>
                </a:lnTo>
                <a:lnTo>
                  <a:pt x="2922" y="4493"/>
                </a:lnTo>
                <a:lnTo>
                  <a:pt x="2962" y="4479"/>
                </a:lnTo>
                <a:lnTo>
                  <a:pt x="3003" y="4465"/>
                </a:lnTo>
                <a:lnTo>
                  <a:pt x="3044" y="4448"/>
                </a:lnTo>
                <a:lnTo>
                  <a:pt x="3084" y="4430"/>
                </a:lnTo>
                <a:lnTo>
                  <a:pt x="3123" y="4411"/>
                </a:lnTo>
                <a:lnTo>
                  <a:pt x="3164" y="4390"/>
                </a:lnTo>
                <a:lnTo>
                  <a:pt x="3203" y="4368"/>
                </a:lnTo>
                <a:lnTo>
                  <a:pt x="3242" y="4345"/>
                </a:lnTo>
                <a:lnTo>
                  <a:pt x="3282" y="4321"/>
                </a:lnTo>
                <a:lnTo>
                  <a:pt x="3321" y="4294"/>
                </a:lnTo>
                <a:lnTo>
                  <a:pt x="3359" y="4266"/>
                </a:lnTo>
                <a:lnTo>
                  <a:pt x="3390" y="4242"/>
                </a:lnTo>
                <a:lnTo>
                  <a:pt x="3420" y="4217"/>
                </a:lnTo>
                <a:lnTo>
                  <a:pt x="3451" y="4192"/>
                </a:lnTo>
                <a:lnTo>
                  <a:pt x="3481" y="4166"/>
                </a:lnTo>
                <a:lnTo>
                  <a:pt x="3510" y="4139"/>
                </a:lnTo>
                <a:lnTo>
                  <a:pt x="3539" y="4111"/>
                </a:lnTo>
                <a:lnTo>
                  <a:pt x="3569" y="4081"/>
                </a:lnTo>
                <a:lnTo>
                  <a:pt x="3597" y="4052"/>
                </a:lnTo>
                <a:lnTo>
                  <a:pt x="3632" y="4087"/>
                </a:lnTo>
                <a:lnTo>
                  <a:pt x="3667" y="4123"/>
                </a:lnTo>
                <a:lnTo>
                  <a:pt x="3702" y="4155"/>
                </a:lnTo>
                <a:lnTo>
                  <a:pt x="3737" y="4188"/>
                </a:lnTo>
                <a:lnTo>
                  <a:pt x="3773" y="4219"/>
                </a:lnTo>
                <a:lnTo>
                  <a:pt x="3810" y="4247"/>
                </a:lnTo>
                <a:lnTo>
                  <a:pt x="3848" y="4275"/>
                </a:lnTo>
                <a:lnTo>
                  <a:pt x="3884" y="4302"/>
                </a:lnTo>
                <a:lnTo>
                  <a:pt x="3922" y="4327"/>
                </a:lnTo>
                <a:lnTo>
                  <a:pt x="3961" y="4351"/>
                </a:lnTo>
                <a:lnTo>
                  <a:pt x="3999" y="4373"/>
                </a:lnTo>
                <a:lnTo>
                  <a:pt x="4038" y="4395"/>
                </a:lnTo>
                <a:lnTo>
                  <a:pt x="4076" y="4414"/>
                </a:lnTo>
                <a:lnTo>
                  <a:pt x="4115" y="4433"/>
                </a:lnTo>
                <a:lnTo>
                  <a:pt x="4154" y="4450"/>
                </a:lnTo>
                <a:lnTo>
                  <a:pt x="4195" y="4466"/>
                </a:lnTo>
                <a:lnTo>
                  <a:pt x="4234" y="4479"/>
                </a:lnTo>
                <a:lnTo>
                  <a:pt x="4273" y="4493"/>
                </a:lnTo>
                <a:lnTo>
                  <a:pt x="4314" y="4504"/>
                </a:lnTo>
                <a:lnTo>
                  <a:pt x="4355" y="4515"/>
                </a:lnTo>
                <a:lnTo>
                  <a:pt x="4395" y="4524"/>
                </a:lnTo>
                <a:lnTo>
                  <a:pt x="4436" y="4531"/>
                </a:lnTo>
                <a:lnTo>
                  <a:pt x="4475" y="4539"/>
                </a:lnTo>
                <a:lnTo>
                  <a:pt x="4516" y="4543"/>
                </a:lnTo>
                <a:lnTo>
                  <a:pt x="4556" y="4547"/>
                </a:lnTo>
                <a:lnTo>
                  <a:pt x="4597" y="4549"/>
                </a:lnTo>
                <a:lnTo>
                  <a:pt x="4639" y="4550"/>
                </a:lnTo>
                <a:lnTo>
                  <a:pt x="4680" y="4550"/>
                </a:lnTo>
                <a:lnTo>
                  <a:pt x="4720" y="4549"/>
                </a:lnTo>
                <a:lnTo>
                  <a:pt x="4761" y="4546"/>
                </a:lnTo>
                <a:lnTo>
                  <a:pt x="4800" y="4543"/>
                </a:lnTo>
                <a:lnTo>
                  <a:pt x="4841" y="4537"/>
                </a:lnTo>
                <a:lnTo>
                  <a:pt x="4881" y="4530"/>
                </a:lnTo>
                <a:lnTo>
                  <a:pt x="4922" y="4522"/>
                </a:lnTo>
                <a:lnTo>
                  <a:pt x="4961" y="4513"/>
                </a:lnTo>
                <a:lnTo>
                  <a:pt x="5002" y="4503"/>
                </a:lnTo>
                <a:lnTo>
                  <a:pt x="5041" y="4491"/>
                </a:lnTo>
                <a:lnTo>
                  <a:pt x="5080" y="4478"/>
                </a:lnTo>
                <a:lnTo>
                  <a:pt x="5119" y="4463"/>
                </a:lnTo>
                <a:lnTo>
                  <a:pt x="5159" y="4448"/>
                </a:lnTo>
                <a:lnTo>
                  <a:pt x="5198" y="4430"/>
                </a:lnTo>
                <a:lnTo>
                  <a:pt x="5236" y="4413"/>
                </a:lnTo>
                <a:lnTo>
                  <a:pt x="5275" y="4393"/>
                </a:lnTo>
                <a:lnTo>
                  <a:pt x="5313" y="4373"/>
                </a:lnTo>
                <a:lnTo>
                  <a:pt x="5351" y="4351"/>
                </a:lnTo>
                <a:lnTo>
                  <a:pt x="5387" y="4327"/>
                </a:lnTo>
                <a:lnTo>
                  <a:pt x="5423" y="4303"/>
                </a:lnTo>
                <a:lnTo>
                  <a:pt x="5460" y="4277"/>
                </a:lnTo>
                <a:lnTo>
                  <a:pt x="5496" y="4250"/>
                </a:lnTo>
                <a:lnTo>
                  <a:pt x="5533" y="4222"/>
                </a:lnTo>
                <a:lnTo>
                  <a:pt x="5568" y="4192"/>
                </a:lnTo>
                <a:lnTo>
                  <a:pt x="5603" y="4163"/>
                </a:lnTo>
                <a:lnTo>
                  <a:pt x="5636" y="4130"/>
                </a:lnTo>
                <a:lnTo>
                  <a:pt x="5670" y="4097"/>
                </a:lnTo>
                <a:lnTo>
                  <a:pt x="5704" y="4062"/>
                </a:lnTo>
                <a:lnTo>
                  <a:pt x="5736" y="4026"/>
                </a:lnTo>
                <a:lnTo>
                  <a:pt x="5768" y="3989"/>
                </a:lnTo>
                <a:lnTo>
                  <a:pt x="5800" y="3952"/>
                </a:lnTo>
                <a:lnTo>
                  <a:pt x="5831" y="3912"/>
                </a:lnTo>
                <a:lnTo>
                  <a:pt x="5860" y="3872"/>
                </a:lnTo>
                <a:lnTo>
                  <a:pt x="5891" y="3831"/>
                </a:lnTo>
                <a:lnTo>
                  <a:pt x="5919" y="3788"/>
                </a:lnTo>
                <a:lnTo>
                  <a:pt x="5949" y="3744"/>
                </a:lnTo>
                <a:lnTo>
                  <a:pt x="5977" y="3698"/>
                </a:lnTo>
                <a:lnTo>
                  <a:pt x="5998" y="3659"/>
                </a:lnTo>
                <a:lnTo>
                  <a:pt x="6020" y="3621"/>
                </a:lnTo>
                <a:lnTo>
                  <a:pt x="6041" y="3582"/>
                </a:lnTo>
                <a:lnTo>
                  <a:pt x="6061" y="3542"/>
                </a:lnTo>
                <a:lnTo>
                  <a:pt x="6080" y="3501"/>
                </a:lnTo>
                <a:lnTo>
                  <a:pt x="6100" y="3461"/>
                </a:lnTo>
                <a:lnTo>
                  <a:pt x="6118" y="3419"/>
                </a:lnTo>
                <a:lnTo>
                  <a:pt x="6136" y="3378"/>
                </a:lnTo>
                <a:lnTo>
                  <a:pt x="6178" y="3390"/>
                </a:lnTo>
                <a:lnTo>
                  <a:pt x="6220" y="3400"/>
                </a:lnTo>
                <a:lnTo>
                  <a:pt x="6262" y="3408"/>
                </a:lnTo>
                <a:lnTo>
                  <a:pt x="6306" y="3412"/>
                </a:lnTo>
                <a:lnTo>
                  <a:pt x="6348" y="3414"/>
                </a:lnTo>
                <a:lnTo>
                  <a:pt x="6389" y="3412"/>
                </a:lnTo>
                <a:lnTo>
                  <a:pt x="6431" y="3408"/>
                </a:lnTo>
                <a:lnTo>
                  <a:pt x="6471" y="3402"/>
                </a:lnTo>
                <a:lnTo>
                  <a:pt x="6512" y="3391"/>
                </a:lnTo>
                <a:lnTo>
                  <a:pt x="6552" y="3380"/>
                </a:lnTo>
                <a:lnTo>
                  <a:pt x="6592" y="3365"/>
                </a:lnTo>
                <a:lnTo>
                  <a:pt x="6631" y="3348"/>
                </a:lnTo>
                <a:lnTo>
                  <a:pt x="6669" y="3329"/>
                </a:lnTo>
                <a:lnTo>
                  <a:pt x="6705" y="3307"/>
                </a:lnTo>
                <a:lnTo>
                  <a:pt x="6742" y="3282"/>
                </a:lnTo>
                <a:lnTo>
                  <a:pt x="6778" y="3255"/>
                </a:lnTo>
                <a:lnTo>
                  <a:pt x="6812" y="3227"/>
                </a:lnTo>
                <a:lnTo>
                  <a:pt x="6845" y="3196"/>
                </a:lnTo>
                <a:lnTo>
                  <a:pt x="6877" y="3163"/>
                </a:lnTo>
                <a:lnTo>
                  <a:pt x="6910" y="3128"/>
                </a:lnTo>
                <a:lnTo>
                  <a:pt x="6939" y="3091"/>
                </a:lnTo>
                <a:lnTo>
                  <a:pt x="6967" y="3051"/>
                </a:lnTo>
                <a:lnTo>
                  <a:pt x="6995" y="3009"/>
                </a:lnTo>
                <a:lnTo>
                  <a:pt x="7020" y="2967"/>
                </a:lnTo>
                <a:lnTo>
                  <a:pt x="7046" y="2922"/>
                </a:lnTo>
                <a:lnTo>
                  <a:pt x="7068" y="2875"/>
                </a:lnTo>
                <a:lnTo>
                  <a:pt x="7089" y="2826"/>
                </a:lnTo>
                <a:lnTo>
                  <a:pt x="7109" y="2777"/>
                </a:lnTo>
                <a:lnTo>
                  <a:pt x="7125" y="2725"/>
                </a:lnTo>
                <a:lnTo>
                  <a:pt x="7142" y="2672"/>
                </a:lnTo>
                <a:lnTo>
                  <a:pt x="7155" y="2617"/>
                </a:lnTo>
                <a:lnTo>
                  <a:pt x="7167" y="2561"/>
                </a:lnTo>
                <a:lnTo>
                  <a:pt x="7173" y="2525"/>
                </a:lnTo>
                <a:lnTo>
                  <a:pt x="7179" y="2490"/>
                </a:lnTo>
                <a:lnTo>
                  <a:pt x="7184" y="2454"/>
                </a:lnTo>
                <a:lnTo>
                  <a:pt x="7187" y="2419"/>
                </a:lnTo>
                <a:lnTo>
                  <a:pt x="7190" y="2383"/>
                </a:lnTo>
                <a:lnTo>
                  <a:pt x="7193" y="2348"/>
                </a:lnTo>
                <a:lnTo>
                  <a:pt x="7194" y="2312"/>
                </a:lnTo>
                <a:lnTo>
                  <a:pt x="7194" y="2277"/>
                </a:lnTo>
                <a:lnTo>
                  <a:pt x="7193" y="2218"/>
                </a:lnTo>
                <a:lnTo>
                  <a:pt x="7190" y="2160"/>
                </a:lnTo>
                <a:lnTo>
                  <a:pt x="7184" y="2102"/>
                </a:lnTo>
                <a:lnTo>
                  <a:pt x="7177" y="2047"/>
                </a:lnTo>
                <a:lnTo>
                  <a:pt x="7167" y="1991"/>
                </a:lnTo>
                <a:lnTo>
                  <a:pt x="7156" y="1938"/>
                </a:lnTo>
                <a:lnTo>
                  <a:pt x="7142" y="1884"/>
                </a:lnTo>
                <a:lnTo>
                  <a:pt x="7128" y="1833"/>
                </a:lnTo>
                <a:lnTo>
                  <a:pt x="7110" y="1782"/>
                </a:lnTo>
                <a:lnTo>
                  <a:pt x="7092" y="1734"/>
                </a:lnTo>
                <a:lnTo>
                  <a:pt x="7072" y="1686"/>
                </a:lnTo>
                <a:lnTo>
                  <a:pt x="7050" y="1640"/>
                </a:lnTo>
                <a:lnTo>
                  <a:pt x="7026" y="1596"/>
                </a:lnTo>
                <a:lnTo>
                  <a:pt x="7001" y="1553"/>
                </a:lnTo>
                <a:lnTo>
                  <a:pt x="6974" y="1511"/>
                </a:lnTo>
                <a:lnTo>
                  <a:pt x="6946" y="1472"/>
                </a:lnTo>
                <a:lnTo>
                  <a:pt x="6917" y="1435"/>
                </a:lnTo>
                <a:lnTo>
                  <a:pt x="6886" y="1398"/>
                </a:lnTo>
                <a:lnTo>
                  <a:pt x="6854" y="1365"/>
                </a:lnTo>
                <a:lnTo>
                  <a:pt x="6821" y="1332"/>
                </a:lnTo>
                <a:lnTo>
                  <a:pt x="6786" y="1303"/>
                </a:lnTo>
                <a:lnTo>
                  <a:pt x="6751" y="1276"/>
                </a:lnTo>
                <a:lnTo>
                  <a:pt x="6715" y="1251"/>
                </a:lnTo>
                <a:lnTo>
                  <a:pt x="6677" y="1227"/>
                </a:lnTo>
                <a:lnTo>
                  <a:pt x="6639" y="1208"/>
                </a:lnTo>
                <a:lnTo>
                  <a:pt x="6600" y="1190"/>
                </a:lnTo>
                <a:lnTo>
                  <a:pt x="6559" y="1174"/>
                </a:lnTo>
                <a:lnTo>
                  <a:pt x="6519" y="1162"/>
                </a:lnTo>
                <a:lnTo>
                  <a:pt x="6477" y="1152"/>
                </a:lnTo>
                <a:lnTo>
                  <a:pt x="6435" y="1144"/>
                </a:lnTo>
                <a:lnTo>
                  <a:pt x="6391" y="1140"/>
                </a:lnTo>
                <a:lnTo>
                  <a:pt x="6348" y="1138"/>
                </a:lnTo>
                <a:lnTo>
                  <a:pt x="6321" y="1138"/>
                </a:lnTo>
                <a:lnTo>
                  <a:pt x="6295" y="1141"/>
                </a:lnTo>
                <a:lnTo>
                  <a:pt x="6268" y="1143"/>
                </a:lnTo>
                <a:lnTo>
                  <a:pt x="6241" y="1147"/>
                </a:lnTo>
                <a:lnTo>
                  <a:pt x="6215" y="1153"/>
                </a:lnTo>
                <a:lnTo>
                  <a:pt x="6188" y="1159"/>
                </a:lnTo>
                <a:lnTo>
                  <a:pt x="6162" y="1167"/>
                </a:lnTo>
                <a:lnTo>
                  <a:pt x="6136" y="1175"/>
                </a:lnTo>
                <a:lnTo>
                  <a:pt x="6114" y="1124"/>
                </a:lnTo>
                <a:lnTo>
                  <a:pt x="6092" y="1073"/>
                </a:lnTo>
                <a:lnTo>
                  <a:pt x="6068" y="1024"/>
                </a:lnTo>
                <a:lnTo>
                  <a:pt x="6044" y="977"/>
                </a:lnTo>
                <a:lnTo>
                  <a:pt x="6020" y="930"/>
                </a:lnTo>
                <a:lnTo>
                  <a:pt x="5994" y="884"/>
                </a:lnTo>
                <a:lnTo>
                  <a:pt x="5967" y="839"/>
                </a:lnTo>
                <a:lnTo>
                  <a:pt x="5940" y="797"/>
                </a:lnTo>
                <a:lnTo>
                  <a:pt x="5912" y="754"/>
                </a:lnTo>
                <a:lnTo>
                  <a:pt x="5884" y="712"/>
                </a:lnTo>
                <a:lnTo>
                  <a:pt x="5855" y="671"/>
                </a:lnTo>
                <a:lnTo>
                  <a:pt x="5825" y="632"/>
                </a:lnTo>
                <a:lnTo>
                  <a:pt x="5795" y="594"/>
                </a:lnTo>
                <a:lnTo>
                  <a:pt x="5764" y="557"/>
                </a:lnTo>
                <a:lnTo>
                  <a:pt x="5733" y="521"/>
                </a:lnTo>
                <a:lnTo>
                  <a:pt x="5701" y="486"/>
                </a:lnTo>
                <a:lnTo>
                  <a:pt x="5667" y="453"/>
                </a:lnTo>
                <a:lnTo>
                  <a:pt x="5635" y="421"/>
                </a:lnTo>
                <a:lnTo>
                  <a:pt x="5601" y="389"/>
                </a:lnTo>
                <a:lnTo>
                  <a:pt x="5566" y="358"/>
                </a:lnTo>
                <a:lnTo>
                  <a:pt x="5531" y="330"/>
                </a:lnTo>
                <a:lnTo>
                  <a:pt x="5496" y="302"/>
                </a:lnTo>
                <a:lnTo>
                  <a:pt x="5461" y="276"/>
                </a:lnTo>
                <a:lnTo>
                  <a:pt x="5425" y="249"/>
                </a:lnTo>
                <a:lnTo>
                  <a:pt x="5388" y="225"/>
                </a:lnTo>
                <a:lnTo>
                  <a:pt x="5352" y="201"/>
                </a:lnTo>
                <a:lnTo>
                  <a:pt x="5314" y="181"/>
                </a:lnTo>
                <a:lnTo>
                  <a:pt x="5276" y="160"/>
                </a:lnTo>
                <a:lnTo>
                  <a:pt x="5239" y="141"/>
                </a:lnTo>
                <a:lnTo>
                  <a:pt x="5201" y="122"/>
                </a:lnTo>
                <a:lnTo>
                  <a:pt x="5161" y="105"/>
                </a:lnTo>
                <a:lnTo>
                  <a:pt x="5122" y="89"/>
                </a:lnTo>
                <a:lnTo>
                  <a:pt x="5083" y="74"/>
                </a:lnTo>
                <a:lnTo>
                  <a:pt x="5044" y="62"/>
                </a:lnTo>
                <a:lnTo>
                  <a:pt x="5005" y="51"/>
                </a:lnTo>
                <a:lnTo>
                  <a:pt x="4965" y="39"/>
                </a:lnTo>
                <a:lnTo>
                  <a:pt x="4925" y="30"/>
                </a:lnTo>
                <a:lnTo>
                  <a:pt x="4884" y="21"/>
                </a:lnTo>
                <a:lnTo>
                  <a:pt x="4844" y="15"/>
                </a:lnTo>
                <a:lnTo>
                  <a:pt x="4804" y="9"/>
                </a:lnTo>
                <a:lnTo>
                  <a:pt x="4764" y="5"/>
                </a:lnTo>
                <a:lnTo>
                  <a:pt x="4722" y="2"/>
                </a:lnTo>
                <a:lnTo>
                  <a:pt x="4681" y="0"/>
                </a:lnTo>
                <a:lnTo>
                  <a:pt x="4640" y="0"/>
                </a:lnTo>
                <a:lnTo>
                  <a:pt x="4600" y="2"/>
                </a:lnTo>
                <a:lnTo>
                  <a:pt x="4559" y="5"/>
                </a:lnTo>
                <a:lnTo>
                  <a:pt x="4517" y="8"/>
                </a:lnTo>
                <a:lnTo>
                  <a:pt x="4477" y="14"/>
                </a:lnTo>
                <a:lnTo>
                  <a:pt x="4436" y="19"/>
                </a:lnTo>
                <a:lnTo>
                  <a:pt x="4395" y="27"/>
                </a:lnTo>
                <a:lnTo>
                  <a:pt x="4353" y="37"/>
                </a:lnTo>
                <a:lnTo>
                  <a:pt x="4313" y="48"/>
                </a:lnTo>
                <a:lnTo>
                  <a:pt x="4272" y="59"/>
                </a:lnTo>
                <a:lnTo>
                  <a:pt x="4231" y="73"/>
                </a:lnTo>
                <a:lnTo>
                  <a:pt x="4191" y="88"/>
                </a:lnTo>
                <a:lnTo>
                  <a:pt x="4150" y="104"/>
                </a:lnTo>
                <a:lnTo>
                  <a:pt x="4111" y="122"/>
                </a:lnTo>
                <a:lnTo>
                  <a:pt x="4070" y="141"/>
                </a:lnTo>
                <a:lnTo>
                  <a:pt x="4031" y="162"/>
                </a:lnTo>
                <a:lnTo>
                  <a:pt x="3992" y="182"/>
                </a:lnTo>
                <a:lnTo>
                  <a:pt x="3953" y="206"/>
                </a:lnTo>
                <a:lnTo>
                  <a:pt x="3913" y="231"/>
                </a:lnTo>
                <a:lnTo>
                  <a:pt x="3874" y="258"/>
                </a:lnTo>
                <a:lnTo>
                  <a:pt x="3836" y="286"/>
                </a:lnTo>
                <a:lnTo>
                  <a:pt x="3804" y="310"/>
                </a:lnTo>
                <a:lnTo>
                  <a:pt x="3773" y="333"/>
                </a:lnTo>
                <a:lnTo>
                  <a:pt x="3743" y="358"/>
                </a:lnTo>
                <a:lnTo>
                  <a:pt x="3713" y="385"/>
                </a:lnTo>
                <a:lnTo>
                  <a:pt x="3684" y="413"/>
                </a:lnTo>
                <a:lnTo>
                  <a:pt x="3654" y="441"/>
                </a:lnTo>
                <a:lnTo>
                  <a:pt x="3625" y="469"/>
                </a:lnTo>
                <a:lnTo>
                  <a:pt x="3597" y="501"/>
                </a:lnTo>
                <a:lnTo>
                  <a:pt x="3562" y="463"/>
                </a:lnTo>
                <a:lnTo>
                  <a:pt x="3527" y="429"/>
                </a:lnTo>
                <a:lnTo>
                  <a:pt x="3492" y="395"/>
                </a:lnTo>
                <a:lnTo>
                  <a:pt x="3457" y="364"/>
                </a:lnTo>
                <a:lnTo>
                  <a:pt x="3420" y="333"/>
                </a:lnTo>
                <a:lnTo>
                  <a:pt x="3384" y="304"/>
                </a:lnTo>
                <a:lnTo>
                  <a:pt x="3346" y="276"/>
                </a:lnTo>
                <a:lnTo>
                  <a:pt x="3310" y="249"/>
                </a:lnTo>
                <a:lnTo>
                  <a:pt x="3272" y="224"/>
                </a:lnTo>
                <a:lnTo>
                  <a:pt x="3233" y="200"/>
                </a:lnTo>
                <a:lnTo>
                  <a:pt x="3195" y="178"/>
                </a:lnTo>
                <a:lnTo>
                  <a:pt x="3157" y="157"/>
                </a:lnTo>
                <a:lnTo>
                  <a:pt x="3118" y="136"/>
                </a:lnTo>
                <a:lnTo>
                  <a:pt x="3079" y="119"/>
                </a:lnTo>
                <a:lnTo>
                  <a:pt x="3039" y="102"/>
                </a:lnTo>
                <a:lnTo>
                  <a:pt x="2999" y="86"/>
                </a:lnTo>
                <a:lnTo>
                  <a:pt x="2960" y="71"/>
                </a:lnTo>
                <a:lnTo>
                  <a:pt x="2920" y="58"/>
                </a:lnTo>
                <a:lnTo>
                  <a:pt x="2880" y="46"/>
                </a:lnTo>
                <a:lnTo>
                  <a:pt x="2839" y="36"/>
                </a:lnTo>
                <a:lnTo>
                  <a:pt x="2798" y="27"/>
                </a:lnTo>
                <a:lnTo>
                  <a:pt x="2759" y="19"/>
                </a:lnTo>
                <a:lnTo>
                  <a:pt x="2719" y="14"/>
                </a:lnTo>
                <a:lnTo>
                  <a:pt x="2678" y="8"/>
                </a:lnTo>
                <a:lnTo>
                  <a:pt x="2637" y="5"/>
                </a:lnTo>
                <a:lnTo>
                  <a:pt x="2597" y="2"/>
                </a:lnTo>
                <a:lnTo>
                  <a:pt x="2556" y="0"/>
                </a:lnTo>
                <a:lnTo>
                  <a:pt x="2515" y="0"/>
                </a:lnTo>
                <a:lnTo>
                  <a:pt x="2475" y="2"/>
                </a:lnTo>
                <a:lnTo>
                  <a:pt x="2434" y="5"/>
                </a:lnTo>
                <a:lnTo>
                  <a:pt x="2394" y="9"/>
                </a:lnTo>
                <a:lnTo>
                  <a:pt x="2353" y="15"/>
                </a:lnTo>
                <a:lnTo>
                  <a:pt x="2312" y="21"/>
                </a:lnTo>
                <a:lnTo>
                  <a:pt x="2272" y="30"/>
                </a:lnTo>
                <a:lnTo>
                  <a:pt x="2233" y="39"/>
                </a:lnTo>
                <a:lnTo>
                  <a:pt x="2192" y="49"/>
                </a:lnTo>
                <a:lnTo>
                  <a:pt x="2153" y="61"/>
                </a:lnTo>
                <a:lnTo>
                  <a:pt x="2113" y="74"/>
                </a:lnTo>
                <a:lnTo>
                  <a:pt x="2074" y="88"/>
                </a:lnTo>
                <a:lnTo>
                  <a:pt x="2035" y="104"/>
                </a:lnTo>
                <a:lnTo>
                  <a:pt x="1996" y="120"/>
                </a:lnTo>
                <a:lnTo>
                  <a:pt x="1958" y="139"/>
                </a:lnTo>
                <a:lnTo>
                  <a:pt x="1919" y="159"/>
                </a:lnTo>
                <a:lnTo>
                  <a:pt x="1881" y="179"/>
                </a:lnTo>
                <a:lnTo>
                  <a:pt x="1843" y="201"/>
                </a:lnTo>
                <a:lnTo>
                  <a:pt x="1807" y="224"/>
                </a:lnTo>
                <a:lnTo>
                  <a:pt x="1770" y="249"/>
                </a:lnTo>
                <a:lnTo>
                  <a:pt x="1734" y="274"/>
                </a:lnTo>
                <a:lnTo>
                  <a:pt x="1697" y="302"/>
                </a:lnTo>
                <a:lnTo>
                  <a:pt x="1661" y="330"/>
                </a:lnTo>
                <a:lnTo>
                  <a:pt x="1626" y="360"/>
                </a:lnTo>
                <a:lnTo>
                  <a:pt x="1591" y="389"/>
                </a:lnTo>
                <a:lnTo>
                  <a:pt x="1557" y="422"/>
                </a:lnTo>
                <a:lnTo>
                  <a:pt x="1524" y="455"/>
                </a:lnTo>
                <a:lnTo>
                  <a:pt x="1490" y="490"/>
                </a:lnTo>
                <a:lnTo>
                  <a:pt x="1458" y="526"/>
                </a:lnTo>
                <a:lnTo>
                  <a:pt x="1426" y="563"/>
                </a:lnTo>
                <a:lnTo>
                  <a:pt x="1393" y="600"/>
                </a:lnTo>
                <a:lnTo>
                  <a:pt x="1363" y="640"/>
                </a:lnTo>
                <a:lnTo>
                  <a:pt x="1333" y="680"/>
                </a:lnTo>
                <a:lnTo>
                  <a:pt x="1302" y="721"/>
                </a:lnTo>
                <a:lnTo>
                  <a:pt x="1274" y="764"/>
                </a:lnTo>
                <a:lnTo>
                  <a:pt x="1245" y="808"/>
                </a:lnTo>
                <a:lnTo>
                  <a:pt x="1218" y="854"/>
                </a:lnTo>
                <a:lnTo>
                  <a:pt x="1196" y="893"/>
                </a:lnTo>
                <a:lnTo>
                  <a:pt x="1174" y="931"/>
                </a:lnTo>
                <a:lnTo>
                  <a:pt x="1153" y="970"/>
                </a:lnTo>
                <a:lnTo>
                  <a:pt x="1133" y="1010"/>
                </a:lnTo>
                <a:lnTo>
                  <a:pt x="1113" y="1050"/>
                </a:lnTo>
                <a:lnTo>
                  <a:pt x="1094" y="1091"/>
                </a:lnTo>
                <a:lnTo>
                  <a:pt x="1076" y="1133"/>
                </a:lnTo>
                <a:lnTo>
                  <a:pt x="1059" y="1175"/>
                </a:lnTo>
                <a:lnTo>
                  <a:pt x="1015" y="1162"/>
                </a:lnTo>
                <a:lnTo>
                  <a:pt x="973" y="1152"/>
                </a:lnTo>
                <a:lnTo>
                  <a:pt x="931" y="1144"/>
                </a:lnTo>
                <a:lnTo>
                  <a:pt x="889" y="1140"/>
                </a:lnTo>
                <a:lnTo>
                  <a:pt x="847" y="1138"/>
                </a:lnTo>
                <a:lnTo>
                  <a:pt x="805" y="1140"/>
                </a:lnTo>
                <a:lnTo>
                  <a:pt x="763" y="1143"/>
                </a:lnTo>
                <a:lnTo>
                  <a:pt x="723" y="1150"/>
                </a:lnTo>
                <a:lnTo>
                  <a:pt x="682" y="1159"/>
                </a:lnTo>
                <a:lnTo>
                  <a:pt x="643" y="1173"/>
                </a:lnTo>
                <a:lnTo>
                  <a:pt x="602" y="1186"/>
                </a:lnTo>
                <a:lnTo>
                  <a:pt x="564" y="1204"/>
                </a:lnTo>
                <a:lnTo>
                  <a:pt x="526" y="1223"/>
                </a:lnTo>
                <a:lnTo>
                  <a:pt x="489" y="1245"/>
                </a:lnTo>
                <a:lnTo>
                  <a:pt x="452" y="1269"/>
                </a:lnTo>
                <a:lnTo>
                  <a:pt x="417" y="1295"/>
                </a:lnTo>
                <a:lnTo>
                  <a:pt x="382" y="1325"/>
                </a:lnTo>
                <a:lnTo>
                  <a:pt x="349" y="1356"/>
                </a:lnTo>
                <a:lnTo>
                  <a:pt x="316" y="1389"/>
                </a:lnTo>
                <a:lnTo>
                  <a:pt x="285" y="1424"/>
                </a:lnTo>
                <a:lnTo>
                  <a:pt x="256" y="1461"/>
                </a:lnTo>
                <a:lnTo>
                  <a:pt x="227" y="1501"/>
                </a:lnTo>
                <a:lnTo>
                  <a:pt x="200" y="1543"/>
                </a:lnTo>
                <a:lnTo>
                  <a:pt x="173" y="1585"/>
                </a:lnTo>
                <a:lnTo>
                  <a:pt x="150" y="1630"/>
                </a:lnTo>
                <a:lnTo>
                  <a:pt x="127" y="1677"/>
                </a:lnTo>
                <a:lnTo>
                  <a:pt x="106" y="1725"/>
                </a:lnTo>
                <a:lnTo>
                  <a:pt x="87" y="1775"/>
                </a:lnTo>
                <a:lnTo>
                  <a:pt x="68" y="1827"/>
                </a:lnTo>
                <a:lnTo>
                  <a:pt x="53" y="1880"/>
                </a:lnTo>
                <a:lnTo>
                  <a:pt x="39" y="1935"/>
                </a:lnTo>
                <a:lnTo>
                  <a:pt x="28" y="1991"/>
                </a:lnTo>
                <a:lnTo>
                  <a:pt x="21" y="2027"/>
                </a:lnTo>
                <a:lnTo>
                  <a:pt x="15" y="2062"/>
                </a:lnTo>
                <a:lnTo>
                  <a:pt x="11" y="2096"/>
                </a:lnTo>
                <a:lnTo>
                  <a:pt x="7" y="2133"/>
                </a:lnTo>
                <a:lnTo>
                  <a:pt x="4" y="2169"/>
                </a:lnTo>
                <a:lnTo>
                  <a:pt x="1" y="2204"/>
                </a:lnTo>
                <a:lnTo>
                  <a:pt x="0" y="2240"/>
                </a:lnTo>
                <a:lnTo>
                  <a:pt x="0" y="2277"/>
                </a:lnTo>
                <a:lnTo>
                  <a:pt x="1" y="2334"/>
                </a:lnTo>
                <a:lnTo>
                  <a:pt x="4" y="2392"/>
                </a:lnTo>
                <a:lnTo>
                  <a:pt x="10" y="2450"/>
                </a:lnTo>
                <a:lnTo>
                  <a:pt x="17" y="2505"/>
                </a:lnTo>
                <a:lnTo>
                  <a:pt x="26" y="2561"/>
                </a:lnTo>
                <a:lnTo>
                  <a:pt x="38" y="2614"/>
                </a:lnTo>
                <a:lnTo>
                  <a:pt x="52" y="2668"/>
                </a:lnTo>
                <a:lnTo>
                  <a:pt x="67" y="2719"/>
                </a:lnTo>
                <a:lnTo>
                  <a:pt x="84" y="2770"/>
                </a:lnTo>
                <a:lnTo>
                  <a:pt x="102" y="2819"/>
                </a:lnTo>
                <a:lnTo>
                  <a:pt x="123" y="2866"/>
                </a:lnTo>
                <a:lnTo>
                  <a:pt x="144" y="2912"/>
                </a:lnTo>
                <a:lnTo>
                  <a:pt x="168" y="2956"/>
                </a:lnTo>
                <a:lnTo>
                  <a:pt x="193" y="2999"/>
                </a:lnTo>
                <a:lnTo>
                  <a:pt x="220" y="3041"/>
                </a:lnTo>
                <a:lnTo>
                  <a:pt x="248" y="3081"/>
                </a:lnTo>
                <a:lnTo>
                  <a:pt x="277" y="3118"/>
                </a:lnTo>
                <a:lnTo>
                  <a:pt x="308" y="3155"/>
                </a:lnTo>
                <a:lnTo>
                  <a:pt x="340" y="3187"/>
                </a:lnTo>
                <a:lnTo>
                  <a:pt x="372" y="3220"/>
                </a:lnTo>
                <a:lnTo>
                  <a:pt x="407" y="3249"/>
                </a:lnTo>
                <a:lnTo>
                  <a:pt x="442" y="3276"/>
                </a:lnTo>
                <a:lnTo>
                  <a:pt x="479" y="3301"/>
                </a:lnTo>
                <a:lnTo>
                  <a:pt x="517" y="3325"/>
                </a:lnTo>
                <a:lnTo>
                  <a:pt x="556" y="3344"/>
                </a:lnTo>
                <a:lnTo>
                  <a:pt x="595" y="3362"/>
                </a:lnTo>
                <a:lnTo>
                  <a:pt x="634" y="3378"/>
                </a:lnTo>
                <a:lnTo>
                  <a:pt x="676" y="3390"/>
                </a:lnTo>
                <a:lnTo>
                  <a:pt x="717" y="3400"/>
                </a:lnTo>
                <a:lnTo>
                  <a:pt x="760" y="3408"/>
                </a:lnTo>
                <a:lnTo>
                  <a:pt x="802" y="3412"/>
                </a:lnTo>
                <a:lnTo>
                  <a:pt x="847" y="3414"/>
                </a:lnTo>
                <a:lnTo>
                  <a:pt x="874" y="3414"/>
                </a:lnTo>
                <a:lnTo>
                  <a:pt x="900" y="3411"/>
                </a:lnTo>
                <a:lnTo>
                  <a:pt x="927" y="3408"/>
                </a:lnTo>
                <a:lnTo>
                  <a:pt x="954" y="3405"/>
                </a:lnTo>
                <a:lnTo>
                  <a:pt x="979" y="3399"/>
                </a:lnTo>
                <a:lnTo>
                  <a:pt x="1005" y="3393"/>
                </a:lnTo>
                <a:lnTo>
                  <a:pt x="1032" y="3385"/>
                </a:lnTo>
                <a:lnTo>
                  <a:pt x="1059" y="3378"/>
                </a:lnTo>
              </a:path>
            </a:pathLst>
          </a:custGeom>
          <a:noFill/>
          <a:ln w="7938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矩形 92"/>
          <p:cNvSpPr>
            <a:spLocks noChangeArrowheads="1"/>
          </p:cNvSpPr>
          <p:nvPr/>
        </p:nvSpPr>
        <p:spPr bwMode="auto">
          <a:xfrm>
            <a:off x="4283968" y="1628800"/>
            <a:ext cx="1728192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雲端藥歷資料庫</a:t>
            </a:r>
            <a:endParaRPr lang="zh-TW" altLang="en-US" sz="16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28" name="Picture 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2296" y="2635696"/>
            <a:ext cx="863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文字方塊 28"/>
          <p:cNvSpPr txBox="1"/>
          <p:nvPr/>
        </p:nvSpPr>
        <p:spPr>
          <a:xfrm>
            <a:off x="827584" y="4481825"/>
            <a:ext cx="79928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102</a:t>
            </a:r>
            <a:r>
              <a:rPr lang="zh-TW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月建立以病人為中心之醫療資訊系統</a:t>
            </a:r>
            <a:endParaRPr lang="en-US" altLang="zh-TW" sz="2000" b="1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資料每日更新</a:t>
            </a:r>
            <a:endParaRPr lang="en-US" altLang="zh-TW" sz="2000" b="1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授權醫師看診時檢視用藥紀錄，並經患者同意後檢視就醫紀錄</a:t>
            </a:r>
            <a:endParaRPr lang="en-US" altLang="zh-TW" sz="2000" b="1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個案隱私與資訊安全由健保署網路嚴格控管</a:t>
            </a:r>
            <a:endParaRPr lang="en-US" altLang="zh-TW" sz="2000" b="1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弧形 29"/>
          <p:cNvSpPr/>
          <p:nvPr/>
        </p:nvSpPr>
        <p:spPr>
          <a:xfrm rot="16200000">
            <a:off x="1367643" y="1880828"/>
            <a:ext cx="648072" cy="720080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弧形 30"/>
          <p:cNvSpPr/>
          <p:nvPr/>
        </p:nvSpPr>
        <p:spPr>
          <a:xfrm rot="10800000">
            <a:off x="1547665" y="3284985"/>
            <a:ext cx="1944216" cy="576062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弧形 31"/>
          <p:cNvSpPr/>
          <p:nvPr/>
        </p:nvSpPr>
        <p:spPr>
          <a:xfrm rot="13435555" flipV="1">
            <a:off x="2130038" y="2916706"/>
            <a:ext cx="728348" cy="311915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標題 1"/>
          <p:cNvSpPr txBox="1">
            <a:spLocks/>
          </p:cNvSpPr>
          <p:nvPr/>
        </p:nvSpPr>
        <p:spPr bwMode="auto">
          <a:xfrm>
            <a:off x="2460513" y="23597"/>
            <a:ext cx="47270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健保雲端藥歷系統</a:t>
            </a:r>
          </a:p>
        </p:txBody>
      </p:sp>
      <p:pic>
        <p:nvPicPr>
          <p:cNvPr id="34" name="Picture 3" descr="F:\Health Care\Card\Artwork\New Motification\Without Poto\thcc_P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636912"/>
            <a:ext cx="1296144" cy="77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704"/>
          <p:cNvSpPr>
            <a:spLocks noChangeArrowheads="1"/>
          </p:cNvSpPr>
          <p:nvPr/>
        </p:nvSpPr>
        <p:spPr bwMode="auto">
          <a:xfrm>
            <a:off x="1259632" y="2420888"/>
            <a:ext cx="876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健保</a:t>
            </a:r>
            <a:r>
              <a:rPr lang="en-US" altLang="zh-TW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IC</a:t>
            </a:r>
            <a:r>
              <a:rPr lang="zh-TW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卡</a:t>
            </a:r>
            <a:endParaRPr lang="en-US" altLang="zh-TW" sz="1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圖片 5" descr="雲端健保(單純Logo圖片)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501008"/>
            <a:ext cx="895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0" y="6399827"/>
            <a:ext cx="2133600" cy="365125"/>
          </a:xfrm>
        </p:spPr>
        <p:txBody>
          <a:bodyPr/>
          <a:lstStyle/>
          <a:p>
            <a:pPr>
              <a:defRPr/>
            </a:pPr>
            <a:fld id="{9F33D6F0-FDA9-4D63-9ACC-35F588C11524}" type="slidenum">
              <a:rPr lang="zh-TW" alt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10"/>
          <p:cNvSpPr>
            <a:spLocks noChangeArrowheads="1"/>
          </p:cNvSpPr>
          <p:nvPr/>
        </p:nvSpPr>
        <p:spPr bwMode="auto">
          <a:xfrm>
            <a:off x="4985963" y="1659961"/>
            <a:ext cx="1890236" cy="49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kumimoji="0" lang="zh-TW" altLang="en-US" sz="2000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民眾診間就醫</a:t>
            </a:r>
          </a:p>
        </p:txBody>
      </p:sp>
      <p:sp>
        <p:nvSpPr>
          <p:cNvPr id="19478" name="Rectangle 461"/>
          <p:cNvSpPr>
            <a:spLocks noChangeArrowheads="1"/>
          </p:cNvSpPr>
          <p:nvPr/>
        </p:nvSpPr>
        <p:spPr bwMode="auto">
          <a:xfrm>
            <a:off x="6940782" y="2686439"/>
            <a:ext cx="1479803" cy="4882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kumimoji="0" lang="zh-TW" altLang="en-US" sz="2000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問診與診斷</a:t>
            </a:r>
          </a:p>
        </p:txBody>
      </p:sp>
      <p:sp>
        <p:nvSpPr>
          <p:cNvPr id="19479" name="Rectangle 465"/>
          <p:cNvSpPr>
            <a:spLocks noChangeArrowheads="1"/>
          </p:cNvSpPr>
          <p:nvPr/>
        </p:nvSpPr>
        <p:spPr bwMode="auto">
          <a:xfrm>
            <a:off x="5969536" y="5286624"/>
            <a:ext cx="1744340" cy="4882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kumimoji="0" lang="zh-TW" altLang="en-US" sz="2000" b="1" dirty="0">
                <a:solidFill>
                  <a:srgbClr val="CC3300"/>
                </a:solidFill>
                <a:ea typeface="標楷體" pitchFamily="65" charset="-120"/>
              </a:rPr>
              <a:t>確認健保</a:t>
            </a:r>
            <a:r>
              <a:rPr kumimoji="0" lang="en-US" altLang="zh-TW" sz="2000" b="1" dirty="0">
                <a:solidFill>
                  <a:srgbClr val="CC3300"/>
                </a:solidFill>
                <a:ea typeface="標楷體" pitchFamily="65" charset="-120"/>
              </a:rPr>
              <a:t>IC</a:t>
            </a:r>
            <a:r>
              <a:rPr kumimoji="0" lang="zh-TW" altLang="en-US" sz="2000" b="1" dirty="0">
                <a:solidFill>
                  <a:srgbClr val="CC3300"/>
                </a:solidFill>
                <a:ea typeface="標楷體" pitchFamily="65" charset="-120"/>
              </a:rPr>
              <a:t>卡</a:t>
            </a:r>
          </a:p>
        </p:txBody>
      </p:sp>
      <p:grpSp>
        <p:nvGrpSpPr>
          <p:cNvPr id="122" name="Group 222"/>
          <p:cNvGrpSpPr>
            <a:grpSpLocks/>
          </p:cNvGrpSpPr>
          <p:nvPr/>
        </p:nvGrpSpPr>
        <p:grpSpPr bwMode="auto">
          <a:xfrm>
            <a:off x="2581013" y="4405762"/>
            <a:ext cx="1441551" cy="1771273"/>
            <a:chOff x="384" y="1931"/>
            <a:chExt cx="535" cy="778"/>
          </a:xfrm>
        </p:grpSpPr>
        <p:grpSp>
          <p:nvGrpSpPr>
            <p:cNvPr id="123" name="Group 223"/>
            <p:cNvGrpSpPr>
              <a:grpSpLocks/>
            </p:cNvGrpSpPr>
            <p:nvPr/>
          </p:nvGrpSpPr>
          <p:grpSpPr bwMode="auto">
            <a:xfrm>
              <a:off x="672" y="1973"/>
              <a:ext cx="223" cy="571"/>
              <a:chOff x="974" y="2051"/>
              <a:chExt cx="223" cy="571"/>
            </a:xfrm>
          </p:grpSpPr>
          <p:grpSp>
            <p:nvGrpSpPr>
              <p:cNvPr id="124" name="Group 224"/>
              <p:cNvGrpSpPr>
                <a:grpSpLocks/>
              </p:cNvGrpSpPr>
              <p:nvPr/>
            </p:nvGrpSpPr>
            <p:grpSpPr bwMode="auto">
              <a:xfrm>
                <a:off x="974" y="2051"/>
                <a:ext cx="223" cy="571"/>
                <a:chOff x="974" y="2051"/>
                <a:chExt cx="223" cy="571"/>
              </a:xfrm>
            </p:grpSpPr>
            <p:sp>
              <p:nvSpPr>
                <p:cNvPr id="19547" name="Freeform 225"/>
                <p:cNvSpPr>
                  <a:spLocks/>
                </p:cNvSpPr>
                <p:nvPr/>
              </p:nvSpPr>
              <p:spPr bwMode="auto">
                <a:xfrm>
                  <a:off x="1015" y="2070"/>
                  <a:ext cx="131" cy="50"/>
                </a:xfrm>
                <a:custGeom>
                  <a:avLst/>
                  <a:gdLst>
                    <a:gd name="T0" fmla="*/ 0 w 393"/>
                    <a:gd name="T1" fmla="*/ 0 h 149"/>
                    <a:gd name="T2" fmla="*/ 0 w 393"/>
                    <a:gd name="T3" fmla="*/ 0 h 149"/>
                    <a:gd name="T4" fmla="*/ 1 w 393"/>
                    <a:gd name="T5" fmla="*/ 0 h 149"/>
                    <a:gd name="T6" fmla="*/ 0 w 393"/>
                    <a:gd name="T7" fmla="*/ 0 h 149"/>
                    <a:gd name="T8" fmla="*/ 0 w 393"/>
                    <a:gd name="T9" fmla="*/ 0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3"/>
                    <a:gd name="T16" fmla="*/ 0 h 149"/>
                    <a:gd name="T17" fmla="*/ 393 w 393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3" h="149">
                      <a:moveTo>
                        <a:pt x="0" y="117"/>
                      </a:moveTo>
                      <a:lnTo>
                        <a:pt x="242" y="149"/>
                      </a:lnTo>
                      <a:lnTo>
                        <a:pt x="393" y="22"/>
                      </a:lnTo>
                      <a:lnTo>
                        <a:pt x="165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5" name="Group 226"/>
                <p:cNvGrpSpPr>
                  <a:grpSpLocks/>
                </p:cNvGrpSpPr>
                <p:nvPr/>
              </p:nvGrpSpPr>
              <p:grpSpPr bwMode="auto">
                <a:xfrm>
                  <a:off x="1037" y="2051"/>
                  <a:ext cx="91" cy="60"/>
                  <a:chOff x="1037" y="2051"/>
                  <a:chExt cx="91" cy="60"/>
                </a:xfrm>
              </p:grpSpPr>
              <p:sp>
                <p:nvSpPr>
                  <p:cNvPr id="19555" name="Freeform 227"/>
                  <p:cNvSpPr>
                    <a:spLocks/>
                  </p:cNvSpPr>
                  <p:nvPr/>
                </p:nvSpPr>
                <p:spPr bwMode="auto">
                  <a:xfrm>
                    <a:off x="1037" y="2075"/>
                    <a:ext cx="55" cy="36"/>
                  </a:xfrm>
                  <a:custGeom>
                    <a:avLst/>
                    <a:gdLst>
                      <a:gd name="T0" fmla="*/ 0 w 166"/>
                      <a:gd name="T1" fmla="*/ 0 h 109"/>
                      <a:gd name="T2" fmla="*/ 0 w 166"/>
                      <a:gd name="T3" fmla="*/ 0 h 109"/>
                      <a:gd name="T4" fmla="*/ 0 w 166"/>
                      <a:gd name="T5" fmla="*/ 0 h 109"/>
                      <a:gd name="T6" fmla="*/ 0 w 166"/>
                      <a:gd name="T7" fmla="*/ 0 h 109"/>
                      <a:gd name="T8" fmla="*/ 0 w 166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6"/>
                      <a:gd name="T16" fmla="*/ 0 h 109"/>
                      <a:gd name="T17" fmla="*/ 166 w 166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6" h="109">
                        <a:moveTo>
                          <a:pt x="1" y="0"/>
                        </a:moveTo>
                        <a:lnTo>
                          <a:pt x="166" y="18"/>
                        </a:lnTo>
                        <a:lnTo>
                          <a:pt x="166" y="109"/>
                        </a:lnTo>
                        <a:lnTo>
                          <a:pt x="0" y="88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56" name="Freeform 228"/>
                  <p:cNvSpPr>
                    <a:spLocks/>
                  </p:cNvSpPr>
                  <p:nvPr/>
                </p:nvSpPr>
                <p:spPr bwMode="auto">
                  <a:xfrm>
                    <a:off x="1092" y="2056"/>
                    <a:ext cx="36" cy="55"/>
                  </a:xfrm>
                  <a:custGeom>
                    <a:avLst/>
                    <a:gdLst>
                      <a:gd name="T0" fmla="*/ 0 w 108"/>
                      <a:gd name="T1" fmla="*/ 0 h 164"/>
                      <a:gd name="T2" fmla="*/ 0 w 108"/>
                      <a:gd name="T3" fmla="*/ 0 h 164"/>
                      <a:gd name="T4" fmla="*/ 0 w 108"/>
                      <a:gd name="T5" fmla="*/ 0 h 164"/>
                      <a:gd name="T6" fmla="*/ 0 w 108"/>
                      <a:gd name="T7" fmla="*/ 0 h 164"/>
                      <a:gd name="T8" fmla="*/ 0 w 108"/>
                      <a:gd name="T9" fmla="*/ 0 h 1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164"/>
                      <a:gd name="T17" fmla="*/ 108 w 108"/>
                      <a:gd name="T18" fmla="*/ 164 h 1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164">
                        <a:moveTo>
                          <a:pt x="0" y="76"/>
                        </a:moveTo>
                        <a:lnTo>
                          <a:pt x="0" y="164"/>
                        </a:lnTo>
                        <a:lnTo>
                          <a:pt x="108" y="76"/>
                        </a:lnTo>
                        <a:lnTo>
                          <a:pt x="108" y="0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57" name="Freeform 229"/>
                  <p:cNvSpPr>
                    <a:spLocks/>
                  </p:cNvSpPr>
                  <p:nvPr/>
                </p:nvSpPr>
                <p:spPr bwMode="auto">
                  <a:xfrm>
                    <a:off x="1037" y="2051"/>
                    <a:ext cx="91" cy="30"/>
                  </a:xfrm>
                  <a:custGeom>
                    <a:avLst/>
                    <a:gdLst>
                      <a:gd name="T0" fmla="*/ 0 w 273"/>
                      <a:gd name="T1" fmla="*/ 0 h 89"/>
                      <a:gd name="T2" fmla="*/ 0 w 273"/>
                      <a:gd name="T3" fmla="*/ 0 h 89"/>
                      <a:gd name="T4" fmla="*/ 0 w 273"/>
                      <a:gd name="T5" fmla="*/ 0 h 89"/>
                      <a:gd name="T6" fmla="*/ 0 w 273"/>
                      <a:gd name="T7" fmla="*/ 0 h 89"/>
                      <a:gd name="T8" fmla="*/ 0 w 273"/>
                      <a:gd name="T9" fmla="*/ 0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3"/>
                      <a:gd name="T16" fmla="*/ 0 h 89"/>
                      <a:gd name="T17" fmla="*/ 273 w 273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3" h="89">
                        <a:moveTo>
                          <a:pt x="0" y="70"/>
                        </a:moveTo>
                        <a:lnTo>
                          <a:pt x="165" y="89"/>
                        </a:lnTo>
                        <a:lnTo>
                          <a:pt x="273" y="15"/>
                        </a:lnTo>
                        <a:lnTo>
                          <a:pt x="111" y="0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D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9549" name="Freeform 230"/>
                <p:cNvSpPr>
                  <a:spLocks/>
                </p:cNvSpPr>
                <p:nvPr/>
              </p:nvSpPr>
              <p:spPr bwMode="auto">
                <a:xfrm>
                  <a:off x="1016" y="2109"/>
                  <a:ext cx="80" cy="197"/>
                </a:xfrm>
                <a:custGeom>
                  <a:avLst/>
                  <a:gdLst>
                    <a:gd name="T0" fmla="*/ 0 w 239"/>
                    <a:gd name="T1" fmla="*/ 0 h 590"/>
                    <a:gd name="T2" fmla="*/ 0 w 239"/>
                    <a:gd name="T3" fmla="*/ 0 h 590"/>
                    <a:gd name="T4" fmla="*/ 0 w 239"/>
                    <a:gd name="T5" fmla="*/ 1 h 590"/>
                    <a:gd name="T6" fmla="*/ 0 w 239"/>
                    <a:gd name="T7" fmla="*/ 1 h 590"/>
                    <a:gd name="T8" fmla="*/ 0 w 239"/>
                    <a:gd name="T9" fmla="*/ 0 h 5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590"/>
                    <a:gd name="T17" fmla="*/ 239 w 239"/>
                    <a:gd name="T18" fmla="*/ 590 h 5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590">
                      <a:moveTo>
                        <a:pt x="0" y="0"/>
                      </a:moveTo>
                      <a:lnTo>
                        <a:pt x="239" y="30"/>
                      </a:lnTo>
                      <a:lnTo>
                        <a:pt x="239" y="590"/>
                      </a:lnTo>
                      <a:lnTo>
                        <a:pt x="0" y="5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550" name="Freeform 231"/>
                <p:cNvSpPr>
                  <a:spLocks/>
                </p:cNvSpPr>
                <p:nvPr/>
              </p:nvSpPr>
              <p:spPr bwMode="auto">
                <a:xfrm>
                  <a:off x="1096" y="2078"/>
                  <a:ext cx="50" cy="228"/>
                </a:xfrm>
                <a:custGeom>
                  <a:avLst/>
                  <a:gdLst>
                    <a:gd name="T0" fmla="*/ 0 w 151"/>
                    <a:gd name="T1" fmla="*/ 0 h 683"/>
                    <a:gd name="T2" fmla="*/ 0 w 151"/>
                    <a:gd name="T3" fmla="*/ 0 h 683"/>
                    <a:gd name="T4" fmla="*/ 0 w 151"/>
                    <a:gd name="T5" fmla="*/ 1 h 683"/>
                    <a:gd name="T6" fmla="*/ 0 w 151"/>
                    <a:gd name="T7" fmla="*/ 1 h 683"/>
                    <a:gd name="T8" fmla="*/ 0 w 151"/>
                    <a:gd name="T9" fmla="*/ 0 h 6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"/>
                    <a:gd name="T16" fmla="*/ 0 h 683"/>
                    <a:gd name="T17" fmla="*/ 151 w 151"/>
                    <a:gd name="T18" fmla="*/ 683 h 6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" h="683">
                      <a:moveTo>
                        <a:pt x="0" y="125"/>
                      </a:moveTo>
                      <a:lnTo>
                        <a:pt x="151" y="0"/>
                      </a:lnTo>
                      <a:lnTo>
                        <a:pt x="151" y="523"/>
                      </a:lnTo>
                      <a:lnTo>
                        <a:pt x="0" y="683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551" name="Freeform 232"/>
                <p:cNvSpPr>
                  <a:spLocks/>
                </p:cNvSpPr>
                <p:nvPr/>
              </p:nvSpPr>
              <p:spPr bwMode="auto">
                <a:xfrm>
                  <a:off x="1095" y="2252"/>
                  <a:ext cx="102" cy="163"/>
                </a:xfrm>
                <a:custGeom>
                  <a:avLst/>
                  <a:gdLst>
                    <a:gd name="T0" fmla="*/ 0 w 308"/>
                    <a:gd name="T1" fmla="*/ 0 h 487"/>
                    <a:gd name="T2" fmla="*/ 0 w 308"/>
                    <a:gd name="T3" fmla="*/ 0 h 487"/>
                    <a:gd name="T4" fmla="*/ 0 w 308"/>
                    <a:gd name="T5" fmla="*/ 1 h 487"/>
                    <a:gd name="T6" fmla="*/ 0 w 308"/>
                    <a:gd name="T7" fmla="*/ 0 h 487"/>
                    <a:gd name="T8" fmla="*/ 0 w 308"/>
                    <a:gd name="T9" fmla="*/ 0 h 4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487"/>
                    <a:gd name="T17" fmla="*/ 308 w 308"/>
                    <a:gd name="T18" fmla="*/ 487 h 4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487">
                      <a:moveTo>
                        <a:pt x="154" y="0"/>
                      </a:moveTo>
                      <a:lnTo>
                        <a:pt x="0" y="159"/>
                      </a:lnTo>
                      <a:lnTo>
                        <a:pt x="58" y="487"/>
                      </a:lnTo>
                      <a:lnTo>
                        <a:pt x="308" y="180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552" name="Freeform 233"/>
                <p:cNvSpPr>
                  <a:spLocks/>
                </p:cNvSpPr>
                <p:nvPr/>
              </p:nvSpPr>
              <p:spPr bwMode="auto">
                <a:xfrm>
                  <a:off x="974" y="2286"/>
                  <a:ext cx="140" cy="129"/>
                </a:xfrm>
                <a:custGeom>
                  <a:avLst/>
                  <a:gdLst>
                    <a:gd name="T0" fmla="*/ 0 w 420"/>
                    <a:gd name="T1" fmla="*/ 0 h 386"/>
                    <a:gd name="T2" fmla="*/ 0 w 420"/>
                    <a:gd name="T3" fmla="*/ 0 h 386"/>
                    <a:gd name="T4" fmla="*/ 1 w 420"/>
                    <a:gd name="T5" fmla="*/ 1 h 386"/>
                    <a:gd name="T6" fmla="*/ 0 w 420"/>
                    <a:gd name="T7" fmla="*/ 0 h 386"/>
                    <a:gd name="T8" fmla="*/ 0 w 420"/>
                    <a:gd name="T9" fmla="*/ 0 h 3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0"/>
                    <a:gd name="T16" fmla="*/ 0 h 386"/>
                    <a:gd name="T17" fmla="*/ 420 w 420"/>
                    <a:gd name="T18" fmla="*/ 386 h 3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0" h="386">
                      <a:moveTo>
                        <a:pt x="122" y="0"/>
                      </a:moveTo>
                      <a:lnTo>
                        <a:pt x="363" y="58"/>
                      </a:lnTo>
                      <a:lnTo>
                        <a:pt x="420" y="386"/>
                      </a:lnTo>
                      <a:lnTo>
                        <a:pt x="0" y="278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553" name="Freeform 234"/>
                <p:cNvSpPr>
                  <a:spLocks/>
                </p:cNvSpPr>
                <p:nvPr/>
              </p:nvSpPr>
              <p:spPr bwMode="auto">
                <a:xfrm>
                  <a:off x="1113" y="2312"/>
                  <a:ext cx="84" cy="310"/>
                </a:xfrm>
                <a:custGeom>
                  <a:avLst/>
                  <a:gdLst>
                    <a:gd name="T0" fmla="*/ 0 w 251"/>
                    <a:gd name="T1" fmla="*/ 0 h 928"/>
                    <a:gd name="T2" fmla="*/ 0 w 251"/>
                    <a:gd name="T3" fmla="*/ 0 h 928"/>
                    <a:gd name="T4" fmla="*/ 0 w 251"/>
                    <a:gd name="T5" fmla="*/ 1 h 928"/>
                    <a:gd name="T6" fmla="*/ 0 w 251"/>
                    <a:gd name="T7" fmla="*/ 1 h 928"/>
                    <a:gd name="T8" fmla="*/ 0 w 251"/>
                    <a:gd name="T9" fmla="*/ 0 h 9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928"/>
                    <a:gd name="T17" fmla="*/ 251 w 251"/>
                    <a:gd name="T18" fmla="*/ 928 h 9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928">
                      <a:moveTo>
                        <a:pt x="1" y="307"/>
                      </a:moveTo>
                      <a:lnTo>
                        <a:pt x="251" y="0"/>
                      </a:lnTo>
                      <a:lnTo>
                        <a:pt x="251" y="502"/>
                      </a:lnTo>
                      <a:lnTo>
                        <a:pt x="0" y="928"/>
                      </a:lnTo>
                      <a:lnTo>
                        <a:pt x="1" y="307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554" name="Freeform 235"/>
                <p:cNvSpPr>
                  <a:spLocks/>
                </p:cNvSpPr>
                <p:nvPr/>
              </p:nvSpPr>
              <p:spPr bwMode="auto">
                <a:xfrm>
                  <a:off x="974" y="2379"/>
                  <a:ext cx="139" cy="242"/>
                </a:xfrm>
                <a:custGeom>
                  <a:avLst/>
                  <a:gdLst>
                    <a:gd name="T0" fmla="*/ 0 w 418"/>
                    <a:gd name="T1" fmla="*/ 0 h 727"/>
                    <a:gd name="T2" fmla="*/ 1 w 418"/>
                    <a:gd name="T3" fmla="*/ 0 h 727"/>
                    <a:gd name="T4" fmla="*/ 1 w 418"/>
                    <a:gd name="T5" fmla="*/ 1 h 727"/>
                    <a:gd name="T6" fmla="*/ 0 w 418"/>
                    <a:gd name="T7" fmla="*/ 1 h 727"/>
                    <a:gd name="T8" fmla="*/ 0 w 418"/>
                    <a:gd name="T9" fmla="*/ 0 h 7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8"/>
                    <a:gd name="T16" fmla="*/ 0 h 727"/>
                    <a:gd name="T17" fmla="*/ 418 w 418"/>
                    <a:gd name="T18" fmla="*/ 727 h 7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8" h="727">
                      <a:moveTo>
                        <a:pt x="0" y="0"/>
                      </a:moveTo>
                      <a:lnTo>
                        <a:pt x="418" y="107"/>
                      </a:lnTo>
                      <a:lnTo>
                        <a:pt x="418" y="727"/>
                      </a:lnTo>
                      <a:lnTo>
                        <a:pt x="0" y="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6" name="Group 236"/>
              <p:cNvGrpSpPr>
                <a:grpSpLocks/>
              </p:cNvGrpSpPr>
              <p:nvPr/>
            </p:nvGrpSpPr>
            <p:grpSpPr bwMode="auto">
              <a:xfrm>
                <a:off x="1024" y="2118"/>
                <a:ext cx="60" cy="127"/>
                <a:chOff x="1024" y="2118"/>
                <a:chExt cx="60" cy="127"/>
              </a:xfrm>
            </p:grpSpPr>
            <p:grpSp>
              <p:nvGrpSpPr>
                <p:cNvPr id="127" name="Group 237"/>
                <p:cNvGrpSpPr>
                  <a:grpSpLocks/>
                </p:cNvGrpSpPr>
                <p:nvPr/>
              </p:nvGrpSpPr>
              <p:grpSpPr bwMode="auto">
                <a:xfrm>
                  <a:off x="1024" y="2118"/>
                  <a:ext cx="60" cy="42"/>
                  <a:chOff x="1024" y="2118"/>
                  <a:chExt cx="60" cy="42"/>
                </a:xfrm>
              </p:grpSpPr>
              <p:sp>
                <p:nvSpPr>
                  <p:cNvPr id="19544" name="Freeform 238"/>
                  <p:cNvSpPr>
                    <a:spLocks/>
                  </p:cNvSpPr>
                  <p:nvPr/>
                </p:nvSpPr>
                <p:spPr bwMode="auto">
                  <a:xfrm>
                    <a:off x="1024" y="2118"/>
                    <a:ext cx="13" cy="35"/>
                  </a:xfrm>
                  <a:custGeom>
                    <a:avLst/>
                    <a:gdLst>
                      <a:gd name="T0" fmla="*/ 0 w 38"/>
                      <a:gd name="T1" fmla="*/ 0 h 103"/>
                      <a:gd name="T2" fmla="*/ 0 w 38"/>
                      <a:gd name="T3" fmla="*/ 0 h 103"/>
                      <a:gd name="T4" fmla="*/ 0 w 38"/>
                      <a:gd name="T5" fmla="*/ 0 h 103"/>
                      <a:gd name="T6" fmla="*/ 0 w 38"/>
                      <a:gd name="T7" fmla="*/ 0 h 103"/>
                      <a:gd name="T8" fmla="*/ 0 w 38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"/>
                      <a:gd name="T16" fmla="*/ 0 h 103"/>
                      <a:gd name="T17" fmla="*/ 38 w 38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" h="103">
                        <a:moveTo>
                          <a:pt x="0" y="0"/>
                        </a:moveTo>
                        <a:lnTo>
                          <a:pt x="38" y="4"/>
                        </a:lnTo>
                        <a:lnTo>
                          <a:pt x="38" y="103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45" name="Freeform 239"/>
                  <p:cNvSpPr>
                    <a:spLocks/>
                  </p:cNvSpPr>
                  <p:nvPr/>
                </p:nvSpPr>
                <p:spPr bwMode="auto">
                  <a:xfrm>
                    <a:off x="1047" y="2121"/>
                    <a:ext cx="13" cy="36"/>
                  </a:xfrm>
                  <a:custGeom>
                    <a:avLst/>
                    <a:gdLst>
                      <a:gd name="T0" fmla="*/ 0 w 39"/>
                      <a:gd name="T1" fmla="*/ 0 h 108"/>
                      <a:gd name="T2" fmla="*/ 0 w 39"/>
                      <a:gd name="T3" fmla="*/ 0 h 108"/>
                      <a:gd name="T4" fmla="*/ 0 w 39"/>
                      <a:gd name="T5" fmla="*/ 0 h 108"/>
                      <a:gd name="T6" fmla="*/ 0 w 39"/>
                      <a:gd name="T7" fmla="*/ 0 h 108"/>
                      <a:gd name="T8" fmla="*/ 0 w 39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108"/>
                      <a:gd name="T17" fmla="*/ 39 w 39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108">
                        <a:moveTo>
                          <a:pt x="0" y="0"/>
                        </a:moveTo>
                        <a:lnTo>
                          <a:pt x="39" y="5"/>
                        </a:lnTo>
                        <a:lnTo>
                          <a:pt x="39" y="108"/>
                        </a:lnTo>
                        <a:lnTo>
                          <a:pt x="0" y="1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46" name="Freeform 240"/>
                  <p:cNvSpPr>
                    <a:spLocks/>
                  </p:cNvSpPr>
                  <p:nvPr/>
                </p:nvSpPr>
                <p:spPr bwMode="auto">
                  <a:xfrm>
                    <a:off x="1071" y="2125"/>
                    <a:ext cx="13" cy="35"/>
                  </a:xfrm>
                  <a:custGeom>
                    <a:avLst/>
                    <a:gdLst>
                      <a:gd name="T0" fmla="*/ 0 w 38"/>
                      <a:gd name="T1" fmla="*/ 0 h 106"/>
                      <a:gd name="T2" fmla="*/ 0 w 38"/>
                      <a:gd name="T3" fmla="*/ 0 h 106"/>
                      <a:gd name="T4" fmla="*/ 0 w 38"/>
                      <a:gd name="T5" fmla="*/ 0 h 106"/>
                      <a:gd name="T6" fmla="*/ 0 w 38"/>
                      <a:gd name="T7" fmla="*/ 0 h 106"/>
                      <a:gd name="T8" fmla="*/ 0 w 38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"/>
                      <a:gd name="T16" fmla="*/ 0 h 106"/>
                      <a:gd name="T17" fmla="*/ 38 w 38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" h="106">
                        <a:moveTo>
                          <a:pt x="0" y="0"/>
                        </a:moveTo>
                        <a:lnTo>
                          <a:pt x="38" y="6"/>
                        </a:lnTo>
                        <a:lnTo>
                          <a:pt x="38" y="106"/>
                        </a:lnTo>
                        <a:lnTo>
                          <a:pt x="0" y="1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92" name="Group 241"/>
                <p:cNvGrpSpPr>
                  <a:grpSpLocks/>
                </p:cNvGrpSpPr>
                <p:nvPr/>
              </p:nvGrpSpPr>
              <p:grpSpPr bwMode="auto">
                <a:xfrm>
                  <a:off x="1024" y="2158"/>
                  <a:ext cx="60" cy="46"/>
                  <a:chOff x="1024" y="2158"/>
                  <a:chExt cx="60" cy="46"/>
                </a:xfrm>
              </p:grpSpPr>
              <p:sp>
                <p:nvSpPr>
                  <p:cNvPr id="19541" name="Freeform 242"/>
                  <p:cNvSpPr>
                    <a:spLocks/>
                  </p:cNvSpPr>
                  <p:nvPr/>
                </p:nvSpPr>
                <p:spPr bwMode="auto">
                  <a:xfrm>
                    <a:off x="1024" y="2158"/>
                    <a:ext cx="13" cy="36"/>
                  </a:xfrm>
                  <a:custGeom>
                    <a:avLst/>
                    <a:gdLst>
                      <a:gd name="T0" fmla="*/ 0 w 38"/>
                      <a:gd name="T1" fmla="*/ 0 h 107"/>
                      <a:gd name="T2" fmla="*/ 0 w 38"/>
                      <a:gd name="T3" fmla="*/ 0 h 107"/>
                      <a:gd name="T4" fmla="*/ 0 w 38"/>
                      <a:gd name="T5" fmla="*/ 0 h 107"/>
                      <a:gd name="T6" fmla="*/ 0 w 38"/>
                      <a:gd name="T7" fmla="*/ 0 h 107"/>
                      <a:gd name="T8" fmla="*/ 0 w 38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"/>
                      <a:gd name="T16" fmla="*/ 0 h 107"/>
                      <a:gd name="T17" fmla="*/ 38 w 38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" h="107">
                        <a:moveTo>
                          <a:pt x="0" y="0"/>
                        </a:moveTo>
                        <a:lnTo>
                          <a:pt x="38" y="9"/>
                        </a:lnTo>
                        <a:lnTo>
                          <a:pt x="38" y="107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42" name="Freeform 243"/>
                  <p:cNvSpPr>
                    <a:spLocks/>
                  </p:cNvSpPr>
                  <p:nvPr/>
                </p:nvSpPr>
                <p:spPr bwMode="auto">
                  <a:xfrm>
                    <a:off x="1047" y="2164"/>
                    <a:ext cx="13" cy="35"/>
                  </a:xfrm>
                  <a:custGeom>
                    <a:avLst/>
                    <a:gdLst>
                      <a:gd name="T0" fmla="*/ 0 w 39"/>
                      <a:gd name="T1" fmla="*/ 0 h 107"/>
                      <a:gd name="T2" fmla="*/ 0 w 39"/>
                      <a:gd name="T3" fmla="*/ 0 h 107"/>
                      <a:gd name="T4" fmla="*/ 0 w 39"/>
                      <a:gd name="T5" fmla="*/ 0 h 107"/>
                      <a:gd name="T6" fmla="*/ 0 w 39"/>
                      <a:gd name="T7" fmla="*/ 0 h 107"/>
                      <a:gd name="T8" fmla="*/ 0 w 39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107"/>
                      <a:gd name="T17" fmla="*/ 39 w 39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107">
                        <a:moveTo>
                          <a:pt x="0" y="0"/>
                        </a:moveTo>
                        <a:lnTo>
                          <a:pt x="39" y="8"/>
                        </a:lnTo>
                        <a:lnTo>
                          <a:pt x="39" y="107"/>
                        </a:lnTo>
                        <a:lnTo>
                          <a:pt x="0" y="1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43" name="Freeform 244"/>
                  <p:cNvSpPr>
                    <a:spLocks/>
                  </p:cNvSpPr>
                  <p:nvPr/>
                </p:nvSpPr>
                <p:spPr bwMode="auto">
                  <a:xfrm>
                    <a:off x="1071" y="2168"/>
                    <a:ext cx="13" cy="36"/>
                  </a:xfrm>
                  <a:custGeom>
                    <a:avLst/>
                    <a:gdLst>
                      <a:gd name="T0" fmla="*/ 0 w 38"/>
                      <a:gd name="T1" fmla="*/ 0 h 107"/>
                      <a:gd name="T2" fmla="*/ 0 w 38"/>
                      <a:gd name="T3" fmla="*/ 0 h 107"/>
                      <a:gd name="T4" fmla="*/ 0 w 38"/>
                      <a:gd name="T5" fmla="*/ 0 h 107"/>
                      <a:gd name="T6" fmla="*/ 0 w 38"/>
                      <a:gd name="T7" fmla="*/ 0 h 107"/>
                      <a:gd name="T8" fmla="*/ 0 w 38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"/>
                      <a:gd name="T16" fmla="*/ 0 h 107"/>
                      <a:gd name="T17" fmla="*/ 38 w 38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" h="107">
                        <a:moveTo>
                          <a:pt x="0" y="0"/>
                        </a:moveTo>
                        <a:lnTo>
                          <a:pt x="38" y="8"/>
                        </a:lnTo>
                        <a:lnTo>
                          <a:pt x="38" y="107"/>
                        </a:lnTo>
                        <a:lnTo>
                          <a:pt x="0" y="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93" name="Group 245"/>
                <p:cNvGrpSpPr>
                  <a:grpSpLocks/>
                </p:cNvGrpSpPr>
                <p:nvPr/>
              </p:nvGrpSpPr>
              <p:grpSpPr bwMode="auto">
                <a:xfrm>
                  <a:off x="1024" y="2200"/>
                  <a:ext cx="60" cy="45"/>
                  <a:chOff x="1024" y="2200"/>
                  <a:chExt cx="60" cy="45"/>
                </a:xfrm>
              </p:grpSpPr>
              <p:sp>
                <p:nvSpPr>
                  <p:cNvPr id="19538" name="Freeform 246"/>
                  <p:cNvSpPr>
                    <a:spLocks/>
                  </p:cNvSpPr>
                  <p:nvPr/>
                </p:nvSpPr>
                <p:spPr bwMode="auto">
                  <a:xfrm>
                    <a:off x="1024" y="2200"/>
                    <a:ext cx="13" cy="36"/>
                  </a:xfrm>
                  <a:custGeom>
                    <a:avLst/>
                    <a:gdLst>
                      <a:gd name="T0" fmla="*/ 0 w 38"/>
                      <a:gd name="T1" fmla="*/ 0 h 108"/>
                      <a:gd name="T2" fmla="*/ 0 w 38"/>
                      <a:gd name="T3" fmla="*/ 0 h 108"/>
                      <a:gd name="T4" fmla="*/ 0 w 38"/>
                      <a:gd name="T5" fmla="*/ 0 h 108"/>
                      <a:gd name="T6" fmla="*/ 0 w 38"/>
                      <a:gd name="T7" fmla="*/ 0 h 108"/>
                      <a:gd name="T8" fmla="*/ 0 w 38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"/>
                      <a:gd name="T16" fmla="*/ 0 h 108"/>
                      <a:gd name="T17" fmla="*/ 38 w 38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" h="108">
                        <a:moveTo>
                          <a:pt x="0" y="0"/>
                        </a:moveTo>
                        <a:lnTo>
                          <a:pt x="38" y="10"/>
                        </a:lnTo>
                        <a:lnTo>
                          <a:pt x="38" y="108"/>
                        </a:lnTo>
                        <a:lnTo>
                          <a:pt x="0" y="1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39" name="Freeform 247"/>
                  <p:cNvSpPr>
                    <a:spLocks/>
                  </p:cNvSpPr>
                  <p:nvPr/>
                </p:nvSpPr>
                <p:spPr bwMode="auto">
                  <a:xfrm>
                    <a:off x="1043" y="2206"/>
                    <a:ext cx="17" cy="35"/>
                  </a:xfrm>
                  <a:custGeom>
                    <a:avLst/>
                    <a:gdLst>
                      <a:gd name="T0" fmla="*/ 0 w 39"/>
                      <a:gd name="T1" fmla="*/ 0 h 108"/>
                      <a:gd name="T2" fmla="*/ 0 w 39"/>
                      <a:gd name="T3" fmla="*/ 0 h 108"/>
                      <a:gd name="T4" fmla="*/ 0 w 39"/>
                      <a:gd name="T5" fmla="*/ 0 h 108"/>
                      <a:gd name="T6" fmla="*/ 0 w 39"/>
                      <a:gd name="T7" fmla="*/ 0 h 108"/>
                      <a:gd name="T8" fmla="*/ 0 w 39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108"/>
                      <a:gd name="T17" fmla="*/ 39 w 39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108">
                        <a:moveTo>
                          <a:pt x="0" y="0"/>
                        </a:moveTo>
                        <a:lnTo>
                          <a:pt x="39" y="7"/>
                        </a:lnTo>
                        <a:lnTo>
                          <a:pt x="39" y="108"/>
                        </a:lnTo>
                        <a:lnTo>
                          <a:pt x="0" y="1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40" name="Freeform 248"/>
                  <p:cNvSpPr>
                    <a:spLocks/>
                  </p:cNvSpPr>
                  <p:nvPr/>
                </p:nvSpPr>
                <p:spPr bwMode="auto">
                  <a:xfrm>
                    <a:off x="1071" y="2210"/>
                    <a:ext cx="13" cy="35"/>
                  </a:xfrm>
                  <a:custGeom>
                    <a:avLst/>
                    <a:gdLst>
                      <a:gd name="T0" fmla="*/ 0 w 38"/>
                      <a:gd name="T1" fmla="*/ 0 h 107"/>
                      <a:gd name="T2" fmla="*/ 0 w 38"/>
                      <a:gd name="T3" fmla="*/ 0 h 107"/>
                      <a:gd name="T4" fmla="*/ 0 w 38"/>
                      <a:gd name="T5" fmla="*/ 0 h 107"/>
                      <a:gd name="T6" fmla="*/ 0 w 38"/>
                      <a:gd name="T7" fmla="*/ 0 h 107"/>
                      <a:gd name="T8" fmla="*/ 0 w 38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"/>
                      <a:gd name="T16" fmla="*/ 0 h 107"/>
                      <a:gd name="T17" fmla="*/ 38 w 38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" h="107">
                        <a:moveTo>
                          <a:pt x="0" y="0"/>
                        </a:moveTo>
                        <a:lnTo>
                          <a:pt x="38" y="8"/>
                        </a:lnTo>
                        <a:lnTo>
                          <a:pt x="38" y="107"/>
                        </a:lnTo>
                        <a:lnTo>
                          <a:pt x="0" y="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194" name="Group 249"/>
            <p:cNvGrpSpPr>
              <a:grpSpLocks/>
            </p:cNvGrpSpPr>
            <p:nvPr/>
          </p:nvGrpSpPr>
          <p:grpSpPr bwMode="auto">
            <a:xfrm>
              <a:off x="384" y="1931"/>
              <a:ext cx="333" cy="696"/>
              <a:chOff x="384" y="1931"/>
              <a:chExt cx="333" cy="696"/>
            </a:xfrm>
          </p:grpSpPr>
          <p:sp>
            <p:nvSpPr>
              <p:cNvPr id="19505" name="Freeform 250"/>
              <p:cNvSpPr>
                <a:spLocks/>
              </p:cNvSpPr>
              <p:nvPr/>
            </p:nvSpPr>
            <p:spPr bwMode="auto">
              <a:xfrm>
                <a:off x="384" y="1972"/>
                <a:ext cx="333" cy="76"/>
              </a:xfrm>
              <a:custGeom>
                <a:avLst/>
                <a:gdLst>
                  <a:gd name="T0" fmla="*/ 0 w 999"/>
                  <a:gd name="T1" fmla="*/ 0 h 230"/>
                  <a:gd name="T2" fmla="*/ 1 w 999"/>
                  <a:gd name="T3" fmla="*/ 0 h 230"/>
                  <a:gd name="T4" fmla="*/ 1 w 999"/>
                  <a:gd name="T5" fmla="*/ 0 h 230"/>
                  <a:gd name="T6" fmla="*/ 1 w 999"/>
                  <a:gd name="T7" fmla="*/ 0 h 230"/>
                  <a:gd name="T8" fmla="*/ 0 w 999"/>
                  <a:gd name="T9" fmla="*/ 0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9"/>
                  <a:gd name="T16" fmla="*/ 0 h 230"/>
                  <a:gd name="T17" fmla="*/ 999 w 999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9" h="230">
                    <a:moveTo>
                      <a:pt x="0" y="136"/>
                    </a:moveTo>
                    <a:lnTo>
                      <a:pt x="569" y="230"/>
                    </a:lnTo>
                    <a:lnTo>
                      <a:pt x="999" y="68"/>
                    </a:lnTo>
                    <a:lnTo>
                      <a:pt x="475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DF3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506" name="Freeform 251"/>
              <p:cNvSpPr>
                <a:spLocks/>
              </p:cNvSpPr>
              <p:nvPr/>
            </p:nvSpPr>
            <p:spPr bwMode="auto">
              <a:xfrm>
                <a:off x="384" y="2016"/>
                <a:ext cx="189" cy="611"/>
              </a:xfrm>
              <a:custGeom>
                <a:avLst/>
                <a:gdLst>
                  <a:gd name="T0" fmla="*/ 0 w 569"/>
                  <a:gd name="T1" fmla="*/ 0 h 1831"/>
                  <a:gd name="T2" fmla="*/ 1 w 569"/>
                  <a:gd name="T3" fmla="*/ 0 h 1831"/>
                  <a:gd name="T4" fmla="*/ 1 w 569"/>
                  <a:gd name="T5" fmla="*/ 3 h 1831"/>
                  <a:gd name="T6" fmla="*/ 1 w 569"/>
                  <a:gd name="T7" fmla="*/ 2 h 1831"/>
                  <a:gd name="T8" fmla="*/ 1 w 569"/>
                  <a:gd name="T9" fmla="*/ 2 h 1831"/>
                  <a:gd name="T10" fmla="*/ 0 w 569"/>
                  <a:gd name="T11" fmla="*/ 2 h 1831"/>
                  <a:gd name="T12" fmla="*/ 0 w 569"/>
                  <a:gd name="T13" fmla="*/ 2 h 1831"/>
                  <a:gd name="T14" fmla="*/ 0 w 569"/>
                  <a:gd name="T15" fmla="*/ 2 h 1831"/>
                  <a:gd name="T16" fmla="*/ 0 w 569"/>
                  <a:gd name="T17" fmla="*/ 2 h 1831"/>
                  <a:gd name="T18" fmla="*/ 0 w 569"/>
                  <a:gd name="T19" fmla="*/ 2 h 1831"/>
                  <a:gd name="T20" fmla="*/ 0 w 569"/>
                  <a:gd name="T21" fmla="*/ 2 h 1831"/>
                  <a:gd name="T22" fmla="*/ 0 w 569"/>
                  <a:gd name="T23" fmla="*/ 2 h 1831"/>
                  <a:gd name="T24" fmla="*/ 0 w 569"/>
                  <a:gd name="T25" fmla="*/ 0 h 18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9"/>
                  <a:gd name="T40" fmla="*/ 0 h 1831"/>
                  <a:gd name="T41" fmla="*/ 569 w 569"/>
                  <a:gd name="T42" fmla="*/ 1831 h 18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9" h="1831">
                    <a:moveTo>
                      <a:pt x="0" y="0"/>
                    </a:moveTo>
                    <a:lnTo>
                      <a:pt x="569" y="94"/>
                    </a:lnTo>
                    <a:lnTo>
                      <a:pt x="569" y="1831"/>
                    </a:lnTo>
                    <a:lnTo>
                      <a:pt x="449" y="1791"/>
                    </a:lnTo>
                    <a:lnTo>
                      <a:pt x="450" y="1571"/>
                    </a:lnTo>
                    <a:lnTo>
                      <a:pt x="289" y="1508"/>
                    </a:lnTo>
                    <a:lnTo>
                      <a:pt x="289" y="1704"/>
                    </a:lnTo>
                    <a:lnTo>
                      <a:pt x="199" y="1663"/>
                    </a:lnTo>
                    <a:lnTo>
                      <a:pt x="199" y="1468"/>
                    </a:lnTo>
                    <a:lnTo>
                      <a:pt x="71" y="1411"/>
                    </a:lnTo>
                    <a:lnTo>
                      <a:pt x="71" y="1608"/>
                    </a:lnTo>
                    <a:lnTo>
                      <a:pt x="0" y="15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95" name="Group 252"/>
              <p:cNvGrpSpPr>
                <a:grpSpLocks/>
              </p:cNvGrpSpPr>
              <p:nvPr/>
            </p:nvGrpSpPr>
            <p:grpSpPr bwMode="auto">
              <a:xfrm>
                <a:off x="390" y="1931"/>
                <a:ext cx="327" cy="696"/>
                <a:chOff x="390" y="1931"/>
                <a:chExt cx="327" cy="696"/>
              </a:xfrm>
            </p:grpSpPr>
            <p:sp>
              <p:nvSpPr>
                <p:cNvPr id="19508" name="Freeform 253"/>
                <p:cNvSpPr>
                  <a:spLocks/>
                </p:cNvSpPr>
                <p:nvPr/>
              </p:nvSpPr>
              <p:spPr bwMode="auto">
                <a:xfrm>
                  <a:off x="573" y="1994"/>
                  <a:ext cx="144" cy="633"/>
                </a:xfrm>
                <a:custGeom>
                  <a:avLst/>
                  <a:gdLst>
                    <a:gd name="T0" fmla="*/ 0 w 431"/>
                    <a:gd name="T1" fmla="*/ 0 h 1900"/>
                    <a:gd name="T2" fmla="*/ 1 w 431"/>
                    <a:gd name="T3" fmla="*/ 0 h 1900"/>
                    <a:gd name="T4" fmla="*/ 1 w 431"/>
                    <a:gd name="T5" fmla="*/ 2 h 1900"/>
                    <a:gd name="T6" fmla="*/ 0 w 431"/>
                    <a:gd name="T7" fmla="*/ 3 h 1900"/>
                    <a:gd name="T8" fmla="*/ 0 w 431"/>
                    <a:gd name="T9" fmla="*/ 0 h 19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1"/>
                    <a:gd name="T16" fmla="*/ 0 h 1900"/>
                    <a:gd name="T17" fmla="*/ 431 w 431"/>
                    <a:gd name="T18" fmla="*/ 1900 h 19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1" h="1900">
                      <a:moveTo>
                        <a:pt x="0" y="161"/>
                      </a:moveTo>
                      <a:lnTo>
                        <a:pt x="426" y="0"/>
                      </a:lnTo>
                      <a:lnTo>
                        <a:pt x="431" y="1469"/>
                      </a:lnTo>
                      <a:lnTo>
                        <a:pt x="0" y="1900"/>
                      </a:lnTo>
                      <a:lnTo>
                        <a:pt x="0" y="161"/>
                      </a:lnTo>
                      <a:close/>
                    </a:path>
                  </a:pathLst>
                </a:custGeom>
                <a:solidFill>
                  <a:srgbClr val="DF1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96" name="Group 254"/>
                <p:cNvGrpSpPr>
                  <a:grpSpLocks/>
                </p:cNvGrpSpPr>
                <p:nvPr/>
              </p:nvGrpSpPr>
              <p:grpSpPr bwMode="auto">
                <a:xfrm>
                  <a:off x="480" y="2517"/>
                  <a:ext cx="55" cy="67"/>
                  <a:chOff x="480" y="2517"/>
                  <a:chExt cx="55" cy="67"/>
                </a:xfrm>
              </p:grpSpPr>
              <p:sp>
                <p:nvSpPr>
                  <p:cNvPr id="19531" name="Freeform 255"/>
                  <p:cNvSpPr>
                    <a:spLocks/>
                  </p:cNvSpPr>
                  <p:nvPr/>
                </p:nvSpPr>
                <p:spPr bwMode="auto">
                  <a:xfrm>
                    <a:off x="511" y="2530"/>
                    <a:ext cx="24" cy="47"/>
                  </a:xfrm>
                  <a:custGeom>
                    <a:avLst/>
                    <a:gdLst>
                      <a:gd name="T0" fmla="*/ 0 w 74"/>
                      <a:gd name="T1" fmla="*/ 0 h 142"/>
                      <a:gd name="T2" fmla="*/ 0 w 74"/>
                      <a:gd name="T3" fmla="*/ 0 h 142"/>
                      <a:gd name="T4" fmla="*/ 0 w 74"/>
                      <a:gd name="T5" fmla="*/ 0 h 142"/>
                      <a:gd name="T6" fmla="*/ 0 w 74"/>
                      <a:gd name="T7" fmla="*/ 0 h 142"/>
                      <a:gd name="T8" fmla="*/ 0 w 74"/>
                      <a:gd name="T9" fmla="*/ 0 h 1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142"/>
                      <a:gd name="T17" fmla="*/ 74 w 74"/>
                      <a:gd name="T18" fmla="*/ 142 h 1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142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4" y="142"/>
                        </a:lnTo>
                        <a:lnTo>
                          <a:pt x="7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32" name="Freeform 256"/>
                  <p:cNvSpPr>
                    <a:spLocks/>
                  </p:cNvSpPr>
                  <p:nvPr/>
                </p:nvSpPr>
                <p:spPr bwMode="auto">
                  <a:xfrm>
                    <a:off x="480" y="2517"/>
                    <a:ext cx="32" cy="67"/>
                  </a:xfrm>
                  <a:custGeom>
                    <a:avLst/>
                    <a:gdLst>
                      <a:gd name="T0" fmla="*/ 0 w 96"/>
                      <a:gd name="T1" fmla="*/ 0 h 203"/>
                      <a:gd name="T2" fmla="*/ 0 w 96"/>
                      <a:gd name="T3" fmla="*/ 0 h 203"/>
                      <a:gd name="T4" fmla="*/ 0 w 96"/>
                      <a:gd name="T5" fmla="*/ 0 h 203"/>
                      <a:gd name="T6" fmla="*/ 0 w 96"/>
                      <a:gd name="T7" fmla="*/ 0 h 203"/>
                      <a:gd name="T8" fmla="*/ 0 w 96"/>
                      <a:gd name="T9" fmla="*/ 0 h 2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03"/>
                      <a:gd name="T17" fmla="*/ 96 w 96"/>
                      <a:gd name="T18" fmla="*/ 203 h 2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03">
                        <a:moveTo>
                          <a:pt x="0" y="0"/>
                        </a:moveTo>
                        <a:lnTo>
                          <a:pt x="0" y="203"/>
                        </a:lnTo>
                        <a:lnTo>
                          <a:pt x="96" y="144"/>
                        </a:lnTo>
                        <a:lnTo>
                          <a:pt x="96" y="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F1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97" name="Group 257"/>
                <p:cNvGrpSpPr>
                  <a:grpSpLocks/>
                </p:cNvGrpSpPr>
                <p:nvPr/>
              </p:nvGrpSpPr>
              <p:grpSpPr bwMode="auto">
                <a:xfrm>
                  <a:off x="407" y="2484"/>
                  <a:ext cx="56" cy="69"/>
                  <a:chOff x="407" y="2484"/>
                  <a:chExt cx="56" cy="69"/>
                </a:xfrm>
              </p:grpSpPr>
              <p:sp>
                <p:nvSpPr>
                  <p:cNvPr id="19529" name="Freeform 258"/>
                  <p:cNvSpPr>
                    <a:spLocks/>
                  </p:cNvSpPr>
                  <p:nvPr/>
                </p:nvSpPr>
                <p:spPr bwMode="auto">
                  <a:xfrm>
                    <a:off x="438" y="2497"/>
                    <a:ext cx="25" cy="48"/>
                  </a:xfrm>
                  <a:custGeom>
                    <a:avLst/>
                    <a:gdLst>
                      <a:gd name="T0" fmla="*/ 0 w 74"/>
                      <a:gd name="T1" fmla="*/ 0 h 143"/>
                      <a:gd name="T2" fmla="*/ 0 w 74"/>
                      <a:gd name="T3" fmla="*/ 0 h 143"/>
                      <a:gd name="T4" fmla="*/ 0 w 74"/>
                      <a:gd name="T5" fmla="*/ 0 h 143"/>
                      <a:gd name="T6" fmla="*/ 0 w 74"/>
                      <a:gd name="T7" fmla="*/ 0 h 143"/>
                      <a:gd name="T8" fmla="*/ 0 w 74"/>
                      <a:gd name="T9" fmla="*/ 0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143"/>
                      <a:gd name="T17" fmla="*/ 74 w 74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143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4" y="143"/>
                        </a:lnTo>
                        <a:lnTo>
                          <a:pt x="74" y="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30" name="Freeform 259"/>
                  <p:cNvSpPr>
                    <a:spLocks/>
                  </p:cNvSpPr>
                  <p:nvPr/>
                </p:nvSpPr>
                <p:spPr bwMode="auto">
                  <a:xfrm>
                    <a:off x="407" y="2484"/>
                    <a:ext cx="32" cy="69"/>
                  </a:xfrm>
                  <a:custGeom>
                    <a:avLst/>
                    <a:gdLst>
                      <a:gd name="T0" fmla="*/ 0 w 96"/>
                      <a:gd name="T1" fmla="*/ 0 h 206"/>
                      <a:gd name="T2" fmla="*/ 0 w 96"/>
                      <a:gd name="T3" fmla="*/ 0 h 206"/>
                      <a:gd name="T4" fmla="*/ 0 w 96"/>
                      <a:gd name="T5" fmla="*/ 0 h 206"/>
                      <a:gd name="T6" fmla="*/ 0 w 96"/>
                      <a:gd name="T7" fmla="*/ 0 h 206"/>
                      <a:gd name="T8" fmla="*/ 0 w 96"/>
                      <a:gd name="T9" fmla="*/ 0 h 2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06"/>
                      <a:gd name="T17" fmla="*/ 96 w 96"/>
                      <a:gd name="T18" fmla="*/ 206 h 2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06">
                        <a:moveTo>
                          <a:pt x="0" y="0"/>
                        </a:moveTo>
                        <a:lnTo>
                          <a:pt x="0" y="206"/>
                        </a:lnTo>
                        <a:lnTo>
                          <a:pt x="96" y="148"/>
                        </a:lnTo>
                        <a:lnTo>
                          <a:pt x="96" y="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F1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98" name="Group 260"/>
                <p:cNvGrpSpPr>
                  <a:grpSpLocks/>
                </p:cNvGrpSpPr>
                <p:nvPr/>
              </p:nvGrpSpPr>
              <p:grpSpPr bwMode="auto">
                <a:xfrm>
                  <a:off x="390" y="2030"/>
                  <a:ext cx="171" cy="483"/>
                  <a:chOff x="390" y="2030"/>
                  <a:chExt cx="171" cy="483"/>
                </a:xfrm>
              </p:grpSpPr>
              <p:sp>
                <p:nvSpPr>
                  <p:cNvPr id="19518" name="Freeform 261"/>
                  <p:cNvSpPr>
                    <a:spLocks/>
                  </p:cNvSpPr>
                  <p:nvPr/>
                </p:nvSpPr>
                <p:spPr bwMode="auto">
                  <a:xfrm>
                    <a:off x="397" y="2032"/>
                    <a:ext cx="155" cy="481"/>
                  </a:xfrm>
                  <a:custGeom>
                    <a:avLst/>
                    <a:gdLst>
                      <a:gd name="T0" fmla="*/ 0 w 466"/>
                      <a:gd name="T1" fmla="*/ 0 h 1444"/>
                      <a:gd name="T2" fmla="*/ 1 w 466"/>
                      <a:gd name="T3" fmla="*/ 0 h 1444"/>
                      <a:gd name="T4" fmla="*/ 1 w 466"/>
                      <a:gd name="T5" fmla="*/ 2 h 1444"/>
                      <a:gd name="T6" fmla="*/ 0 w 466"/>
                      <a:gd name="T7" fmla="*/ 2 h 1444"/>
                      <a:gd name="T8" fmla="*/ 0 w 466"/>
                      <a:gd name="T9" fmla="*/ 0 h 14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6"/>
                      <a:gd name="T16" fmla="*/ 0 h 1444"/>
                      <a:gd name="T17" fmla="*/ 466 w 466"/>
                      <a:gd name="T18" fmla="*/ 1444 h 14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6" h="1444">
                        <a:moveTo>
                          <a:pt x="0" y="0"/>
                        </a:moveTo>
                        <a:lnTo>
                          <a:pt x="466" y="77"/>
                        </a:lnTo>
                        <a:lnTo>
                          <a:pt x="466" y="1444"/>
                        </a:lnTo>
                        <a:lnTo>
                          <a:pt x="3" y="124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9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390" y="2030"/>
                    <a:ext cx="171" cy="473"/>
                    <a:chOff x="390" y="2030"/>
                    <a:chExt cx="171" cy="473"/>
                  </a:xfrm>
                </p:grpSpPr>
                <p:sp>
                  <p:nvSpPr>
                    <p:cNvPr id="19520" name="Line 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1" y="2392"/>
                      <a:ext cx="170" cy="5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21" name="Line 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" y="2331"/>
                      <a:ext cx="170" cy="5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22" name="Line 2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4" y="2269"/>
                      <a:ext cx="166" cy="4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2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" y="2204"/>
                      <a:ext cx="166" cy="4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2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" y="2142"/>
                      <a:ext cx="163" cy="3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25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" y="2085"/>
                      <a:ext cx="167" cy="2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26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" y="2030"/>
                      <a:ext cx="1" cy="4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27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" y="2038"/>
                      <a:ext cx="1" cy="4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28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9" y="2045"/>
                      <a:ext cx="1" cy="4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200" name="Group 272"/>
                <p:cNvGrpSpPr>
                  <a:grpSpLocks/>
                </p:cNvGrpSpPr>
                <p:nvPr/>
              </p:nvGrpSpPr>
              <p:grpSpPr bwMode="auto">
                <a:xfrm>
                  <a:off x="454" y="1931"/>
                  <a:ext cx="200" cy="98"/>
                  <a:chOff x="454" y="1931"/>
                  <a:chExt cx="200" cy="98"/>
                </a:xfrm>
              </p:grpSpPr>
              <p:grpSp>
                <p:nvGrpSpPr>
                  <p:cNvPr id="201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454" y="1931"/>
                    <a:ext cx="200" cy="98"/>
                    <a:chOff x="454" y="1931"/>
                    <a:chExt cx="200" cy="98"/>
                  </a:xfrm>
                </p:grpSpPr>
                <p:sp>
                  <p:nvSpPr>
                    <p:cNvPr id="19515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454" y="1931"/>
                      <a:ext cx="200" cy="39"/>
                    </a:xfrm>
                    <a:custGeom>
                      <a:avLst/>
                      <a:gdLst>
                        <a:gd name="T0" fmla="*/ 0 w 598"/>
                        <a:gd name="T1" fmla="*/ 0 h 117"/>
                        <a:gd name="T2" fmla="*/ 0 w 598"/>
                        <a:gd name="T3" fmla="*/ 0 h 117"/>
                        <a:gd name="T4" fmla="*/ 1 w 598"/>
                        <a:gd name="T5" fmla="*/ 0 h 117"/>
                        <a:gd name="T6" fmla="*/ 0 w 598"/>
                        <a:gd name="T7" fmla="*/ 0 h 117"/>
                        <a:gd name="T8" fmla="*/ 0 w 598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98"/>
                        <a:gd name="T16" fmla="*/ 0 h 117"/>
                        <a:gd name="T17" fmla="*/ 598 w 598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98" h="117">
                          <a:moveTo>
                            <a:pt x="0" y="75"/>
                          </a:moveTo>
                          <a:lnTo>
                            <a:pt x="348" y="117"/>
                          </a:lnTo>
                          <a:lnTo>
                            <a:pt x="598" y="38"/>
                          </a:lnTo>
                          <a:lnTo>
                            <a:pt x="260" y="0"/>
                          </a:lnTo>
                          <a:lnTo>
                            <a:pt x="0" y="75"/>
                          </a:lnTo>
                          <a:close/>
                        </a:path>
                      </a:pathLst>
                    </a:custGeom>
                    <a:solidFill>
                      <a:srgbClr val="DF3F5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16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570" y="1943"/>
                      <a:ext cx="82" cy="86"/>
                    </a:xfrm>
                    <a:custGeom>
                      <a:avLst/>
                      <a:gdLst>
                        <a:gd name="T0" fmla="*/ 0 w 247"/>
                        <a:gd name="T1" fmla="*/ 0 h 256"/>
                        <a:gd name="T2" fmla="*/ 0 w 247"/>
                        <a:gd name="T3" fmla="*/ 0 h 256"/>
                        <a:gd name="T4" fmla="*/ 0 w 247"/>
                        <a:gd name="T5" fmla="*/ 0 h 256"/>
                        <a:gd name="T6" fmla="*/ 0 w 247"/>
                        <a:gd name="T7" fmla="*/ 0 h 256"/>
                        <a:gd name="T8" fmla="*/ 0 w 247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7"/>
                        <a:gd name="T16" fmla="*/ 0 h 256"/>
                        <a:gd name="T17" fmla="*/ 247 w 247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7" h="256">
                          <a:moveTo>
                            <a:pt x="0" y="79"/>
                          </a:moveTo>
                          <a:lnTo>
                            <a:pt x="247" y="0"/>
                          </a:lnTo>
                          <a:lnTo>
                            <a:pt x="247" y="162"/>
                          </a:lnTo>
                          <a:lnTo>
                            <a:pt x="0" y="256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DF1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17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454" y="1956"/>
                      <a:ext cx="116" cy="73"/>
                    </a:xfrm>
                    <a:custGeom>
                      <a:avLst/>
                      <a:gdLst>
                        <a:gd name="T0" fmla="*/ 0 w 346"/>
                        <a:gd name="T1" fmla="*/ 0 h 219"/>
                        <a:gd name="T2" fmla="*/ 0 w 346"/>
                        <a:gd name="T3" fmla="*/ 0 h 219"/>
                        <a:gd name="T4" fmla="*/ 0 w 346"/>
                        <a:gd name="T5" fmla="*/ 0 h 219"/>
                        <a:gd name="T6" fmla="*/ 0 w 346"/>
                        <a:gd name="T7" fmla="*/ 0 h 219"/>
                        <a:gd name="T8" fmla="*/ 0 w 346"/>
                        <a:gd name="T9" fmla="*/ 0 h 2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6"/>
                        <a:gd name="T16" fmla="*/ 0 h 219"/>
                        <a:gd name="T17" fmla="*/ 346 w 346"/>
                        <a:gd name="T18" fmla="*/ 219 h 2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6" h="219">
                          <a:moveTo>
                            <a:pt x="346" y="42"/>
                          </a:moveTo>
                          <a:lnTo>
                            <a:pt x="346" y="219"/>
                          </a:lnTo>
                          <a:lnTo>
                            <a:pt x="0" y="169"/>
                          </a:lnTo>
                          <a:lnTo>
                            <a:pt x="0" y="0"/>
                          </a:lnTo>
                          <a:lnTo>
                            <a:pt x="346" y="42"/>
                          </a:lnTo>
                          <a:close/>
                        </a:path>
                      </a:pathLst>
                    </a:custGeom>
                    <a:solidFill>
                      <a:srgbClr val="FF5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9514" name="Freeform 277"/>
                  <p:cNvSpPr>
                    <a:spLocks/>
                  </p:cNvSpPr>
                  <p:nvPr/>
                </p:nvSpPr>
                <p:spPr bwMode="auto">
                  <a:xfrm>
                    <a:off x="470" y="1968"/>
                    <a:ext cx="66" cy="17"/>
                  </a:xfrm>
                  <a:custGeom>
                    <a:avLst/>
                    <a:gdLst>
                      <a:gd name="T0" fmla="*/ 0 w 199"/>
                      <a:gd name="T1" fmla="*/ 0 h 52"/>
                      <a:gd name="T2" fmla="*/ 0 w 199"/>
                      <a:gd name="T3" fmla="*/ 0 h 52"/>
                      <a:gd name="T4" fmla="*/ 0 w 199"/>
                      <a:gd name="T5" fmla="*/ 0 h 52"/>
                      <a:gd name="T6" fmla="*/ 0 w 199"/>
                      <a:gd name="T7" fmla="*/ 0 h 52"/>
                      <a:gd name="T8" fmla="*/ 0 w 199"/>
                      <a:gd name="T9" fmla="*/ 0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9"/>
                      <a:gd name="T16" fmla="*/ 0 h 52"/>
                      <a:gd name="T17" fmla="*/ 199 w 199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9" h="52">
                        <a:moveTo>
                          <a:pt x="1" y="0"/>
                        </a:moveTo>
                        <a:lnTo>
                          <a:pt x="199" y="21"/>
                        </a:lnTo>
                        <a:lnTo>
                          <a:pt x="199" y="52"/>
                        </a:lnTo>
                        <a:lnTo>
                          <a:pt x="0" y="3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202" name="Group 278"/>
            <p:cNvGrpSpPr>
              <a:grpSpLocks/>
            </p:cNvGrpSpPr>
            <p:nvPr/>
          </p:nvGrpSpPr>
          <p:grpSpPr bwMode="auto">
            <a:xfrm>
              <a:off x="601" y="2151"/>
              <a:ext cx="318" cy="558"/>
              <a:chOff x="601" y="2151"/>
              <a:chExt cx="318" cy="558"/>
            </a:xfrm>
          </p:grpSpPr>
          <p:grpSp>
            <p:nvGrpSpPr>
              <p:cNvPr id="203" name="Group 279"/>
              <p:cNvGrpSpPr>
                <a:grpSpLocks/>
              </p:cNvGrpSpPr>
              <p:nvPr/>
            </p:nvGrpSpPr>
            <p:grpSpPr bwMode="auto">
              <a:xfrm>
                <a:off x="601" y="2151"/>
                <a:ext cx="318" cy="558"/>
                <a:chOff x="601" y="2151"/>
                <a:chExt cx="318" cy="558"/>
              </a:xfrm>
            </p:grpSpPr>
            <p:sp>
              <p:nvSpPr>
                <p:cNvPr id="19498" name="Freeform 280"/>
                <p:cNvSpPr>
                  <a:spLocks/>
                </p:cNvSpPr>
                <p:nvPr/>
              </p:nvSpPr>
              <p:spPr bwMode="auto">
                <a:xfrm>
                  <a:off x="601" y="2160"/>
                  <a:ext cx="318" cy="151"/>
                </a:xfrm>
                <a:custGeom>
                  <a:avLst/>
                  <a:gdLst>
                    <a:gd name="T0" fmla="*/ 0 w 954"/>
                    <a:gd name="T1" fmla="*/ 0 h 454"/>
                    <a:gd name="T2" fmla="*/ 1 w 954"/>
                    <a:gd name="T3" fmla="*/ 1 h 454"/>
                    <a:gd name="T4" fmla="*/ 1 w 954"/>
                    <a:gd name="T5" fmla="*/ 0 h 454"/>
                    <a:gd name="T6" fmla="*/ 1 w 954"/>
                    <a:gd name="T7" fmla="*/ 0 h 454"/>
                    <a:gd name="T8" fmla="*/ 0 w 954"/>
                    <a:gd name="T9" fmla="*/ 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4"/>
                    <a:gd name="T16" fmla="*/ 0 h 454"/>
                    <a:gd name="T17" fmla="*/ 954 w 954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4" h="454">
                      <a:moveTo>
                        <a:pt x="0" y="333"/>
                      </a:moveTo>
                      <a:lnTo>
                        <a:pt x="461" y="454"/>
                      </a:lnTo>
                      <a:lnTo>
                        <a:pt x="954" y="83"/>
                      </a:lnTo>
                      <a:lnTo>
                        <a:pt x="556" y="0"/>
                      </a:lnTo>
                      <a:lnTo>
                        <a:pt x="0" y="333"/>
                      </a:lnTo>
                      <a:close/>
                    </a:path>
                  </a:pathLst>
                </a:custGeom>
                <a:solidFill>
                  <a:srgbClr val="DF9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499" name="Freeform 281"/>
                <p:cNvSpPr>
                  <a:spLocks/>
                </p:cNvSpPr>
                <p:nvPr/>
              </p:nvSpPr>
              <p:spPr bwMode="auto">
                <a:xfrm>
                  <a:off x="601" y="2271"/>
                  <a:ext cx="154" cy="438"/>
                </a:xfrm>
                <a:custGeom>
                  <a:avLst/>
                  <a:gdLst>
                    <a:gd name="T0" fmla="*/ 0 w 461"/>
                    <a:gd name="T1" fmla="*/ 0 h 1314"/>
                    <a:gd name="T2" fmla="*/ 1 w 461"/>
                    <a:gd name="T3" fmla="*/ 0 h 1314"/>
                    <a:gd name="T4" fmla="*/ 1 w 461"/>
                    <a:gd name="T5" fmla="*/ 2 h 1314"/>
                    <a:gd name="T6" fmla="*/ 0 w 461"/>
                    <a:gd name="T7" fmla="*/ 2 h 1314"/>
                    <a:gd name="T8" fmla="*/ 0 w 461"/>
                    <a:gd name="T9" fmla="*/ 0 h 13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1"/>
                    <a:gd name="T16" fmla="*/ 0 h 1314"/>
                    <a:gd name="T17" fmla="*/ 461 w 461"/>
                    <a:gd name="T18" fmla="*/ 1314 h 13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1" h="1314">
                      <a:moveTo>
                        <a:pt x="0" y="0"/>
                      </a:moveTo>
                      <a:lnTo>
                        <a:pt x="461" y="120"/>
                      </a:lnTo>
                      <a:lnTo>
                        <a:pt x="461" y="1314"/>
                      </a:lnTo>
                      <a:lnTo>
                        <a:pt x="0" y="1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500" name="Freeform 282"/>
                <p:cNvSpPr>
                  <a:spLocks/>
                </p:cNvSpPr>
                <p:nvPr/>
              </p:nvSpPr>
              <p:spPr bwMode="auto">
                <a:xfrm>
                  <a:off x="755" y="2188"/>
                  <a:ext cx="164" cy="521"/>
                </a:xfrm>
                <a:custGeom>
                  <a:avLst/>
                  <a:gdLst>
                    <a:gd name="T0" fmla="*/ 0 w 493"/>
                    <a:gd name="T1" fmla="*/ 1 h 1564"/>
                    <a:gd name="T2" fmla="*/ 0 w 493"/>
                    <a:gd name="T3" fmla="*/ 2 h 1564"/>
                    <a:gd name="T4" fmla="*/ 1 w 493"/>
                    <a:gd name="T5" fmla="*/ 1 h 1564"/>
                    <a:gd name="T6" fmla="*/ 1 w 493"/>
                    <a:gd name="T7" fmla="*/ 0 h 1564"/>
                    <a:gd name="T8" fmla="*/ 0 w 493"/>
                    <a:gd name="T9" fmla="*/ 1 h 15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3"/>
                    <a:gd name="T16" fmla="*/ 0 h 1564"/>
                    <a:gd name="T17" fmla="*/ 493 w 493"/>
                    <a:gd name="T18" fmla="*/ 1564 h 15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3" h="1564">
                      <a:moveTo>
                        <a:pt x="0" y="371"/>
                      </a:moveTo>
                      <a:lnTo>
                        <a:pt x="0" y="1564"/>
                      </a:lnTo>
                      <a:lnTo>
                        <a:pt x="493" y="997"/>
                      </a:lnTo>
                      <a:lnTo>
                        <a:pt x="493" y="0"/>
                      </a:lnTo>
                      <a:lnTo>
                        <a:pt x="0" y="371"/>
                      </a:lnTo>
                      <a:close/>
                    </a:path>
                  </a:pathLst>
                </a:custGeom>
                <a:solidFill>
                  <a:srgbClr val="9F3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04" name="Group 283"/>
                <p:cNvGrpSpPr>
                  <a:grpSpLocks/>
                </p:cNvGrpSpPr>
                <p:nvPr/>
              </p:nvGrpSpPr>
              <p:grpSpPr bwMode="auto">
                <a:xfrm>
                  <a:off x="641" y="2151"/>
                  <a:ext cx="242" cy="138"/>
                  <a:chOff x="641" y="2151"/>
                  <a:chExt cx="242" cy="138"/>
                </a:xfrm>
              </p:grpSpPr>
              <p:sp>
                <p:nvSpPr>
                  <p:cNvPr id="19502" name="Freeform 284"/>
                  <p:cNvSpPr>
                    <a:spLocks/>
                  </p:cNvSpPr>
                  <p:nvPr/>
                </p:nvSpPr>
                <p:spPr bwMode="auto">
                  <a:xfrm>
                    <a:off x="641" y="2151"/>
                    <a:ext cx="242" cy="114"/>
                  </a:xfrm>
                  <a:custGeom>
                    <a:avLst/>
                    <a:gdLst>
                      <a:gd name="T0" fmla="*/ 0 w 726"/>
                      <a:gd name="T1" fmla="*/ 0 h 341"/>
                      <a:gd name="T2" fmla="*/ 0 w 726"/>
                      <a:gd name="T3" fmla="*/ 0 h 341"/>
                      <a:gd name="T4" fmla="*/ 1 w 726"/>
                      <a:gd name="T5" fmla="*/ 0 h 341"/>
                      <a:gd name="T6" fmla="*/ 1 w 726"/>
                      <a:gd name="T7" fmla="*/ 0 h 341"/>
                      <a:gd name="T8" fmla="*/ 0 w 726"/>
                      <a:gd name="T9" fmla="*/ 0 h 3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41"/>
                      <a:gd name="T17" fmla="*/ 726 w 726"/>
                      <a:gd name="T18" fmla="*/ 341 h 3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41">
                        <a:moveTo>
                          <a:pt x="0" y="256"/>
                        </a:moveTo>
                        <a:lnTo>
                          <a:pt x="330" y="341"/>
                        </a:lnTo>
                        <a:lnTo>
                          <a:pt x="726" y="57"/>
                        </a:lnTo>
                        <a:lnTo>
                          <a:pt x="433" y="0"/>
                        </a:lnTo>
                        <a:lnTo>
                          <a:pt x="0" y="256"/>
                        </a:lnTo>
                        <a:close/>
                      </a:path>
                    </a:pathLst>
                  </a:custGeom>
                  <a:solidFill>
                    <a:srgbClr val="DF9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03" name="Freeform 285"/>
                  <p:cNvSpPr>
                    <a:spLocks/>
                  </p:cNvSpPr>
                  <p:nvPr/>
                </p:nvSpPr>
                <p:spPr bwMode="auto">
                  <a:xfrm>
                    <a:off x="751" y="2170"/>
                    <a:ext cx="132" cy="119"/>
                  </a:xfrm>
                  <a:custGeom>
                    <a:avLst/>
                    <a:gdLst>
                      <a:gd name="T0" fmla="*/ 0 w 397"/>
                      <a:gd name="T1" fmla="*/ 0 h 357"/>
                      <a:gd name="T2" fmla="*/ 1 w 397"/>
                      <a:gd name="T3" fmla="*/ 0 h 357"/>
                      <a:gd name="T4" fmla="*/ 1 w 397"/>
                      <a:gd name="T5" fmla="*/ 0 h 357"/>
                      <a:gd name="T6" fmla="*/ 0 w 397"/>
                      <a:gd name="T7" fmla="*/ 0 h 357"/>
                      <a:gd name="T8" fmla="*/ 0 w 397"/>
                      <a:gd name="T9" fmla="*/ 0 h 3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7"/>
                      <a:gd name="T16" fmla="*/ 0 h 357"/>
                      <a:gd name="T17" fmla="*/ 397 w 397"/>
                      <a:gd name="T18" fmla="*/ 357 h 3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7" h="357">
                        <a:moveTo>
                          <a:pt x="0" y="283"/>
                        </a:moveTo>
                        <a:lnTo>
                          <a:pt x="397" y="0"/>
                        </a:lnTo>
                        <a:lnTo>
                          <a:pt x="397" y="67"/>
                        </a:lnTo>
                        <a:lnTo>
                          <a:pt x="0" y="357"/>
                        </a:lnTo>
                        <a:lnTo>
                          <a:pt x="0" y="283"/>
                        </a:lnTo>
                        <a:close/>
                      </a:path>
                    </a:pathLst>
                  </a:custGeom>
                  <a:solidFill>
                    <a:srgbClr val="9F3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04" name="Freeform 286"/>
                  <p:cNvSpPr>
                    <a:spLocks/>
                  </p:cNvSpPr>
                  <p:nvPr/>
                </p:nvSpPr>
                <p:spPr bwMode="auto">
                  <a:xfrm>
                    <a:off x="641" y="2236"/>
                    <a:ext cx="110" cy="53"/>
                  </a:xfrm>
                  <a:custGeom>
                    <a:avLst/>
                    <a:gdLst>
                      <a:gd name="T0" fmla="*/ 0 w 329"/>
                      <a:gd name="T1" fmla="*/ 0 h 158"/>
                      <a:gd name="T2" fmla="*/ 0 w 329"/>
                      <a:gd name="T3" fmla="*/ 0 h 158"/>
                      <a:gd name="T4" fmla="*/ 0 w 329"/>
                      <a:gd name="T5" fmla="*/ 0 h 158"/>
                      <a:gd name="T6" fmla="*/ 0 w 329"/>
                      <a:gd name="T7" fmla="*/ 0 h 158"/>
                      <a:gd name="T8" fmla="*/ 0 w 329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9"/>
                      <a:gd name="T16" fmla="*/ 0 h 158"/>
                      <a:gd name="T17" fmla="*/ 329 w 329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9" h="158">
                        <a:moveTo>
                          <a:pt x="329" y="84"/>
                        </a:moveTo>
                        <a:lnTo>
                          <a:pt x="329" y="158"/>
                        </a:lnTo>
                        <a:lnTo>
                          <a:pt x="0" y="70"/>
                        </a:lnTo>
                        <a:lnTo>
                          <a:pt x="0" y="0"/>
                        </a:lnTo>
                        <a:lnTo>
                          <a:pt x="329" y="84"/>
                        </a:lnTo>
                        <a:close/>
                      </a:path>
                    </a:pathLst>
                  </a:custGeom>
                  <a:solidFill>
                    <a:srgbClr val="BF5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05" name="Group 287"/>
              <p:cNvGrpSpPr>
                <a:grpSpLocks/>
              </p:cNvGrpSpPr>
              <p:nvPr/>
            </p:nvGrpSpPr>
            <p:grpSpPr bwMode="auto">
              <a:xfrm>
                <a:off x="609" y="2285"/>
                <a:ext cx="137" cy="406"/>
                <a:chOff x="609" y="2285"/>
                <a:chExt cx="137" cy="406"/>
              </a:xfrm>
            </p:grpSpPr>
            <p:sp>
              <p:nvSpPr>
                <p:cNvPr id="19494" name="Freeform 288"/>
                <p:cNvSpPr>
                  <a:spLocks/>
                </p:cNvSpPr>
                <p:nvPr/>
              </p:nvSpPr>
              <p:spPr bwMode="auto">
                <a:xfrm>
                  <a:off x="609" y="2285"/>
                  <a:ext cx="137" cy="406"/>
                </a:xfrm>
                <a:custGeom>
                  <a:avLst/>
                  <a:gdLst>
                    <a:gd name="T0" fmla="*/ 0 w 412"/>
                    <a:gd name="T1" fmla="*/ 0 h 1216"/>
                    <a:gd name="T2" fmla="*/ 1 w 412"/>
                    <a:gd name="T3" fmla="*/ 0 h 1216"/>
                    <a:gd name="T4" fmla="*/ 1 w 412"/>
                    <a:gd name="T5" fmla="*/ 2 h 1216"/>
                    <a:gd name="T6" fmla="*/ 0 w 412"/>
                    <a:gd name="T7" fmla="*/ 1 h 1216"/>
                    <a:gd name="T8" fmla="*/ 0 w 412"/>
                    <a:gd name="T9" fmla="*/ 0 h 1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2"/>
                    <a:gd name="T16" fmla="*/ 0 h 1216"/>
                    <a:gd name="T17" fmla="*/ 412 w 412"/>
                    <a:gd name="T18" fmla="*/ 1216 h 1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2" h="1216">
                      <a:moveTo>
                        <a:pt x="0" y="0"/>
                      </a:moveTo>
                      <a:lnTo>
                        <a:pt x="412" y="108"/>
                      </a:lnTo>
                      <a:lnTo>
                        <a:pt x="412" y="1216"/>
                      </a:lnTo>
                      <a:lnTo>
                        <a:pt x="0" y="10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495" name="Freeform 289"/>
                <p:cNvSpPr>
                  <a:spLocks/>
                </p:cNvSpPr>
                <p:nvPr/>
              </p:nvSpPr>
              <p:spPr bwMode="auto">
                <a:xfrm>
                  <a:off x="629" y="2290"/>
                  <a:ext cx="14" cy="359"/>
                </a:xfrm>
                <a:custGeom>
                  <a:avLst/>
                  <a:gdLst>
                    <a:gd name="T0" fmla="*/ 0 w 44"/>
                    <a:gd name="T1" fmla="*/ 0 h 1077"/>
                    <a:gd name="T2" fmla="*/ 0 w 44"/>
                    <a:gd name="T3" fmla="*/ 1 h 1077"/>
                    <a:gd name="T4" fmla="*/ 0 w 44"/>
                    <a:gd name="T5" fmla="*/ 1 h 1077"/>
                    <a:gd name="T6" fmla="*/ 0 w 44"/>
                    <a:gd name="T7" fmla="*/ 0 h 1077"/>
                    <a:gd name="T8" fmla="*/ 0 w 44"/>
                    <a:gd name="T9" fmla="*/ 0 h 10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077"/>
                    <a:gd name="T17" fmla="*/ 44 w 44"/>
                    <a:gd name="T18" fmla="*/ 1077 h 10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077">
                      <a:moveTo>
                        <a:pt x="2" y="0"/>
                      </a:moveTo>
                      <a:lnTo>
                        <a:pt x="0" y="1060"/>
                      </a:lnTo>
                      <a:lnTo>
                        <a:pt x="43" y="1077"/>
                      </a:lnTo>
                      <a:lnTo>
                        <a:pt x="44" y="1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496" name="Freeform 290"/>
                <p:cNvSpPr>
                  <a:spLocks/>
                </p:cNvSpPr>
                <p:nvPr/>
              </p:nvSpPr>
              <p:spPr bwMode="auto">
                <a:xfrm>
                  <a:off x="666" y="2298"/>
                  <a:ext cx="16" cy="366"/>
                </a:xfrm>
                <a:custGeom>
                  <a:avLst/>
                  <a:gdLst>
                    <a:gd name="T0" fmla="*/ 0 w 47"/>
                    <a:gd name="T1" fmla="*/ 0 h 1099"/>
                    <a:gd name="T2" fmla="*/ 0 w 47"/>
                    <a:gd name="T3" fmla="*/ 1 h 1099"/>
                    <a:gd name="T4" fmla="*/ 0 w 47"/>
                    <a:gd name="T5" fmla="*/ 2 h 1099"/>
                    <a:gd name="T6" fmla="*/ 0 w 47"/>
                    <a:gd name="T7" fmla="*/ 0 h 1099"/>
                    <a:gd name="T8" fmla="*/ 0 w 47"/>
                    <a:gd name="T9" fmla="*/ 0 h 10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1099"/>
                    <a:gd name="T17" fmla="*/ 47 w 47"/>
                    <a:gd name="T18" fmla="*/ 1099 h 10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1099">
                      <a:moveTo>
                        <a:pt x="0" y="0"/>
                      </a:moveTo>
                      <a:lnTo>
                        <a:pt x="0" y="1079"/>
                      </a:lnTo>
                      <a:lnTo>
                        <a:pt x="44" y="1099"/>
                      </a:lnTo>
                      <a:lnTo>
                        <a:pt x="4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497" name="Freeform 291"/>
                <p:cNvSpPr>
                  <a:spLocks/>
                </p:cNvSpPr>
                <p:nvPr/>
              </p:nvSpPr>
              <p:spPr bwMode="auto">
                <a:xfrm>
                  <a:off x="707" y="2310"/>
                  <a:ext cx="16" cy="370"/>
                </a:xfrm>
                <a:custGeom>
                  <a:avLst/>
                  <a:gdLst>
                    <a:gd name="T0" fmla="*/ 0 w 48"/>
                    <a:gd name="T1" fmla="*/ 0 h 1108"/>
                    <a:gd name="T2" fmla="*/ 0 w 48"/>
                    <a:gd name="T3" fmla="*/ 1 h 1108"/>
                    <a:gd name="T4" fmla="*/ 0 w 48"/>
                    <a:gd name="T5" fmla="*/ 2 h 1108"/>
                    <a:gd name="T6" fmla="*/ 0 w 48"/>
                    <a:gd name="T7" fmla="*/ 0 h 1108"/>
                    <a:gd name="T8" fmla="*/ 0 w 48"/>
                    <a:gd name="T9" fmla="*/ 0 h 1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108"/>
                    <a:gd name="T17" fmla="*/ 48 w 48"/>
                    <a:gd name="T18" fmla="*/ 1108 h 1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108">
                      <a:moveTo>
                        <a:pt x="1" y="0"/>
                      </a:moveTo>
                      <a:lnTo>
                        <a:pt x="0" y="1083"/>
                      </a:lnTo>
                      <a:lnTo>
                        <a:pt x="48" y="1108"/>
                      </a:lnTo>
                      <a:lnTo>
                        <a:pt x="45" y="1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310" name="群組 309"/>
          <p:cNvGrpSpPr/>
          <p:nvPr/>
        </p:nvGrpSpPr>
        <p:grpSpPr>
          <a:xfrm>
            <a:off x="358775" y="1323439"/>
            <a:ext cx="8286951" cy="4674720"/>
            <a:chOff x="251520" y="1321024"/>
            <a:chExt cx="8431571" cy="4413308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51520" y="1340768"/>
              <a:ext cx="1728192" cy="720080"/>
            </a:xfrm>
            <a:prstGeom prst="roundRect">
              <a:avLst>
                <a:gd name="adj" fmla="val 20056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347788" eaLnBrk="0" hangingPunct="0"/>
              <a:r>
                <a:rPr kumimoji="0" lang="en-US" altLang="zh-TW" sz="2800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</a:t>
              </a:r>
              <a:r>
                <a:rPr kumimoji="0" lang="zh-TW" altLang="en-US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診間：</a:t>
              </a:r>
            </a:p>
            <a:p>
              <a:pPr algn="ctr" defTabSz="1347788" eaLnBrk="0" hangingPunct="0"/>
              <a:r>
                <a:rPr kumimoji="0" lang="zh-TW" altLang="en-US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電腦開機</a:t>
              </a:r>
              <a:endParaRPr kumimoji="0"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endParaRPr lang="zh-TW" altLang="en-US" sz="2800" dirty="0">
                <a:latin typeface="Arial" charset="0"/>
              </a:endParaRPr>
            </a:p>
          </p:txBody>
        </p:sp>
        <p:sp>
          <p:nvSpPr>
            <p:cNvPr id="19461" name="AutoShape 307"/>
            <p:cNvSpPr>
              <a:spLocks noChangeArrowheads="1"/>
            </p:cNvSpPr>
            <p:nvPr/>
          </p:nvSpPr>
          <p:spPr bwMode="auto">
            <a:xfrm>
              <a:off x="3996687" y="4869872"/>
              <a:ext cx="1963511" cy="86446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99"/>
                </a:gs>
                <a:gs pos="5000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AutoShape 470"/>
            <p:cNvSpPr>
              <a:spLocks noChangeArrowheads="1"/>
            </p:cNvSpPr>
            <p:nvPr/>
          </p:nvSpPr>
          <p:spPr bwMode="auto">
            <a:xfrm>
              <a:off x="6501556" y="2870598"/>
              <a:ext cx="2181535" cy="1773240"/>
            </a:xfrm>
            <a:prstGeom prst="flowChartDecision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12700" cap="sq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9463" name="Rectangle 4"/>
            <p:cNvSpPr>
              <a:spLocks noChangeArrowheads="1"/>
            </p:cNvSpPr>
            <p:nvPr/>
          </p:nvSpPr>
          <p:spPr bwMode="auto">
            <a:xfrm>
              <a:off x="2662096" y="1640558"/>
              <a:ext cx="1390021" cy="6053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3412369" y="2116603"/>
              <a:ext cx="1665781" cy="906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>
                <a:buFont typeface="Arial" pitchFamily="34" charset="0"/>
                <a:buChar char="•"/>
              </a:pPr>
              <a:r>
                <a:rPr kumimoji="0" lang="zh-TW" altLang="en-US" sz="1400" b="1" dirty="0">
                  <a:solidFill>
                    <a:srgbClr val="CC3300"/>
                  </a:solidFill>
                  <a:ea typeface="標楷體" pitchFamily="65" charset="-120"/>
                </a:rPr>
                <a:t>插入醫事人員卡</a:t>
              </a:r>
            </a:p>
            <a:p>
              <a:pPr defTabSz="762000" eaLnBrk="0" hangingPunct="0">
                <a:buFont typeface="Arial" pitchFamily="34" charset="0"/>
                <a:buChar char="•"/>
              </a:pPr>
              <a:r>
                <a:rPr kumimoji="0" lang="zh-TW" altLang="en-US" sz="1400" b="1" dirty="0">
                  <a:solidFill>
                    <a:srgbClr val="CC3300"/>
                  </a:solidFill>
                  <a:ea typeface="標楷體" pitchFamily="65" charset="-120"/>
                </a:rPr>
                <a:t>視</a:t>
              </a:r>
              <a:r>
                <a:rPr kumimoji="0" lang="en-US" altLang="zh-TW" sz="1400" b="1" dirty="0">
                  <a:solidFill>
                    <a:srgbClr val="CC3300"/>
                  </a:solidFill>
                  <a:ea typeface="標楷體" pitchFamily="65" charset="-120"/>
                </a:rPr>
                <a:t>HIS</a:t>
              </a:r>
              <a:r>
                <a:rPr kumimoji="0" lang="zh-TW" altLang="en-US" sz="1400" b="1" dirty="0">
                  <a:solidFill>
                    <a:srgbClr val="CC3300"/>
                  </a:solidFill>
                  <a:ea typeface="標楷體" pitchFamily="65" charset="-120"/>
                </a:rPr>
                <a:t>之設計輸入</a:t>
              </a:r>
              <a:r>
                <a:rPr kumimoji="0" lang="en-US" altLang="zh-TW" sz="1400" b="1" dirty="0">
                  <a:solidFill>
                    <a:srgbClr val="CC3300"/>
                  </a:solidFill>
                  <a:ea typeface="標楷體" pitchFamily="65" charset="-120"/>
                </a:rPr>
                <a:t/>
              </a:r>
              <a:br>
                <a:rPr kumimoji="0" lang="en-US" altLang="zh-TW" sz="1400" b="1" dirty="0">
                  <a:solidFill>
                    <a:srgbClr val="CC3300"/>
                  </a:solidFill>
                  <a:ea typeface="標楷體" pitchFamily="65" charset="-120"/>
                </a:rPr>
              </a:br>
              <a:r>
                <a:rPr kumimoji="0" lang="zh-TW" altLang="en-US" sz="1400" b="1" dirty="0">
                  <a:solidFill>
                    <a:srgbClr val="CC3300"/>
                  </a:solidFill>
                  <a:ea typeface="標楷體" pitchFamily="65" charset="-120"/>
                </a:rPr>
                <a:t> </a:t>
              </a:r>
              <a:r>
                <a:rPr kumimoji="0" lang="en-US" altLang="zh-TW" sz="1400" b="1" dirty="0">
                  <a:solidFill>
                    <a:srgbClr val="CC3300"/>
                  </a:solidFill>
                  <a:ea typeface="標楷體" pitchFamily="65" charset="-120"/>
                </a:rPr>
                <a:t>PIN Code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281885" y="1330548"/>
              <a:ext cx="1819011" cy="8048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2400">
                <a:latin typeface="Arial" charset="0"/>
              </a:endParaRPr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3484565" y="1355433"/>
              <a:ext cx="1600048" cy="6790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2238" tIns="61912" rIns="122238" bIns="61912">
              <a:spAutoFit/>
            </a:bodyPr>
            <a:lstStyle/>
            <a:p>
              <a:pPr algn="ctr" defTabSz="1347788" eaLnBrk="0" hangingPunct="0"/>
              <a:r>
                <a:rPr kumimoji="0" lang="en-US" altLang="zh-TW" dirty="0">
                  <a:solidFill>
                    <a:srgbClr val="0000FF"/>
                  </a:solidFill>
                  <a:sym typeface="Wingdings 2" pitchFamily="18" charset="2"/>
                </a:rPr>
                <a:t></a:t>
              </a:r>
              <a:r>
                <a:rPr kumimoji="0" lang="zh-TW" altLang="en-US" b="1" dirty="0">
                  <a:solidFill>
                    <a:srgbClr val="0000FF"/>
                  </a:solidFill>
                  <a:ea typeface="標楷體" pitchFamily="65" charset="-120"/>
                  <a:sym typeface="Wingdings 2" pitchFamily="18" charset="2"/>
                </a:rPr>
                <a:t>診間：</a:t>
              </a:r>
            </a:p>
            <a:p>
              <a:pPr defTabSz="1347788" eaLnBrk="0" hangingPunct="0"/>
              <a:r>
                <a:rPr kumimoji="0" lang="zh-TW" altLang="en-US" b="1" dirty="0">
                  <a:solidFill>
                    <a:srgbClr val="0000FF"/>
                  </a:solidFill>
                  <a:ea typeface="標楷體" pitchFamily="65" charset="-120"/>
                  <a:sym typeface="Wingdings 2" pitchFamily="18" charset="2"/>
                </a:rPr>
                <a:t>登入</a:t>
              </a:r>
              <a:r>
                <a:rPr kumimoji="0" lang="en-US" altLang="zh-TW" b="1" dirty="0">
                  <a:solidFill>
                    <a:srgbClr val="0000FF"/>
                  </a:solidFill>
                  <a:ea typeface="標楷體" pitchFamily="65" charset="-120"/>
                  <a:sym typeface="Wingdings 2" pitchFamily="18" charset="2"/>
                </a:rPr>
                <a:t>HIS</a:t>
              </a:r>
              <a:r>
                <a:rPr kumimoji="0" lang="zh-TW" altLang="en-US" b="1" dirty="0">
                  <a:solidFill>
                    <a:srgbClr val="0000FF"/>
                  </a:solidFill>
                  <a:ea typeface="標楷體" pitchFamily="65" charset="-120"/>
                  <a:sym typeface="Wingdings 2" pitchFamily="18" charset="2"/>
                </a:rPr>
                <a:t>系統</a:t>
              </a:r>
            </a:p>
          </p:txBody>
        </p:sp>
        <p:grpSp>
          <p:nvGrpSpPr>
            <p:cNvPr id="3" name="群組 758"/>
            <p:cNvGrpSpPr>
              <a:grpSpLocks/>
            </p:cNvGrpSpPr>
            <p:nvPr/>
          </p:nvGrpSpPr>
          <p:grpSpPr bwMode="auto">
            <a:xfrm>
              <a:off x="1409700" y="2205185"/>
              <a:ext cx="1905890" cy="1311642"/>
              <a:chOff x="2595389" y="2074044"/>
              <a:chExt cx="1128999" cy="798512"/>
            </a:xfrm>
          </p:grpSpPr>
          <p:sp>
            <p:nvSpPr>
              <p:cNvPr id="19655" name="AutoShape 13"/>
              <p:cNvSpPr>
                <a:spLocks noChangeArrowheads="1"/>
              </p:cNvSpPr>
              <p:nvPr/>
            </p:nvSpPr>
            <p:spPr bwMode="auto">
              <a:xfrm>
                <a:off x="2595389" y="2074044"/>
                <a:ext cx="1128999" cy="796912"/>
              </a:xfrm>
              <a:prstGeom prst="roundRect">
                <a:avLst>
                  <a:gd name="adj" fmla="val 12468"/>
                </a:avLst>
              </a:prstGeom>
              <a:gradFill rotWithShape="0">
                <a:gsLst>
                  <a:gs pos="0">
                    <a:srgbClr val="A2FFA3"/>
                  </a:gs>
                  <a:gs pos="100000">
                    <a:srgbClr val="BEFFBE"/>
                  </a:gs>
                </a:gsLst>
                <a:path path="rect">
                  <a:fillToRect l="100000" b="10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656" name="Rectangle 15"/>
              <p:cNvSpPr>
                <a:spLocks noChangeArrowheads="1"/>
              </p:cNvSpPr>
              <p:nvPr/>
            </p:nvSpPr>
            <p:spPr bwMode="auto">
              <a:xfrm>
                <a:off x="2891135" y="2146054"/>
                <a:ext cx="569647" cy="2055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kumimoji="0" lang="zh-TW" altLang="en-US" sz="1200" b="1" dirty="0">
                    <a:solidFill>
                      <a:srgbClr val="3365FB"/>
                    </a:solidFill>
                    <a:latin typeface="Times New Roman" pitchFamily="18" charset="0"/>
                    <a:ea typeface="標楷體" pitchFamily="65" charset="-120"/>
                  </a:rPr>
                  <a:t>醫事人員卡</a:t>
                </a:r>
                <a:endParaRPr kumimoji="0" lang="zh-TW" altLang="en-US" sz="1200" b="1" dirty="0">
                  <a:solidFill>
                    <a:srgbClr val="3365FB"/>
                  </a:solidFill>
                  <a:latin typeface="華康楷書體W5"/>
                  <a:ea typeface="華康楷書體W5"/>
                  <a:cs typeface="華康楷書體W5"/>
                </a:endParaRPr>
              </a:p>
            </p:txBody>
          </p:sp>
          <p:sp>
            <p:nvSpPr>
              <p:cNvPr id="19657" name="Arc 16"/>
              <p:cNvSpPr>
                <a:spLocks/>
              </p:cNvSpPr>
              <p:nvPr/>
            </p:nvSpPr>
            <p:spPr bwMode="auto">
              <a:xfrm>
                <a:off x="2837363" y="2389288"/>
                <a:ext cx="842428" cy="483268"/>
              </a:xfrm>
              <a:custGeom>
                <a:avLst/>
                <a:gdLst>
                  <a:gd name="T0" fmla="*/ 0 w 21599"/>
                  <a:gd name="T1" fmla="*/ 2147483647 h 21600"/>
                  <a:gd name="T2" fmla="*/ 2147483647 w 21599"/>
                  <a:gd name="T3" fmla="*/ 0 h 21600"/>
                  <a:gd name="T4" fmla="*/ 2147483647 w 21599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0" y="21373"/>
                    </a:moveTo>
                    <a:cubicBezTo>
                      <a:pt x="124" y="9560"/>
                      <a:pt x="9714" y="38"/>
                      <a:pt x="21528" y="0"/>
                    </a:cubicBezTo>
                  </a:path>
                  <a:path w="21599" h="21600" stroke="0" extrusionOk="0">
                    <a:moveTo>
                      <a:pt x="0" y="21373"/>
                    </a:moveTo>
                    <a:cubicBezTo>
                      <a:pt x="124" y="9560"/>
                      <a:pt x="9714" y="38"/>
                      <a:pt x="21528" y="0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AFD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658" name="Oval 17"/>
              <p:cNvSpPr>
                <a:spLocks noChangeArrowheads="1"/>
              </p:cNvSpPr>
              <p:nvPr/>
            </p:nvSpPr>
            <p:spPr bwMode="auto">
              <a:xfrm>
                <a:off x="2958350" y="2707733"/>
                <a:ext cx="125468" cy="137619"/>
              </a:xfrm>
              <a:prstGeom prst="ellipse">
                <a:avLst/>
              </a:prstGeom>
              <a:solidFill>
                <a:srgbClr val="FC0128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659" name="Rectangle 18"/>
              <p:cNvSpPr>
                <a:spLocks noChangeArrowheads="1"/>
              </p:cNvSpPr>
              <p:nvPr/>
            </p:nvSpPr>
            <p:spPr bwMode="auto">
              <a:xfrm>
                <a:off x="3091287" y="2358884"/>
                <a:ext cx="444976" cy="1594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kumimoji="0" lang="en-US" altLang="zh-TW" sz="800" dirty="0">
                    <a:solidFill>
                      <a:srgbClr val="000000"/>
                    </a:solidFill>
                    <a:ea typeface="標楷體" pitchFamily="65" charset="-120"/>
                  </a:rPr>
                  <a:t>C</a:t>
                </a:r>
                <a:r>
                  <a:rPr kumimoji="0" lang="en-US" altLang="zh-TW" sz="800" dirty="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123456789 </a:t>
                </a:r>
              </a:p>
            </p:txBody>
          </p:sp>
          <p:sp>
            <p:nvSpPr>
              <p:cNvPr id="19660" name="Oval 19"/>
              <p:cNvSpPr>
                <a:spLocks noChangeArrowheads="1"/>
              </p:cNvSpPr>
              <p:nvPr/>
            </p:nvSpPr>
            <p:spPr bwMode="auto">
              <a:xfrm>
                <a:off x="2800021" y="2637323"/>
                <a:ext cx="95595" cy="97614"/>
              </a:xfrm>
              <a:prstGeom prst="ellipse">
                <a:avLst/>
              </a:prstGeom>
              <a:solidFill>
                <a:srgbClr val="618FFD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2708508" y="2285274"/>
                <a:ext cx="279316" cy="208029"/>
                <a:chOff x="1727" y="1635"/>
                <a:chExt cx="202" cy="163"/>
              </a:xfrm>
            </p:grpSpPr>
            <p:sp>
              <p:nvSpPr>
                <p:cNvPr id="19741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7" y="1635"/>
                  <a:ext cx="194" cy="155"/>
                </a:xfrm>
                <a:prstGeom prst="roundRect">
                  <a:avLst>
                    <a:gd name="adj" fmla="val 12273"/>
                  </a:avLst>
                </a:prstGeom>
                <a:solidFill>
                  <a:srgbClr val="EF9100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742" name="Line 22"/>
                <p:cNvSpPr>
                  <a:spLocks noChangeShapeType="1"/>
                </p:cNvSpPr>
                <p:nvPr/>
              </p:nvSpPr>
              <p:spPr bwMode="auto">
                <a:xfrm>
                  <a:off x="1799" y="1635"/>
                  <a:ext cx="0" cy="163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743" name="Line 23"/>
                <p:cNvSpPr>
                  <a:spLocks noChangeShapeType="1"/>
                </p:cNvSpPr>
                <p:nvPr/>
              </p:nvSpPr>
              <p:spPr bwMode="auto">
                <a:xfrm>
                  <a:off x="1727" y="1674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744" name="Line 24"/>
                <p:cNvSpPr>
                  <a:spLocks noChangeShapeType="1"/>
                </p:cNvSpPr>
                <p:nvPr/>
              </p:nvSpPr>
              <p:spPr bwMode="auto">
                <a:xfrm>
                  <a:off x="1727" y="1716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745" name="Line 25"/>
                <p:cNvSpPr>
                  <a:spLocks noChangeShapeType="1"/>
                </p:cNvSpPr>
                <p:nvPr/>
              </p:nvSpPr>
              <p:spPr bwMode="auto">
                <a:xfrm>
                  <a:off x="1727" y="1759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746" name="Line 26"/>
                <p:cNvSpPr>
                  <a:spLocks noChangeShapeType="1"/>
                </p:cNvSpPr>
                <p:nvPr/>
              </p:nvSpPr>
              <p:spPr bwMode="auto">
                <a:xfrm>
                  <a:off x="1857" y="1678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747" name="Line 27"/>
                <p:cNvSpPr>
                  <a:spLocks noChangeShapeType="1"/>
                </p:cNvSpPr>
                <p:nvPr/>
              </p:nvSpPr>
              <p:spPr bwMode="auto">
                <a:xfrm>
                  <a:off x="1861" y="1674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748" name="Line 28"/>
                <p:cNvSpPr>
                  <a:spLocks noChangeShapeType="1"/>
                </p:cNvSpPr>
                <p:nvPr/>
              </p:nvSpPr>
              <p:spPr bwMode="auto">
                <a:xfrm>
                  <a:off x="1861" y="1716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749" name="Line 29"/>
                <p:cNvSpPr>
                  <a:spLocks noChangeShapeType="1"/>
                </p:cNvSpPr>
                <p:nvPr/>
              </p:nvSpPr>
              <p:spPr bwMode="auto">
                <a:xfrm>
                  <a:off x="1861" y="1759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3266046" y="2550911"/>
                <a:ext cx="306202" cy="246435"/>
                <a:chOff x="2092" y="1844"/>
                <a:chExt cx="221" cy="193"/>
              </a:xfrm>
            </p:grpSpPr>
            <p:grpSp>
              <p:nvGrpSpPr>
                <p:cNvPr id="6" name="Group 31"/>
                <p:cNvGrpSpPr>
                  <a:grpSpLocks/>
                </p:cNvGrpSpPr>
                <p:nvPr/>
              </p:nvGrpSpPr>
              <p:grpSpPr bwMode="auto">
                <a:xfrm>
                  <a:off x="2092" y="1998"/>
                  <a:ext cx="221" cy="39"/>
                  <a:chOff x="2092" y="1998"/>
                  <a:chExt cx="221" cy="39"/>
                </a:xfrm>
              </p:grpSpPr>
              <p:grpSp>
                <p:nvGrpSpPr>
                  <p:cNvPr id="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93" y="1998"/>
                    <a:ext cx="220" cy="39"/>
                    <a:chOff x="2093" y="1998"/>
                    <a:chExt cx="220" cy="39"/>
                  </a:xfrm>
                </p:grpSpPr>
                <p:sp>
                  <p:nvSpPr>
                    <p:cNvPr id="19719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093" y="1998"/>
                      <a:ext cx="110" cy="39"/>
                    </a:xfrm>
                    <a:custGeom>
                      <a:avLst/>
                      <a:gdLst>
                        <a:gd name="T0" fmla="*/ 2 w 110"/>
                        <a:gd name="T1" fmla="*/ 19 h 39"/>
                        <a:gd name="T2" fmla="*/ 31 w 110"/>
                        <a:gd name="T3" fmla="*/ 15 h 39"/>
                        <a:gd name="T4" fmla="*/ 41 w 110"/>
                        <a:gd name="T5" fmla="*/ 12 h 39"/>
                        <a:gd name="T6" fmla="*/ 48 w 110"/>
                        <a:gd name="T7" fmla="*/ 9 h 39"/>
                        <a:gd name="T8" fmla="*/ 56 w 110"/>
                        <a:gd name="T9" fmla="*/ 6 h 39"/>
                        <a:gd name="T10" fmla="*/ 60 w 110"/>
                        <a:gd name="T11" fmla="*/ 4 h 39"/>
                        <a:gd name="T12" fmla="*/ 65 w 110"/>
                        <a:gd name="T13" fmla="*/ 3 h 39"/>
                        <a:gd name="T14" fmla="*/ 72 w 110"/>
                        <a:gd name="T15" fmla="*/ 2 h 39"/>
                        <a:gd name="T16" fmla="*/ 80 w 110"/>
                        <a:gd name="T17" fmla="*/ 2 h 39"/>
                        <a:gd name="T18" fmla="*/ 86 w 110"/>
                        <a:gd name="T19" fmla="*/ 0 h 39"/>
                        <a:gd name="T20" fmla="*/ 100 w 110"/>
                        <a:gd name="T21" fmla="*/ 1 h 39"/>
                        <a:gd name="T22" fmla="*/ 109 w 110"/>
                        <a:gd name="T23" fmla="*/ 0 h 39"/>
                        <a:gd name="T24" fmla="*/ 109 w 110"/>
                        <a:gd name="T25" fmla="*/ 37 h 39"/>
                        <a:gd name="T26" fmla="*/ 88 w 110"/>
                        <a:gd name="T27" fmla="*/ 38 h 39"/>
                        <a:gd name="T28" fmla="*/ 69 w 110"/>
                        <a:gd name="T29" fmla="*/ 37 h 39"/>
                        <a:gd name="T30" fmla="*/ 52 w 110"/>
                        <a:gd name="T31" fmla="*/ 38 h 39"/>
                        <a:gd name="T32" fmla="*/ 56 w 110"/>
                        <a:gd name="T33" fmla="*/ 34 h 39"/>
                        <a:gd name="T34" fmla="*/ 57 w 110"/>
                        <a:gd name="T35" fmla="*/ 32 h 39"/>
                        <a:gd name="T36" fmla="*/ 59 w 110"/>
                        <a:gd name="T37" fmla="*/ 29 h 39"/>
                        <a:gd name="T38" fmla="*/ 59 w 110"/>
                        <a:gd name="T39" fmla="*/ 26 h 39"/>
                        <a:gd name="T40" fmla="*/ 58 w 110"/>
                        <a:gd name="T41" fmla="*/ 23 h 39"/>
                        <a:gd name="T42" fmla="*/ 55 w 110"/>
                        <a:gd name="T43" fmla="*/ 21 h 39"/>
                        <a:gd name="T44" fmla="*/ 47 w 110"/>
                        <a:gd name="T45" fmla="*/ 22 h 39"/>
                        <a:gd name="T46" fmla="*/ 45 w 110"/>
                        <a:gd name="T47" fmla="*/ 22 h 39"/>
                        <a:gd name="T48" fmla="*/ 40 w 110"/>
                        <a:gd name="T49" fmla="*/ 23 h 39"/>
                        <a:gd name="T50" fmla="*/ 37 w 110"/>
                        <a:gd name="T51" fmla="*/ 24 h 39"/>
                        <a:gd name="T52" fmla="*/ 34 w 110"/>
                        <a:gd name="T53" fmla="*/ 25 h 39"/>
                        <a:gd name="T54" fmla="*/ 29 w 110"/>
                        <a:gd name="T55" fmla="*/ 25 h 39"/>
                        <a:gd name="T56" fmla="*/ 24 w 110"/>
                        <a:gd name="T57" fmla="*/ 26 h 39"/>
                        <a:gd name="T58" fmla="*/ 20 w 110"/>
                        <a:gd name="T59" fmla="*/ 26 h 39"/>
                        <a:gd name="T60" fmla="*/ 15 w 110"/>
                        <a:gd name="T61" fmla="*/ 25 h 39"/>
                        <a:gd name="T62" fmla="*/ 11 w 110"/>
                        <a:gd name="T63" fmla="*/ 25 h 39"/>
                        <a:gd name="T64" fmla="*/ 2 w 110"/>
                        <a:gd name="T65" fmla="*/ 23 h 39"/>
                        <a:gd name="T66" fmla="*/ 0 w 110"/>
                        <a:gd name="T67" fmla="*/ 21 h 39"/>
                        <a:gd name="T68" fmla="*/ 2 w 110"/>
                        <a:gd name="T69" fmla="*/ 19 h 39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10"/>
                        <a:gd name="T106" fmla="*/ 0 h 39"/>
                        <a:gd name="T107" fmla="*/ 110 w 110"/>
                        <a:gd name="T108" fmla="*/ 39 h 39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10" h="39">
                          <a:moveTo>
                            <a:pt x="2" y="19"/>
                          </a:moveTo>
                          <a:lnTo>
                            <a:pt x="31" y="15"/>
                          </a:lnTo>
                          <a:lnTo>
                            <a:pt x="41" y="12"/>
                          </a:lnTo>
                          <a:lnTo>
                            <a:pt x="48" y="9"/>
                          </a:lnTo>
                          <a:lnTo>
                            <a:pt x="56" y="6"/>
                          </a:lnTo>
                          <a:lnTo>
                            <a:pt x="60" y="4"/>
                          </a:lnTo>
                          <a:lnTo>
                            <a:pt x="65" y="3"/>
                          </a:lnTo>
                          <a:lnTo>
                            <a:pt x="72" y="2"/>
                          </a:lnTo>
                          <a:lnTo>
                            <a:pt x="80" y="2"/>
                          </a:lnTo>
                          <a:lnTo>
                            <a:pt x="86" y="0"/>
                          </a:lnTo>
                          <a:lnTo>
                            <a:pt x="100" y="1"/>
                          </a:lnTo>
                          <a:lnTo>
                            <a:pt x="109" y="0"/>
                          </a:lnTo>
                          <a:lnTo>
                            <a:pt x="109" y="37"/>
                          </a:lnTo>
                          <a:lnTo>
                            <a:pt x="88" y="38"/>
                          </a:lnTo>
                          <a:lnTo>
                            <a:pt x="69" y="37"/>
                          </a:lnTo>
                          <a:lnTo>
                            <a:pt x="52" y="38"/>
                          </a:lnTo>
                          <a:lnTo>
                            <a:pt x="56" y="34"/>
                          </a:lnTo>
                          <a:lnTo>
                            <a:pt x="57" y="32"/>
                          </a:lnTo>
                          <a:lnTo>
                            <a:pt x="59" y="29"/>
                          </a:lnTo>
                          <a:lnTo>
                            <a:pt x="59" y="26"/>
                          </a:lnTo>
                          <a:lnTo>
                            <a:pt x="58" y="23"/>
                          </a:lnTo>
                          <a:lnTo>
                            <a:pt x="55" y="21"/>
                          </a:lnTo>
                          <a:lnTo>
                            <a:pt x="47" y="22"/>
                          </a:lnTo>
                          <a:lnTo>
                            <a:pt x="45" y="22"/>
                          </a:lnTo>
                          <a:lnTo>
                            <a:pt x="40" y="23"/>
                          </a:lnTo>
                          <a:lnTo>
                            <a:pt x="37" y="24"/>
                          </a:lnTo>
                          <a:lnTo>
                            <a:pt x="34" y="25"/>
                          </a:lnTo>
                          <a:lnTo>
                            <a:pt x="29" y="25"/>
                          </a:lnTo>
                          <a:lnTo>
                            <a:pt x="24" y="26"/>
                          </a:lnTo>
                          <a:lnTo>
                            <a:pt x="20" y="26"/>
                          </a:lnTo>
                          <a:lnTo>
                            <a:pt x="15" y="25"/>
                          </a:lnTo>
                          <a:lnTo>
                            <a:pt x="11" y="25"/>
                          </a:lnTo>
                          <a:lnTo>
                            <a:pt x="2" y="23"/>
                          </a:lnTo>
                          <a:lnTo>
                            <a:pt x="0" y="21"/>
                          </a:lnTo>
                          <a:lnTo>
                            <a:pt x="2" y="19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0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141" y="2015"/>
                      <a:ext cx="15" cy="8"/>
                    </a:xfrm>
                    <a:custGeom>
                      <a:avLst/>
                      <a:gdLst>
                        <a:gd name="T0" fmla="*/ 10 w 15"/>
                        <a:gd name="T1" fmla="*/ 0 h 8"/>
                        <a:gd name="T2" fmla="*/ 12 w 15"/>
                        <a:gd name="T3" fmla="*/ 2 h 8"/>
                        <a:gd name="T4" fmla="*/ 12 w 15"/>
                        <a:gd name="T5" fmla="*/ 3 h 8"/>
                        <a:gd name="T6" fmla="*/ 9 w 15"/>
                        <a:gd name="T7" fmla="*/ 4 h 8"/>
                        <a:gd name="T8" fmla="*/ 6 w 15"/>
                        <a:gd name="T9" fmla="*/ 4 h 8"/>
                        <a:gd name="T10" fmla="*/ 0 w 15"/>
                        <a:gd name="T11" fmla="*/ 5 h 8"/>
                        <a:gd name="T12" fmla="*/ 6 w 15"/>
                        <a:gd name="T13" fmla="*/ 5 h 8"/>
                        <a:gd name="T14" fmla="*/ 7 w 15"/>
                        <a:gd name="T15" fmla="*/ 5 h 8"/>
                        <a:gd name="T16" fmla="*/ 8 w 15"/>
                        <a:gd name="T17" fmla="*/ 7 h 8"/>
                        <a:gd name="T18" fmla="*/ 8 w 15"/>
                        <a:gd name="T19" fmla="*/ 7 h 8"/>
                        <a:gd name="T20" fmla="*/ 10 w 15"/>
                        <a:gd name="T21" fmla="*/ 7 h 8"/>
                        <a:gd name="T22" fmla="*/ 10 w 15"/>
                        <a:gd name="T23" fmla="*/ 6 h 8"/>
                        <a:gd name="T24" fmla="*/ 8 w 15"/>
                        <a:gd name="T25" fmla="*/ 5 h 8"/>
                        <a:gd name="T26" fmla="*/ 10 w 15"/>
                        <a:gd name="T27" fmla="*/ 4 h 8"/>
                        <a:gd name="T28" fmla="*/ 13 w 15"/>
                        <a:gd name="T29" fmla="*/ 3 h 8"/>
                        <a:gd name="T30" fmla="*/ 14 w 15"/>
                        <a:gd name="T31" fmla="*/ 2 h 8"/>
                        <a:gd name="T32" fmla="*/ 14 w 15"/>
                        <a:gd name="T33" fmla="*/ 1 h 8"/>
                        <a:gd name="T34" fmla="*/ 10 w 15"/>
                        <a:gd name="T35" fmla="*/ 0 h 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5"/>
                        <a:gd name="T55" fmla="*/ 0 h 8"/>
                        <a:gd name="T56" fmla="*/ 15 w 15"/>
                        <a:gd name="T57" fmla="*/ 8 h 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5" h="8">
                          <a:moveTo>
                            <a:pt x="10" y="0"/>
                          </a:moveTo>
                          <a:lnTo>
                            <a:pt x="12" y="2"/>
                          </a:lnTo>
                          <a:lnTo>
                            <a:pt x="12" y="3"/>
                          </a:lnTo>
                          <a:lnTo>
                            <a:pt x="9" y="4"/>
                          </a:ln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6" y="5"/>
                          </a:lnTo>
                          <a:lnTo>
                            <a:pt x="7" y="5"/>
                          </a:lnTo>
                          <a:lnTo>
                            <a:pt x="8" y="7"/>
                          </a:lnTo>
                          <a:lnTo>
                            <a:pt x="10" y="7"/>
                          </a:lnTo>
                          <a:lnTo>
                            <a:pt x="10" y="6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3" y="3"/>
                          </a:lnTo>
                          <a:lnTo>
                            <a:pt x="14" y="2"/>
                          </a:lnTo>
                          <a:lnTo>
                            <a:pt x="14" y="1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1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135" y="2018"/>
                      <a:ext cx="12" cy="3"/>
                    </a:xfrm>
                    <a:custGeom>
                      <a:avLst/>
                      <a:gdLst>
                        <a:gd name="T0" fmla="*/ 6 w 12"/>
                        <a:gd name="T1" fmla="*/ 2 h 3"/>
                        <a:gd name="T2" fmla="*/ 4 w 12"/>
                        <a:gd name="T3" fmla="*/ 1 h 3"/>
                        <a:gd name="T4" fmla="*/ 0 w 12"/>
                        <a:gd name="T5" fmla="*/ 0 h 3"/>
                        <a:gd name="T6" fmla="*/ 1 w 12"/>
                        <a:gd name="T7" fmla="*/ 1 h 3"/>
                        <a:gd name="T8" fmla="*/ 4 w 12"/>
                        <a:gd name="T9" fmla="*/ 1 h 3"/>
                        <a:gd name="T10" fmla="*/ 7 w 12"/>
                        <a:gd name="T11" fmla="*/ 1 h 3"/>
                        <a:gd name="T12" fmla="*/ 8 w 12"/>
                        <a:gd name="T13" fmla="*/ 1 h 3"/>
                        <a:gd name="T14" fmla="*/ 8 w 12"/>
                        <a:gd name="T15" fmla="*/ 1 h 3"/>
                        <a:gd name="T16" fmla="*/ 11 w 12"/>
                        <a:gd name="T17" fmla="*/ 0 h 3"/>
                        <a:gd name="T18" fmla="*/ 10 w 12"/>
                        <a:gd name="T19" fmla="*/ 1 h 3"/>
                        <a:gd name="T20" fmla="*/ 9 w 12"/>
                        <a:gd name="T21" fmla="*/ 1 h 3"/>
                        <a:gd name="T22" fmla="*/ 8 w 12"/>
                        <a:gd name="T23" fmla="*/ 2 h 3"/>
                        <a:gd name="T24" fmla="*/ 6 w 12"/>
                        <a:gd name="T25" fmla="*/ 2 h 3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2"/>
                        <a:gd name="T40" fmla="*/ 0 h 3"/>
                        <a:gd name="T41" fmla="*/ 12 w 12"/>
                        <a:gd name="T42" fmla="*/ 3 h 3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2" h="3">
                          <a:moveTo>
                            <a:pt x="6" y="2"/>
                          </a:moveTo>
                          <a:lnTo>
                            <a:pt x="4" y="1"/>
                          </a:lnTo>
                          <a:lnTo>
                            <a:pt x="0" y="0"/>
                          </a:lnTo>
                          <a:lnTo>
                            <a:pt x="1" y="1"/>
                          </a:lnTo>
                          <a:lnTo>
                            <a:pt x="4" y="1"/>
                          </a:lnTo>
                          <a:lnTo>
                            <a:pt x="7" y="1"/>
                          </a:lnTo>
                          <a:lnTo>
                            <a:pt x="8" y="1"/>
                          </a:lnTo>
                          <a:lnTo>
                            <a:pt x="11" y="0"/>
                          </a:lnTo>
                          <a:lnTo>
                            <a:pt x="10" y="1"/>
                          </a:lnTo>
                          <a:lnTo>
                            <a:pt x="9" y="1"/>
                          </a:lnTo>
                          <a:lnTo>
                            <a:pt x="8" y="2"/>
                          </a:lnTo>
                          <a:lnTo>
                            <a:pt x="6" y="2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2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134" y="2010"/>
                      <a:ext cx="13" cy="3"/>
                    </a:xfrm>
                    <a:custGeom>
                      <a:avLst/>
                      <a:gdLst>
                        <a:gd name="T0" fmla="*/ 0 w 13"/>
                        <a:gd name="T1" fmla="*/ 1 h 3"/>
                        <a:gd name="T2" fmla="*/ 2 w 13"/>
                        <a:gd name="T3" fmla="*/ 1 h 3"/>
                        <a:gd name="T4" fmla="*/ 4 w 13"/>
                        <a:gd name="T5" fmla="*/ 1 h 3"/>
                        <a:gd name="T6" fmla="*/ 4 w 13"/>
                        <a:gd name="T7" fmla="*/ 1 h 3"/>
                        <a:gd name="T8" fmla="*/ 4 w 13"/>
                        <a:gd name="T9" fmla="*/ 1 h 3"/>
                        <a:gd name="T10" fmla="*/ 4 w 13"/>
                        <a:gd name="T11" fmla="*/ 1 h 3"/>
                        <a:gd name="T12" fmla="*/ 4 w 13"/>
                        <a:gd name="T13" fmla="*/ 1 h 3"/>
                        <a:gd name="T14" fmla="*/ 3 w 13"/>
                        <a:gd name="T15" fmla="*/ 1 h 3"/>
                        <a:gd name="T16" fmla="*/ 2 w 13"/>
                        <a:gd name="T17" fmla="*/ 0 h 3"/>
                        <a:gd name="T18" fmla="*/ 4 w 13"/>
                        <a:gd name="T19" fmla="*/ 1 h 3"/>
                        <a:gd name="T20" fmla="*/ 7 w 13"/>
                        <a:gd name="T21" fmla="*/ 1 h 3"/>
                        <a:gd name="T22" fmla="*/ 8 w 13"/>
                        <a:gd name="T23" fmla="*/ 1 h 3"/>
                        <a:gd name="T24" fmla="*/ 8 w 13"/>
                        <a:gd name="T25" fmla="*/ 2 h 3"/>
                        <a:gd name="T26" fmla="*/ 8 w 13"/>
                        <a:gd name="T27" fmla="*/ 2 h 3"/>
                        <a:gd name="T28" fmla="*/ 8 w 13"/>
                        <a:gd name="T29" fmla="*/ 2 h 3"/>
                        <a:gd name="T30" fmla="*/ 8 w 13"/>
                        <a:gd name="T31" fmla="*/ 1 h 3"/>
                        <a:gd name="T32" fmla="*/ 8 w 13"/>
                        <a:gd name="T33" fmla="*/ 1 h 3"/>
                        <a:gd name="T34" fmla="*/ 5 w 13"/>
                        <a:gd name="T35" fmla="*/ 0 h 3"/>
                        <a:gd name="T36" fmla="*/ 4 w 13"/>
                        <a:gd name="T37" fmla="*/ 0 h 3"/>
                        <a:gd name="T38" fmla="*/ 8 w 13"/>
                        <a:gd name="T39" fmla="*/ 0 h 3"/>
                        <a:gd name="T40" fmla="*/ 10 w 13"/>
                        <a:gd name="T41" fmla="*/ 0 h 3"/>
                        <a:gd name="T42" fmla="*/ 12 w 13"/>
                        <a:gd name="T43" fmla="*/ 1 h 3"/>
                        <a:gd name="T44" fmla="*/ 11 w 13"/>
                        <a:gd name="T45" fmla="*/ 0 h 3"/>
                        <a:gd name="T46" fmla="*/ 9 w 13"/>
                        <a:gd name="T47" fmla="*/ 0 h 3"/>
                        <a:gd name="T48" fmla="*/ 4 w 13"/>
                        <a:gd name="T49" fmla="*/ 0 h 3"/>
                        <a:gd name="T50" fmla="*/ 3 w 13"/>
                        <a:gd name="T51" fmla="*/ 0 h 3"/>
                        <a:gd name="T52" fmla="*/ 1 w 13"/>
                        <a:gd name="T53" fmla="*/ 0 h 3"/>
                        <a:gd name="T54" fmla="*/ 0 w 13"/>
                        <a:gd name="T55" fmla="*/ 1 h 3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13"/>
                        <a:gd name="T85" fmla="*/ 0 h 3"/>
                        <a:gd name="T86" fmla="*/ 13 w 13"/>
                        <a:gd name="T87" fmla="*/ 3 h 3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13" h="3">
                          <a:moveTo>
                            <a:pt x="0" y="1"/>
                          </a:moveTo>
                          <a:lnTo>
                            <a:pt x="2" y="1"/>
                          </a:lnTo>
                          <a:lnTo>
                            <a:pt x="4" y="1"/>
                          </a:lnTo>
                          <a:lnTo>
                            <a:pt x="3" y="1"/>
                          </a:lnTo>
                          <a:lnTo>
                            <a:pt x="2" y="0"/>
                          </a:lnTo>
                          <a:lnTo>
                            <a:pt x="4" y="1"/>
                          </a:lnTo>
                          <a:lnTo>
                            <a:pt x="7" y="1"/>
                          </a:lnTo>
                          <a:lnTo>
                            <a:pt x="8" y="1"/>
                          </a:ln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3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204" y="1998"/>
                      <a:ext cx="109" cy="39"/>
                    </a:xfrm>
                    <a:custGeom>
                      <a:avLst/>
                      <a:gdLst>
                        <a:gd name="T0" fmla="*/ 106 w 109"/>
                        <a:gd name="T1" fmla="*/ 19 h 39"/>
                        <a:gd name="T2" fmla="*/ 77 w 109"/>
                        <a:gd name="T3" fmla="*/ 15 h 39"/>
                        <a:gd name="T4" fmla="*/ 67 w 109"/>
                        <a:gd name="T5" fmla="*/ 12 h 39"/>
                        <a:gd name="T6" fmla="*/ 60 w 109"/>
                        <a:gd name="T7" fmla="*/ 9 h 39"/>
                        <a:gd name="T8" fmla="*/ 53 w 109"/>
                        <a:gd name="T9" fmla="*/ 6 h 39"/>
                        <a:gd name="T10" fmla="*/ 48 w 109"/>
                        <a:gd name="T11" fmla="*/ 4 h 39"/>
                        <a:gd name="T12" fmla="*/ 43 w 109"/>
                        <a:gd name="T13" fmla="*/ 3 h 39"/>
                        <a:gd name="T14" fmla="*/ 36 w 109"/>
                        <a:gd name="T15" fmla="*/ 2 h 39"/>
                        <a:gd name="T16" fmla="*/ 29 w 109"/>
                        <a:gd name="T17" fmla="*/ 2 h 39"/>
                        <a:gd name="T18" fmla="*/ 23 w 109"/>
                        <a:gd name="T19" fmla="*/ 0 h 39"/>
                        <a:gd name="T20" fmla="*/ 8 w 109"/>
                        <a:gd name="T21" fmla="*/ 1 h 39"/>
                        <a:gd name="T22" fmla="*/ 0 w 109"/>
                        <a:gd name="T23" fmla="*/ 0 h 39"/>
                        <a:gd name="T24" fmla="*/ 0 w 109"/>
                        <a:gd name="T25" fmla="*/ 37 h 39"/>
                        <a:gd name="T26" fmla="*/ 21 w 109"/>
                        <a:gd name="T27" fmla="*/ 38 h 39"/>
                        <a:gd name="T28" fmla="*/ 39 w 109"/>
                        <a:gd name="T29" fmla="*/ 37 h 39"/>
                        <a:gd name="T30" fmla="*/ 57 w 109"/>
                        <a:gd name="T31" fmla="*/ 38 h 39"/>
                        <a:gd name="T32" fmla="*/ 53 w 109"/>
                        <a:gd name="T33" fmla="*/ 34 h 39"/>
                        <a:gd name="T34" fmla="*/ 51 w 109"/>
                        <a:gd name="T35" fmla="*/ 32 h 39"/>
                        <a:gd name="T36" fmla="*/ 49 w 109"/>
                        <a:gd name="T37" fmla="*/ 29 h 39"/>
                        <a:gd name="T38" fmla="*/ 49 w 109"/>
                        <a:gd name="T39" fmla="*/ 26 h 39"/>
                        <a:gd name="T40" fmla="*/ 50 w 109"/>
                        <a:gd name="T41" fmla="*/ 23 h 39"/>
                        <a:gd name="T42" fmla="*/ 53 w 109"/>
                        <a:gd name="T43" fmla="*/ 21 h 39"/>
                        <a:gd name="T44" fmla="*/ 61 w 109"/>
                        <a:gd name="T45" fmla="*/ 22 h 39"/>
                        <a:gd name="T46" fmla="*/ 64 w 109"/>
                        <a:gd name="T47" fmla="*/ 22 h 39"/>
                        <a:gd name="T48" fmla="*/ 68 w 109"/>
                        <a:gd name="T49" fmla="*/ 23 h 39"/>
                        <a:gd name="T50" fmla="*/ 71 w 109"/>
                        <a:gd name="T51" fmla="*/ 24 h 39"/>
                        <a:gd name="T52" fmla="*/ 75 w 109"/>
                        <a:gd name="T53" fmla="*/ 25 h 39"/>
                        <a:gd name="T54" fmla="*/ 79 w 109"/>
                        <a:gd name="T55" fmla="*/ 25 h 39"/>
                        <a:gd name="T56" fmla="*/ 84 w 109"/>
                        <a:gd name="T57" fmla="*/ 26 h 39"/>
                        <a:gd name="T58" fmla="*/ 88 w 109"/>
                        <a:gd name="T59" fmla="*/ 26 h 39"/>
                        <a:gd name="T60" fmla="*/ 94 w 109"/>
                        <a:gd name="T61" fmla="*/ 25 h 39"/>
                        <a:gd name="T62" fmla="*/ 98 w 109"/>
                        <a:gd name="T63" fmla="*/ 25 h 39"/>
                        <a:gd name="T64" fmla="*/ 106 w 109"/>
                        <a:gd name="T65" fmla="*/ 23 h 39"/>
                        <a:gd name="T66" fmla="*/ 108 w 109"/>
                        <a:gd name="T67" fmla="*/ 21 h 39"/>
                        <a:gd name="T68" fmla="*/ 106 w 109"/>
                        <a:gd name="T69" fmla="*/ 19 h 39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09"/>
                        <a:gd name="T106" fmla="*/ 0 h 39"/>
                        <a:gd name="T107" fmla="*/ 109 w 109"/>
                        <a:gd name="T108" fmla="*/ 39 h 39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09" h="39">
                          <a:moveTo>
                            <a:pt x="106" y="19"/>
                          </a:moveTo>
                          <a:lnTo>
                            <a:pt x="77" y="15"/>
                          </a:lnTo>
                          <a:lnTo>
                            <a:pt x="67" y="12"/>
                          </a:lnTo>
                          <a:lnTo>
                            <a:pt x="60" y="9"/>
                          </a:lnTo>
                          <a:lnTo>
                            <a:pt x="53" y="6"/>
                          </a:lnTo>
                          <a:lnTo>
                            <a:pt x="48" y="4"/>
                          </a:lnTo>
                          <a:lnTo>
                            <a:pt x="43" y="3"/>
                          </a:lnTo>
                          <a:lnTo>
                            <a:pt x="36" y="2"/>
                          </a:lnTo>
                          <a:lnTo>
                            <a:pt x="29" y="2"/>
                          </a:lnTo>
                          <a:lnTo>
                            <a:pt x="23" y="0"/>
                          </a:lnTo>
                          <a:lnTo>
                            <a:pt x="8" y="1"/>
                          </a:lnTo>
                          <a:lnTo>
                            <a:pt x="0" y="0"/>
                          </a:lnTo>
                          <a:lnTo>
                            <a:pt x="0" y="37"/>
                          </a:lnTo>
                          <a:lnTo>
                            <a:pt x="21" y="38"/>
                          </a:lnTo>
                          <a:lnTo>
                            <a:pt x="39" y="37"/>
                          </a:lnTo>
                          <a:lnTo>
                            <a:pt x="57" y="38"/>
                          </a:lnTo>
                          <a:lnTo>
                            <a:pt x="53" y="34"/>
                          </a:lnTo>
                          <a:lnTo>
                            <a:pt x="51" y="32"/>
                          </a:lnTo>
                          <a:lnTo>
                            <a:pt x="49" y="29"/>
                          </a:lnTo>
                          <a:lnTo>
                            <a:pt x="49" y="26"/>
                          </a:lnTo>
                          <a:lnTo>
                            <a:pt x="50" y="23"/>
                          </a:lnTo>
                          <a:lnTo>
                            <a:pt x="53" y="21"/>
                          </a:lnTo>
                          <a:lnTo>
                            <a:pt x="61" y="22"/>
                          </a:lnTo>
                          <a:lnTo>
                            <a:pt x="64" y="22"/>
                          </a:lnTo>
                          <a:lnTo>
                            <a:pt x="68" y="23"/>
                          </a:lnTo>
                          <a:lnTo>
                            <a:pt x="71" y="24"/>
                          </a:lnTo>
                          <a:lnTo>
                            <a:pt x="75" y="25"/>
                          </a:lnTo>
                          <a:lnTo>
                            <a:pt x="79" y="25"/>
                          </a:lnTo>
                          <a:lnTo>
                            <a:pt x="84" y="26"/>
                          </a:lnTo>
                          <a:lnTo>
                            <a:pt x="88" y="26"/>
                          </a:lnTo>
                          <a:lnTo>
                            <a:pt x="94" y="25"/>
                          </a:lnTo>
                          <a:lnTo>
                            <a:pt x="98" y="25"/>
                          </a:lnTo>
                          <a:lnTo>
                            <a:pt x="106" y="23"/>
                          </a:lnTo>
                          <a:lnTo>
                            <a:pt x="108" y="21"/>
                          </a:lnTo>
                          <a:lnTo>
                            <a:pt x="106" y="19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4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247" y="2015"/>
                      <a:ext cx="17" cy="8"/>
                    </a:xfrm>
                    <a:custGeom>
                      <a:avLst/>
                      <a:gdLst>
                        <a:gd name="T0" fmla="*/ 5 w 17"/>
                        <a:gd name="T1" fmla="*/ 0 h 8"/>
                        <a:gd name="T2" fmla="*/ 2 w 17"/>
                        <a:gd name="T3" fmla="*/ 2 h 8"/>
                        <a:gd name="T4" fmla="*/ 3 w 17"/>
                        <a:gd name="T5" fmla="*/ 3 h 8"/>
                        <a:gd name="T6" fmla="*/ 6 w 17"/>
                        <a:gd name="T7" fmla="*/ 4 h 8"/>
                        <a:gd name="T8" fmla="*/ 10 w 17"/>
                        <a:gd name="T9" fmla="*/ 4 h 8"/>
                        <a:gd name="T10" fmla="*/ 16 w 17"/>
                        <a:gd name="T11" fmla="*/ 5 h 8"/>
                        <a:gd name="T12" fmla="*/ 10 w 17"/>
                        <a:gd name="T13" fmla="*/ 5 h 8"/>
                        <a:gd name="T14" fmla="*/ 9 w 17"/>
                        <a:gd name="T15" fmla="*/ 5 h 8"/>
                        <a:gd name="T16" fmla="*/ 6 w 17"/>
                        <a:gd name="T17" fmla="*/ 7 h 8"/>
                        <a:gd name="T18" fmla="*/ 6 w 17"/>
                        <a:gd name="T19" fmla="*/ 7 h 8"/>
                        <a:gd name="T20" fmla="*/ 5 w 17"/>
                        <a:gd name="T21" fmla="*/ 7 h 8"/>
                        <a:gd name="T22" fmla="*/ 5 w 17"/>
                        <a:gd name="T23" fmla="*/ 6 h 8"/>
                        <a:gd name="T24" fmla="*/ 6 w 17"/>
                        <a:gd name="T25" fmla="*/ 5 h 8"/>
                        <a:gd name="T26" fmla="*/ 4 w 17"/>
                        <a:gd name="T27" fmla="*/ 4 h 8"/>
                        <a:gd name="T28" fmla="*/ 1 w 17"/>
                        <a:gd name="T29" fmla="*/ 3 h 8"/>
                        <a:gd name="T30" fmla="*/ 0 w 17"/>
                        <a:gd name="T31" fmla="*/ 2 h 8"/>
                        <a:gd name="T32" fmla="*/ 1 w 17"/>
                        <a:gd name="T33" fmla="*/ 1 h 8"/>
                        <a:gd name="T34" fmla="*/ 5 w 17"/>
                        <a:gd name="T35" fmla="*/ 0 h 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7"/>
                        <a:gd name="T55" fmla="*/ 0 h 8"/>
                        <a:gd name="T56" fmla="*/ 17 w 17"/>
                        <a:gd name="T57" fmla="*/ 8 h 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7" h="8">
                          <a:moveTo>
                            <a:pt x="5" y="0"/>
                          </a:moveTo>
                          <a:lnTo>
                            <a:pt x="2" y="2"/>
                          </a:lnTo>
                          <a:lnTo>
                            <a:pt x="3" y="3"/>
                          </a:lnTo>
                          <a:lnTo>
                            <a:pt x="6" y="4"/>
                          </a:lnTo>
                          <a:lnTo>
                            <a:pt x="10" y="4"/>
                          </a:lnTo>
                          <a:lnTo>
                            <a:pt x="16" y="5"/>
                          </a:lnTo>
                          <a:lnTo>
                            <a:pt x="10" y="5"/>
                          </a:lnTo>
                          <a:lnTo>
                            <a:pt x="9" y="5"/>
                          </a:lnTo>
                          <a:lnTo>
                            <a:pt x="6" y="7"/>
                          </a:lnTo>
                          <a:lnTo>
                            <a:pt x="5" y="7"/>
                          </a:lnTo>
                          <a:lnTo>
                            <a:pt x="5" y="6"/>
                          </a:lnTo>
                          <a:lnTo>
                            <a:pt x="6" y="5"/>
                          </a:lnTo>
                          <a:lnTo>
                            <a:pt x="4" y="4"/>
                          </a:lnTo>
                          <a:lnTo>
                            <a:pt x="1" y="3"/>
                          </a:lnTo>
                          <a:lnTo>
                            <a:pt x="0" y="2"/>
                          </a:lnTo>
                          <a:lnTo>
                            <a:pt x="1" y="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5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2258" y="2018"/>
                      <a:ext cx="12" cy="3"/>
                    </a:xfrm>
                    <a:custGeom>
                      <a:avLst/>
                      <a:gdLst>
                        <a:gd name="T0" fmla="*/ 6 w 12"/>
                        <a:gd name="T1" fmla="*/ 2 h 3"/>
                        <a:gd name="T2" fmla="*/ 7 w 12"/>
                        <a:gd name="T3" fmla="*/ 1 h 3"/>
                        <a:gd name="T4" fmla="*/ 11 w 12"/>
                        <a:gd name="T5" fmla="*/ 0 h 3"/>
                        <a:gd name="T6" fmla="*/ 10 w 12"/>
                        <a:gd name="T7" fmla="*/ 1 h 3"/>
                        <a:gd name="T8" fmla="*/ 7 w 12"/>
                        <a:gd name="T9" fmla="*/ 1 h 3"/>
                        <a:gd name="T10" fmla="*/ 4 w 12"/>
                        <a:gd name="T11" fmla="*/ 1 h 3"/>
                        <a:gd name="T12" fmla="*/ 3 w 12"/>
                        <a:gd name="T13" fmla="*/ 1 h 3"/>
                        <a:gd name="T14" fmla="*/ 2 w 12"/>
                        <a:gd name="T15" fmla="*/ 1 h 3"/>
                        <a:gd name="T16" fmla="*/ 0 w 12"/>
                        <a:gd name="T17" fmla="*/ 0 h 3"/>
                        <a:gd name="T18" fmla="*/ 1 w 12"/>
                        <a:gd name="T19" fmla="*/ 1 h 3"/>
                        <a:gd name="T20" fmla="*/ 2 w 12"/>
                        <a:gd name="T21" fmla="*/ 1 h 3"/>
                        <a:gd name="T22" fmla="*/ 2 w 12"/>
                        <a:gd name="T23" fmla="*/ 2 h 3"/>
                        <a:gd name="T24" fmla="*/ 6 w 12"/>
                        <a:gd name="T25" fmla="*/ 2 h 3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2"/>
                        <a:gd name="T40" fmla="*/ 0 h 3"/>
                        <a:gd name="T41" fmla="*/ 12 w 12"/>
                        <a:gd name="T42" fmla="*/ 3 h 3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2" h="3">
                          <a:moveTo>
                            <a:pt x="6" y="2"/>
                          </a:moveTo>
                          <a:lnTo>
                            <a:pt x="7" y="1"/>
                          </a:lnTo>
                          <a:lnTo>
                            <a:pt x="11" y="0"/>
                          </a:lnTo>
                          <a:lnTo>
                            <a:pt x="10" y="1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lnTo>
                            <a:pt x="3" y="1"/>
                          </a:lnTo>
                          <a:lnTo>
                            <a:pt x="2" y="1"/>
                          </a:lnTo>
                          <a:lnTo>
                            <a:pt x="0" y="0"/>
                          </a:lnTo>
                          <a:lnTo>
                            <a:pt x="1" y="1"/>
                          </a:lnTo>
                          <a:lnTo>
                            <a:pt x="2" y="1"/>
                          </a:lnTo>
                          <a:lnTo>
                            <a:pt x="2" y="2"/>
                          </a:lnTo>
                          <a:lnTo>
                            <a:pt x="6" y="2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6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2258" y="2010"/>
                      <a:ext cx="13" cy="3"/>
                    </a:xfrm>
                    <a:custGeom>
                      <a:avLst/>
                      <a:gdLst>
                        <a:gd name="T0" fmla="*/ 12 w 13"/>
                        <a:gd name="T1" fmla="*/ 1 h 3"/>
                        <a:gd name="T2" fmla="*/ 10 w 13"/>
                        <a:gd name="T3" fmla="*/ 1 h 3"/>
                        <a:gd name="T4" fmla="*/ 9 w 13"/>
                        <a:gd name="T5" fmla="*/ 1 h 3"/>
                        <a:gd name="T6" fmla="*/ 8 w 13"/>
                        <a:gd name="T7" fmla="*/ 1 h 3"/>
                        <a:gd name="T8" fmla="*/ 8 w 13"/>
                        <a:gd name="T9" fmla="*/ 1 h 3"/>
                        <a:gd name="T10" fmla="*/ 7 w 13"/>
                        <a:gd name="T11" fmla="*/ 1 h 3"/>
                        <a:gd name="T12" fmla="*/ 7 w 13"/>
                        <a:gd name="T13" fmla="*/ 1 h 3"/>
                        <a:gd name="T14" fmla="*/ 9 w 13"/>
                        <a:gd name="T15" fmla="*/ 1 h 3"/>
                        <a:gd name="T16" fmla="*/ 10 w 13"/>
                        <a:gd name="T17" fmla="*/ 0 h 3"/>
                        <a:gd name="T18" fmla="*/ 7 w 13"/>
                        <a:gd name="T19" fmla="*/ 1 h 3"/>
                        <a:gd name="T20" fmla="*/ 5 w 13"/>
                        <a:gd name="T21" fmla="*/ 1 h 3"/>
                        <a:gd name="T22" fmla="*/ 4 w 13"/>
                        <a:gd name="T23" fmla="*/ 1 h 3"/>
                        <a:gd name="T24" fmla="*/ 4 w 13"/>
                        <a:gd name="T25" fmla="*/ 2 h 3"/>
                        <a:gd name="T26" fmla="*/ 4 w 13"/>
                        <a:gd name="T27" fmla="*/ 2 h 3"/>
                        <a:gd name="T28" fmla="*/ 3 w 13"/>
                        <a:gd name="T29" fmla="*/ 2 h 3"/>
                        <a:gd name="T30" fmla="*/ 3 w 13"/>
                        <a:gd name="T31" fmla="*/ 1 h 3"/>
                        <a:gd name="T32" fmla="*/ 4 w 13"/>
                        <a:gd name="T33" fmla="*/ 1 h 3"/>
                        <a:gd name="T34" fmla="*/ 7 w 13"/>
                        <a:gd name="T35" fmla="*/ 0 h 3"/>
                        <a:gd name="T36" fmla="*/ 8 w 13"/>
                        <a:gd name="T37" fmla="*/ 0 h 3"/>
                        <a:gd name="T38" fmla="*/ 4 w 13"/>
                        <a:gd name="T39" fmla="*/ 0 h 3"/>
                        <a:gd name="T40" fmla="*/ 2 w 13"/>
                        <a:gd name="T41" fmla="*/ 0 h 3"/>
                        <a:gd name="T42" fmla="*/ 0 w 13"/>
                        <a:gd name="T43" fmla="*/ 1 h 3"/>
                        <a:gd name="T44" fmla="*/ 1 w 13"/>
                        <a:gd name="T45" fmla="*/ 0 h 3"/>
                        <a:gd name="T46" fmla="*/ 3 w 13"/>
                        <a:gd name="T47" fmla="*/ 0 h 3"/>
                        <a:gd name="T48" fmla="*/ 8 w 13"/>
                        <a:gd name="T49" fmla="*/ 0 h 3"/>
                        <a:gd name="T50" fmla="*/ 9 w 13"/>
                        <a:gd name="T51" fmla="*/ 0 h 3"/>
                        <a:gd name="T52" fmla="*/ 10 w 13"/>
                        <a:gd name="T53" fmla="*/ 0 h 3"/>
                        <a:gd name="T54" fmla="*/ 12 w 13"/>
                        <a:gd name="T55" fmla="*/ 1 h 3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13"/>
                        <a:gd name="T85" fmla="*/ 0 h 3"/>
                        <a:gd name="T86" fmla="*/ 13 w 13"/>
                        <a:gd name="T87" fmla="*/ 3 h 3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13" h="3">
                          <a:moveTo>
                            <a:pt x="12" y="1"/>
                          </a:moveTo>
                          <a:lnTo>
                            <a:pt x="10" y="1"/>
                          </a:lnTo>
                          <a:lnTo>
                            <a:pt x="9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9" y="1"/>
                          </a:lnTo>
                          <a:lnTo>
                            <a:pt x="10" y="0"/>
                          </a:lnTo>
                          <a:lnTo>
                            <a:pt x="7" y="1"/>
                          </a:lnTo>
                          <a:lnTo>
                            <a:pt x="5" y="1"/>
                          </a:lnTo>
                          <a:lnTo>
                            <a:pt x="4" y="1"/>
                          </a:lnTo>
                          <a:lnTo>
                            <a:pt x="4" y="2"/>
                          </a:lnTo>
                          <a:lnTo>
                            <a:pt x="3" y="2"/>
                          </a:lnTo>
                          <a:lnTo>
                            <a:pt x="3" y="1"/>
                          </a:lnTo>
                          <a:lnTo>
                            <a:pt x="4" y="1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lnTo>
                            <a:pt x="3" y="0"/>
                          </a:lnTo>
                          <a:lnTo>
                            <a:pt x="8" y="0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12" y="1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7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2168" y="2001"/>
                      <a:ext cx="28" cy="17"/>
                    </a:xfrm>
                    <a:custGeom>
                      <a:avLst/>
                      <a:gdLst>
                        <a:gd name="T0" fmla="*/ 11 w 28"/>
                        <a:gd name="T1" fmla="*/ 0 h 17"/>
                        <a:gd name="T2" fmla="*/ 0 w 28"/>
                        <a:gd name="T3" fmla="*/ 3 h 17"/>
                        <a:gd name="T4" fmla="*/ 9 w 28"/>
                        <a:gd name="T5" fmla="*/ 4 h 17"/>
                        <a:gd name="T6" fmla="*/ 0 w 28"/>
                        <a:gd name="T7" fmla="*/ 5 h 17"/>
                        <a:gd name="T8" fmla="*/ 27 w 2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"/>
                        <a:gd name="T17" fmla="*/ 28 w 2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">
                          <a:moveTo>
                            <a:pt x="11" y="0"/>
                          </a:moveTo>
                          <a:lnTo>
                            <a:pt x="0" y="3"/>
                          </a:lnTo>
                          <a:lnTo>
                            <a:pt x="9" y="4"/>
                          </a:lnTo>
                          <a:lnTo>
                            <a:pt x="0" y="5"/>
                          </a:lnTo>
                          <a:lnTo>
                            <a:pt x="27" y="1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8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2211" y="2000"/>
                      <a:ext cx="26" cy="18"/>
                    </a:xfrm>
                    <a:custGeom>
                      <a:avLst/>
                      <a:gdLst>
                        <a:gd name="T0" fmla="*/ 15 w 26"/>
                        <a:gd name="T1" fmla="*/ 0 h 18"/>
                        <a:gd name="T2" fmla="*/ 25 w 26"/>
                        <a:gd name="T3" fmla="*/ 4 h 18"/>
                        <a:gd name="T4" fmla="*/ 17 w 26"/>
                        <a:gd name="T5" fmla="*/ 5 h 18"/>
                        <a:gd name="T6" fmla="*/ 24 w 26"/>
                        <a:gd name="T7" fmla="*/ 7 h 18"/>
                        <a:gd name="T8" fmla="*/ 0 w 26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18"/>
                        <a:gd name="T17" fmla="*/ 26 w 26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18">
                          <a:moveTo>
                            <a:pt x="15" y="0"/>
                          </a:moveTo>
                          <a:lnTo>
                            <a:pt x="25" y="4"/>
                          </a:lnTo>
                          <a:lnTo>
                            <a:pt x="17" y="5"/>
                          </a:lnTo>
                          <a:lnTo>
                            <a:pt x="24" y="7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9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2176" y="1998"/>
                      <a:ext cx="51" cy="21"/>
                    </a:xfrm>
                    <a:custGeom>
                      <a:avLst/>
                      <a:gdLst>
                        <a:gd name="T0" fmla="*/ 0 w 51"/>
                        <a:gd name="T1" fmla="*/ 0 h 21"/>
                        <a:gd name="T2" fmla="*/ 11 w 51"/>
                        <a:gd name="T3" fmla="*/ 5 h 21"/>
                        <a:gd name="T4" fmla="*/ 11 w 51"/>
                        <a:gd name="T5" fmla="*/ 9 h 21"/>
                        <a:gd name="T6" fmla="*/ 18 w 51"/>
                        <a:gd name="T7" fmla="*/ 17 h 21"/>
                        <a:gd name="T8" fmla="*/ 20 w 51"/>
                        <a:gd name="T9" fmla="*/ 18 h 21"/>
                        <a:gd name="T10" fmla="*/ 26 w 51"/>
                        <a:gd name="T11" fmla="*/ 20 h 21"/>
                        <a:gd name="T12" fmla="*/ 33 w 51"/>
                        <a:gd name="T13" fmla="*/ 19 h 21"/>
                        <a:gd name="T14" fmla="*/ 37 w 51"/>
                        <a:gd name="T15" fmla="*/ 17 h 21"/>
                        <a:gd name="T16" fmla="*/ 42 w 51"/>
                        <a:gd name="T17" fmla="*/ 9 h 21"/>
                        <a:gd name="T18" fmla="*/ 43 w 51"/>
                        <a:gd name="T19" fmla="*/ 5 h 21"/>
                        <a:gd name="T20" fmla="*/ 50 w 51"/>
                        <a:gd name="T21" fmla="*/ 0 h 21"/>
                        <a:gd name="T22" fmla="*/ 40 w 51"/>
                        <a:gd name="T23" fmla="*/ 0 h 21"/>
                        <a:gd name="T24" fmla="*/ 31 w 51"/>
                        <a:gd name="T25" fmla="*/ 1 h 21"/>
                        <a:gd name="T26" fmla="*/ 23 w 51"/>
                        <a:gd name="T27" fmla="*/ 1 h 21"/>
                        <a:gd name="T28" fmla="*/ 7 w 51"/>
                        <a:gd name="T29" fmla="*/ 0 h 21"/>
                        <a:gd name="T30" fmla="*/ 0 w 51"/>
                        <a:gd name="T31" fmla="*/ 0 h 21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1"/>
                        <a:gd name="T49" fmla="*/ 0 h 21"/>
                        <a:gd name="T50" fmla="*/ 51 w 51"/>
                        <a:gd name="T51" fmla="*/ 21 h 21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1" h="21">
                          <a:moveTo>
                            <a:pt x="0" y="0"/>
                          </a:moveTo>
                          <a:lnTo>
                            <a:pt x="11" y="5"/>
                          </a:lnTo>
                          <a:lnTo>
                            <a:pt x="11" y="9"/>
                          </a:lnTo>
                          <a:lnTo>
                            <a:pt x="18" y="17"/>
                          </a:lnTo>
                          <a:lnTo>
                            <a:pt x="20" y="18"/>
                          </a:lnTo>
                          <a:lnTo>
                            <a:pt x="26" y="20"/>
                          </a:lnTo>
                          <a:lnTo>
                            <a:pt x="33" y="19"/>
                          </a:lnTo>
                          <a:lnTo>
                            <a:pt x="37" y="17"/>
                          </a:lnTo>
                          <a:lnTo>
                            <a:pt x="42" y="9"/>
                          </a:lnTo>
                          <a:lnTo>
                            <a:pt x="43" y="5"/>
                          </a:lnTo>
                          <a:lnTo>
                            <a:pt x="50" y="0"/>
                          </a:lnTo>
                          <a:lnTo>
                            <a:pt x="40" y="0"/>
                          </a:lnTo>
                          <a:lnTo>
                            <a:pt x="31" y="1"/>
                          </a:lnTo>
                          <a:lnTo>
                            <a:pt x="23" y="1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9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86" y="1998"/>
                      <a:ext cx="33" cy="25"/>
                      <a:chOff x="2186" y="1998"/>
                      <a:chExt cx="33" cy="25"/>
                    </a:xfrm>
                  </p:grpSpPr>
                  <p:sp>
                    <p:nvSpPr>
                      <p:cNvPr id="19737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4" y="1998"/>
                        <a:ext cx="18" cy="25"/>
                      </a:xfrm>
                      <a:custGeom>
                        <a:avLst/>
                        <a:gdLst>
                          <a:gd name="T0" fmla="*/ 7 w 18"/>
                          <a:gd name="T1" fmla="*/ 0 h 25"/>
                          <a:gd name="T2" fmla="*/ 2 w 18"/>
                          <a:gd name="T3" fmla="*/ 2 h 25"/>
                          <a:gd name="T4" fmla="*/ 5 w 18"/>
                          <a:gd name="T5" fmla="*/ 5 h 25"/>
                          <a:gd name="T6" fmla="*/ 4 w 18"/>
                          <a:gd name="T7" fmla="*/ 9 h 25"/>
                          <a:gd name="T8" fmla="*/ 1 w 18"/>
                          <a:gd name="T9" fmla="*/ 14 h 25"/>
                          <a:gd name="T10" fmla="*/ 0 w 18"/>
                          <a:gd name="T11" fmla="*/ 18 h 25"/>
                          <a:gd name="T12" fmla="*/ 10 w 18"/>
                          <a:gd name="T13" fmla="*/ 24 h 25"/>
                          <a:gd name="T14" fmla="*/ 17 w 18"/>
                          <a:gd name="T15" fmla="*/ 18 h 25"/>
                          <a:gd name="T16" fmla="*/ 17 w 18"/>
                          <a:gd name="T17" fmla="*/ 14 h 25"/>
                          <a:gd name="T18" fmla="*/ 15 w 18"/>
                          <a:gd name="T19" fmla="*/ 9 h 25"/>
                          <a:gd name="T20" fmla="*/ 13 w 18"/>
                          <a:gd name="T21" fmla="*/ 5 h 25"/>
                          <a:gd name="T22" fmla="*/ 16 w 18"/>
                          <a:gd name="T23" fmla="*/ 2 h 25"/>
                          <a:gd name="T24" fmla="*/ 13 w 18"/>
                          <a:gd name="T25" fmla="*/ 0 h 25"/>
                          <a:gd name="T26" fmla="*/ 7 w 18"/>
                          <a:gd name="T27" fmla="*/ 0 h 25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8"/>
                          <a:gd name="T43" fmla="*/ 0 h 25"/>
                          <a:gd name="T44" fmla="*/ 18 w 18"/>
                          <a:gd name="T45" fmla="*/ 25 h 25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8" h="25">
                            <a:moveTo>
                              <a:pt x="7" y="0"/>
                            </a:moveTo>
                            <a:lnTo>
                              <a:pt x="2" y="2"/>
                            </a:lnTo>
                            <a:lnTo>
                              <a:pt x="5" y="5"/>
                            </a:lnTo>
                            <a:lnTo>
                              <a:pt x="4" y="9"/>
                            </a:lnTo>
                            <a:lnTo>
                              <a:pt x="1" y="14"/>
                            </a:lnTo>
                            <a:lnTo>
                              <a:pt x="0" y="18"/>
                            </a:lnTo>
                            <a:lnTo>
                              <a:pt x="10" y="24"/>
                            </a:lnTo>
                            <a:lnTo>
                              <a:pt x="17" y="18"/>
                            </a:lnTo>
                            <a:lnTo>
                              <a:pt x="17" y="14"/>
                            </a:lnTo>
                            <a:lnTo>
                              <a:pt x="15" y="9"/>
                            </a:lnTo>
                            <a:lnTo>
                              <a:pt x="13" y="5"/>
                            </a:lnTo>
                            <a:lnTo>
                              <a:pt x="16" y="2"/>
                            </a:lnTo>
                            <a:lnTo>
                              <a:pt x="13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738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6" y="2001"/>
                        <a:ext cx="9" cy="4"/>
                      </a:xfrm>
                      <a:custGeom>
                        <a:avLst/>
                        <a:gdLst>
                          <a:gd name="T0" fmla="*/ 0 w 9"/>
                          <a:gd name="T1" fmla="*/ 3 h 4"/>
                          <a:gd name="T2" fmla="*/ 8 w 9"/>
                          <a:gd name="T3" fmla="*/ 0 h 4"/>
                          <a:gd name="T4" fmla="*/ 6 w 9"/>
                          <a:gd name="T5" fmla="*/ 3 h 4"/>
                          <a:gd name="T6" fmla="*/ 0 w 9"/>
                          <a:gd name="T7" fmla="*/ 3 h 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9"/>
                          <a:gd name="T13" fmla="*/ 0 h 4"/>
                          <a:gd name="T14" fmla="*/ 9 w 9"/>
                          <a:gd name="T15" fmla="*/ 4 h 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9" h="4">
                            <a:moveTo>
                              <a:pt x="0" y="3"/>
                            </a:moveTo>
                            <a:lnTo>
                              <a:pt x="8" y="0"/>
                            </a:lnTo>
                            <a:lnTo>
                              <a:pt x="6" y="3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solidFill>
                        <a:srgbClr val="C0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739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0" y="2001"/>
                        <a:ext cx="9" cy="4"/>
                      </a:xfrm>
                      <a:custGeom>
                        <a:avLst/>
                        <a:gdLst>
                          <a:gd name="T0" fmla="*/ 8 w 9"/>
                          <a:gd name="T1" fmla="*/ 3 h 4"/>
                          <a:gd name="T2" fmla="*/ 0 w 9"/>
                          <a:gd name="T3" fmla="*/ 0 h 4"/>
                          <a:gd name="T4" fmla="*/ 2 w 9"/>
                          <a:gd name="T5" fmla="*/ 3 h 4"/>
                          <a:gd name="T6" fmla="*/ 8 w 9"/>
                          <a:gd name="T7" fmla="*/ 3 h 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9"/>
                          <a:gd name="T13" fmla="*/ 0 h 4"/>
                          <a:gd name="T14" fmla="*/ 9 w 9"/>
                          <a:gd name="T15" fmla="*/ 4 h 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9" h="4">
                            <a:moveTo>
                              <a:pt x="8" y="3"/>
                            </a:moveTo>
                            <a:lnTo>
                              <a:pt x="0" y="0"/>
                            </a:lnTo>
                            <a:lnTo>
                              <a:pt x="2" y="3"/>
                            </a:lnTo>
                            <a:lnTo>
                              <a:pt x="8" y="3"/>
                            </a:lnTo>
                          </a:path>
                        </a:pathLst>
                      </a:custGeom>
                      <a:solidFill>
                        <a:srgbClr val="C0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740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9" y="2004"/>
                        <a:ext cx="8" cy="1"/>
                      </a:xfrm>
                      <a:custGeom>
                        <a:avLst/>
                        <a:gdLst>
                          <a:gd name="T0" fmla="*/ 0 w 8"/>
                          <a:gd name="T1" fmla="*/ 0 h 1"/>
                          <a:gd name="T2" fmla="*/ 2 w 8"/>
                          <a:gd name="T3" fmla="*/ 0 h 1"/>
                          <a:gd name="T4" fmla="*/ 4 w 8"/>
                          <a:gd name="T5" fmla="*/ 0 h 1"/>
                          <a:gd name="T6" fmla="*/ 7 w 8"/>
                          <a:gd name="T7" fmla="*/ 0 h 1"/>
                          <a:gd name="T8" fmla="*/ 5 w 8"/>
                          <a:gd name="T9" fmla="*/ 0 h 1"/>
                          <a:gd name="T10" fmla="*/ 1 w 8"/>
                          <a:gd name="T11" fmla="*/ 0 h 1"/>
                          <a:gd name="T12" fmla="*/ 0 w 8"/>
                          <a:gd name="T13" fmla="*/ 0 h 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8"/>
                          <a:gd name="T22" fmla="*/ 0 h 1"/>
                          <a:gd name="T23" fmla="*/ 8 w 8"/>
                          <a:gd name="T24" fmla="*/ 1 h 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8" h="1">
                            <a:moveTo>
                              <a:pt x="0" y="0"/>
                            </a:moveTo>
                            <a:lnTo>
                              <a:pt x="2" y="0"/>
                            </a:lnTo>
                            <a:lnTo>
                              <a:pt x="4" y="0"/>
                            </a:lnTo>
                            <a:lnTo>
                              <a:pt x="7" y="0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606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1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4" y="2018"/>
                      <a:ext cx="10" cy="18"/>
                      <a:chOff x="2194" y="2018"/>
                      <a:chExt cx="10" cy="18"/>
                    </a:xfrm>
                  </p:grpSpPr>
                  <p:sp>
                    <p:nvSpPr>
                      <p:cNvPr id="19734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2194" y="2022"/>
                        <a:ext cx="10" cy="10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735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2194" y="2026"/>
                        <a:ext cx="10" cy="10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736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2194" y="2018"/>
                        <a:ext cx="10" cy="9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19732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9" y="2027"/>
                      <a:ext cx="15" cy="1"/>
                    </a:xfrm>
                    <a:prstGeom prst="rect">
                      <a:avLst/>
                    </a:prstGeom>
                    <a:solidFill>
                      <a:srgbClr val="A0A0A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33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23" y="2027"/>
                      <a:ext cx="15" cy="1"/>
                    </a:xfrm>
                    <a:prstGeom prst="rect">
                      <a:avLst/>
                    </a:prstGeom>
                    <a:solidFill>
                      <a:srgbClr val="A0A0A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3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092" y="2012"/>
                    <a:ext cx="48" cy="9"/>
                    <a:chOff x="2092" y="2012"/>
                    <a:chExt cx="48" cy="9"/>
                  </a:xfrm>
                </p:grpSpPr>
                <p:sp>
                  <p:nvSpPr>
                    <p:cNvPr id="1970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092" y="2017"/>
                      <a:ext cx="9" cy="4"/>
                    </a:xfrm>
                    <a:custGeom>
                      <a:avLst/>
                      <a:gdLst>
                        <a:gd name="T0" fmla="*/ 5 w 9"/>
                        <a:gd name="T1" fmla="*/ 0 h 4"/>
                        <a:gd name="T2" fmla="*/ 3 w 9"/>
                        <a:gd name="T3" fmla="*/ 0 h 4"/>
                        <a:gd name="T4" fmla="*/ 1 w 9"/>
                        <a:gd name="T5" fmla="*/ 1 h 4"/>
                        <a:gd name="T6" fmla="*/ 0 w 9"/>
                        <a:gd name="T7" fmla="*/ 1 h 4"/>
                        <a:gd name="T8" fmla="*/ 0 w 9"/>
                        <a:gd name="T9" fmla="*/ 2 h 4"/>
                        <a:gd name="T10" fmla="*/ 0 w 9"/>
                        <a:gd name="T11" fmla="*/ 2 h 4"/>
                        <a:gd name="T12" fmla="*/ 1 w 9"/>
                        <a:gd name="T13" fmla="*/ 3 h 4"/>
                        <a:gd name="T14" fmla="*/ 8 w 9"/>
                        <a:gd name="T15" fmla="*/ 2 h 4"/>
                        <a:gd name="T16" fmla="*/ 5 w 9"/>
                        <a:gd name="T17" fmla="*/ 0 h 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"/>
                        <a:gd name="T28" fmla="*/ 0 h 4"/>
                        <a:gd name="T29" fmla="*/ 9 w 9"/>
                        <a:gd name="T30" fmla="*/ 4 h 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" h="4">
                          <a:moveTo>
                            <a:pt x="5" y="0"/>
                          </a:move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1" y="3"/>
                          </a:lnTo>
                          <a:lnTo>
                            <a:pt x="8" y="2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4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93" y="2012"/>
                      <a:ext cx="47" cy="9"/>
                      <a:chOff x="2093" y="2012"/>
                      <a:chExt cx="47" cy="9"/>
                    </a:xfrm>
                  </p:grpSpPr>
                  <p:sp>
                    <p:nvSpPr>
                      <p:cNvPr id="19710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09" y="2015"/>
                        <a:ext cx="19" cy="6"/>
                      </a:xfrm>
                      <a:custGeom>
                        <a:avLst/>
                        <a:gdLst>
                          <a:gd name="T0" fmla="*/ 17 w 19"/>
                          <a:gd name="T1" fmla="*/ 0 h 6"/>
                          <a:gd name="T2" fmla="*/ 0 w 19"/>
                          <a:gd name="T3" fmla="*/ 5 h 6"/>
                          <a:gd name="T4" fmla="*/ 1 w 19"/>
                          <a:gd name="T5" fmla="*/ 5 h 6"/>
                          <a:gd name="T6" fmla="*/ 3 w 19"/>
                          <a:gd name="T7" fmla="*/ 5 h 6"/>
                          <a:gd name="T8" fmla="*/ 4 w 19"/>
                          <a:gd name="T9" fmla="*/ 5 h 6"/>
                          <a:gd name="T10" fmla="*/ 5 w 19"/>
                          <a:gd name="T11" fmla="*/ 5 h 6"/>
                          <a:gd name="T12" fmla="*/ 7 w 19"/>
                          <a:gd name="T13" fmla="*/ 4 h 6"/>
                          <a:gd name="T14" fmla="*/ 8 w 19"/>
                          <a:gd name="T15" fmla="*/ 4 h 6"/>
                          <a:gd name="T16" fmla="*/ 10 w 19"/>
                          <a:gd name="T17" fmla="*/ 4 h 6"/>
                          <a:gd name="T18" fmla="*/ 10 w 19"/>
                          <a:gd name="T19" fmla="*/ 3 h 6"/>
                          <a:gd name="T20" fmla="*/ 11 w 19"/>
                          <a:gd name="T21" fmla="*/ 3 h 6"/>
                          <a:gd name="T22" fmla="*/ 12 w 19"/>
                          <a:gd name="T23" fmla="*/ 3 h 6"/>
                          <a:gd name="T24" fmla="*/ 13 w 19"/>
                          <a:gd name="T25" fmla="*/ 3 h 6"/>
                          <a:gd name="T26" fmla="*/ 15 w 19"/>
                          <a:gd name="T27" fmla="*/ 2 h 6"/>
                          <a:gd name="T28" fmla="*/ 15 w 19"/>
                          <a:gd name="T29" fmla="*/ 1 h 6"/>
                          <a:gd name="T30" fmla="*/ 15 w 19"/>
                          <a:gd name="T31" fmla="*/ 1 h 6"/>
                          <a:gd name="T32" fmla="*/ 16 w 19"/>
                          <a:gd name="T33" fmla="*/ 1 h 6"/>
                          <a:gd name="T34" fmla="*/ 17 w 19"/>
                          <a:gd name="T35" fmla="*/ 1 h 6"/>
                          <a:gd name="T36" fmla="*/ 18 w 19"/>
                          <a:gd name="T37" fmla="*/ 1 h 6"/>
                          <a:gd name="T38" fmla="*/ 17 w 19"/>
                          <a:gd name="T39" fmla="*/ 0 h 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19"/>
                          <a:gd name="T61" fmla="*/ 0 h 6"/>
                          <a:gd name="T62" fmla="*/ 19 w 19"/>
                          <a:gd name="T63" fmla="*/ 6 h 6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19" h="6">
                            <a:moveTo>
                              <a:pt x="17" y="0"/>
                            </a:moveTo>
                            <a:lnTo>
                              <a:pt x="0" y="5"/>
                            </a:lnTo>
                            <a:lnTo>
                              <a:pt x="1" y="5"/>
                            </a:lnTo>
                            <a:lnTo>
                              <a:pt x="3" y="5"/>
                            </a:lnTo>
                            <a:lnTo>
                              <a:pt x="4" y="5"/>
                            </a:lnTo>
                            <a:lnTo>
                              <a:pt x="5" y="5"/>
                            </a:lnTo>
                            <a:lnTo>
                              <a:pt x="7" y="4"/>
                            </a:lnTo>
                            <a:lnTo>
                              <a:pt x="8" y="4"/>
                            </a:lnTo>
                            <a:lnTo>
                              <a:pt x="10" y="4"/>
                            </a:lnTo>
                            <a:lnTo>
                              <a:pt x="10" y="3"/>
                            </a:lnTo>
                            <a:lnTo>
                              <a:pt x="11" y="3"/>
                            </a:lnTo>
                            <a:lnTo>
                              <a:pt x="12" y="3"/>
                            </a:lnTo>
                            <a:lnTo>
                              <a:pt x="13" y="3"/>
                            </a:lnTo>
                            <a:lnTo>
                              <a:pt x="15" y="2"/>
                            </a:lnTo>
                            <a:lnTo>
                              <a:pt x="15" y="1"/>
                            </a:lnTo>
                            <a:lnTo>
                              <a:pt x="16" y="1"/>
                            </a:lnTo>
                            <a:lnTo>
                              <a:pt x="17" y="1"/>
                            </a:lnTo>
                            <a:lnTo>
                              <a:pt x="18" y="1"/>
                            </a:lnTo>
                            <a:lnTo>
                              <a:pt x="17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grpSp>
                    <p:nvGrpSpPr>
                      <p:cNvPr id="15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95" y="2012"/>
                        <a:ext cx="36" cy="9"/>
                        <a:chOff x="2095" y="2012"/>
                        <a:chExt cx="36" cy="9"/>
                      </a:xfrm>
                    </p:grpSpPr>
                    <p:sp>
                      <p:nvSpPr>
                        <p:cNvPr id="19714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97" y="2012"/>
                          <a:ext cx="34" cy="9"/>
                        </a:xfrm>
                        <a:custGeom>
                          <a:avLst/>
                          <a:gdLst>
                            <a:gd name="T0" fmla="*/ 22 w 34"/>
                            <a:gd name="T1" fmla="*/ 0 h 9"/>
                            <a:gd name="T2" fmla="*/ 30 w 34"/>
                            <a:gd name="T3" fmla="*/ 1 h 9"/>
                            <a:gd name="T4" fmla="*/ 33 w 34"/>
                            <a:gd name="T5" fmla="*/ 2 h 9"/>
                            <a:gd name="T6" fmla="*/ 33 w 34"/>
                            <a:gd name="T7" fmla="*/ 2 h 9"/>
                            <a:gd name="T8" fmla="*/ 32 w 34"/>
                            <a:gd name="T9" fmla="*/ 3 h 9"/>
                            <a:gd name="T10" fmla="*/ 30 w 34"/>
                            <a:gd name="T11" fmla="*/ 3 h 9"/>
                            <a:gd name="T12" fmla="*/ 27 w 34"/>
                            <a:gd name="T13" fmla="*/ 3 h 9"/>
                            <a:gd name="T14" fmla="*/ 24 w 34"/>
                            <a:gd name="T15" fmla="*/ 3 h 9"/>
                            <a:gd name="T16" fmla="*/ 26 w 34"/>
                            <a:gd name="T17" fmla="*/ 4 h 9"/>
                            <a:gd name="T18" fmla="*/ 26 w 34"/>
                            <a:gd name="T19" fmla="*/ 5 h 9"/>
                            <a:gd name="T20" fmla="*/ 24 w 34"/>
                            <a:gd name="T21" fmla="*/ 5 h 9"/>
                            <a:gd name="T22" fmla="*/ 22 w 34"/>
                            <a:gd name="T23" fmla="*/ 5 h 9"/>
                            <a:gd name="T24" fmla="*/ 19 w 34"/>
                            <a:gd name="T25" fmla="*/ 5 h 9"/>
                            <a:gd name="T26" fmla="*/ 18 w 34"/>
                            <a:gd name="T27" fmla="*/ 6 h 9"/>
                            <a:gd name="T28" fmla="*/ 19 w 34"/>
                            <a:gd name="T29" fmla="*/ 6 h 9"/>
                            <a:gd name="T30" fmla="*/ 19 w 34"/>
                            <a:gd name="T31" fmla="*/ 7 h 9"/>
                            <a:gd name="T32" fmla="*/ 17 w 34"/>
                            <a:gd name="T33" fmla="*/ 7 h 9"/>
                            <a:gd name="T34" fmla="*/ 15 w 34"/>
                            <a:gd name="T35" fmla="*/ 7 h 9"/>
                            <a:gd name="T36" fmla="*/ 13 w 34"/>
                            <a:gd name="T37" fmla="*/ 7 h 9"/>
                            <a:gd name="T38" fmla="*/ 14 w 34"/>
                            <a:gd name="T39" fmla="*/ 7 h 9"/>
                            <a:gd name="T40" fmla="*/ 13 w 34"/>
                            <a:gd name="T41" fmla="*/ 8 h 9"/>
                            <a:gd name="T42" fmla="*/ 10 w 34"/>
                            <a:gd name="T43" fmla="*/ 8 h 9"/>
                            <a:gd name="T44" fmla="*/ 7 w 34"/>
                            <a:gd name="T45" fmla="*/ 8 h 9"/>
                            <a:gd name="T46" fmla="*/ 5 w 34"/>
                            <a:gd name="T47" fmla="*/ 7 h 9"/>
                            <a:gd name="T48" fmla="*/ 3 w 34"/>
                            <a:gd name="T49" fmla="*/ 7 h 9"/>
                            <a:gd name="T50" fmla="*/ 2 w 34"/>
                            <a:gd name="T51" fmla="*/ 7 h 9"/>
                            <a:gd name="T52" fmla="*/ 1 w 34"/>
                            <a:gd name="T53" fmla="*/ 6 h 9"/>
                            <a:gd name="T54" fmla="*/ 1 w 34"/>
                            <a:gd name="T55" fmla="*/ 6 h 9"/>
                            <a:gd name="T56" fmla="*/ 0 w 34"/>
                            <a:gd name="T57" fmla="*/ 5 h 9"/>
                            <a:gd name="T58" fmla="*/ 0 w 34"/>
                            <a:gd name="T59" fmla="*/ 5 h 9"/>
                            <a:gd name="T60" fmla="*/ 1 w 34"/>
                            <a:gd name="T61" fmla="*/ 4 h 9"/>
                            <a:gd name="T62" fmla="*/ 2 w 34"/>
                            <a:gd name="T63" fmla="*/ 3 h 9"/>
                            <a:gd name="T64" fmla="*/ 3 w 34"/>
                            <a:gd name="T65" fmla="*/ 2 h 9"/>
                            <a:gd name="T66" fmla="*/ 5 w 34"/>
                            <a:gd name="T67" fmla="*/ 1 h 9"/>
                            <a:gd name="T68" fmla="*/ 9 w 34"/>
                            <a:gd name="T69" fmla="*/ 1 h 9"/>
                            <a:gd name="T70" fmla="*/ 13 w 34"/>
                            <a:gd name="T71" fmla="*/ 0 h 9"/>
                            <a:gd name="T72" fmla="*/ 17 w 34"/>
                            <a:gd name="T73" fmla="*/ 0 h 9"/>
                            <a:gd name="T74" fmla="*/ 22 w 34"/>
                            <a:gd name="T75" fmla="*/ 0 h 9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34"/>
                            <a:gd name="T115" fmla="*/ 0 h 9"/>
                            <a:gd name="T116" fmla="*/ 34 w 34"/>
                            <a:gd name="T117" fmla="*/ 9 h 9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34" h="9">
                              <a:moveTo>
                                <a:pt x="22" y="0"/>
                              </a:moveTo>
                              <a:lnTo>
                                <a:pt x="30" y="1"/>
                              </a:lnTo>
                              <a:lnTo>
                                <a:pt x="33" y="2"/>
                              </a:lnTo>
                              <a:lnTo>
                                <a:pt x="32" y="3"/>
                              </a:lnTo>
                              <a:lnTo>
                                <a:pt x="30" y="3"/>
                              </a:lnTo>
                              <a:lnTo>
                                <a:pt x="27" y="3"/>
                              </a:lnTo>
                              <a:lnTo>
                                <a:pt x="24" y="3"/>
                              </a:lnTo>
                              <a:lnTo>
                                <a:pt x="26" y="4"/>
                              </a:lnTo>
                              <a:lnTo>
                                <a:pt x="26" y="5"/>
                              </a:lnTo>
                              <a:lnTo>
                                <a:pt x="24" y="5"/>
                              </a:lnTo>
                              <a:lnTo>
                                <a:pt x="22" y="5"/>
                              </a:lnTo>
                              <a:lnTo>
                                <a:pt x="19" y="5"/>
                              </a:lnTo>
                              <a:lnTo>
                                <a:pt x="18" y="6"/>
                              </a:lnTo>
                              <a:lnTo>
                                <a:pt x="19" y="6"/>
                              </a:lnTo>
                              <a:lnTo>
                                <a:pt x="19" y="7"/>
                              </a:lnTo>
                              <a:lnTo>
                                <a:pt x="17" y="7"/>
                              </a:lnTo>
                              <a:lnTo>
                                <a:pt x="15" y="7"/>
                              </a:lnTo>
                              <a:lnTo>
                                <a:pt x="13" y="7"/>
                              </a:lnTo>
                              <a:lnTo>
                                <a:pt x="14" y="7"/>
                              </a:lnTo>
                              <a:lnTo>
                                <a:pt x="13" y="8"/>
                              </a:lnTo>
                              <a:lnTo>
                                <a:pt x="10" y="8"/>
                              </a:lnTo>
                              <a:lnTo>
                                <a:pt x="7" y="8"/>
                              </a:lnTo>
                              <a:lnTo>
                                <a:pt x="5" y="7"/>
                              </a:lnTo>
                              <a:lnTo>
                                <a:pt x="3" y="7"/>
                              </a:lnTo>
                              <a:lnTo>
                                <a:pt x="2" y="7"/>
                              </a:lnTo>
                              <a:lnTo>
                                <a:pt x="1" y="6"/>
                              </a:lnTo>
                              <a:lnTo>
                                <a:pt x="0" y="5"/>
                              </a:lnTo>
                              <a:lnTo>
                                <a:pt x="1" y="4"/>
                              </a:lnTo>
                              <a:lnTo>
                                <a:pt x="2" y="3"/>
                              </a:lnTo>
                              <a:lnTo>
                                <a:pt x="3" y="2"/>
                              </a:lnTo>
                              <a:lnTo>
                                <a:pt x="5" y="1"/>
                              </a:lnTo>
                              <a:lnTo>
                                <a:pt x="9" y="1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lnTo>
                                <a:pt x="22" y="0"/>
                              </a:lnTo>
                            </a:path>
                          </a:pathLst>
                        </a:custGeom>
                        <a:solidFill>
                          <a:srgbClr val="E0A08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715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8" y="2015"/>
                          <a:ext cx="7" cy="1"/>
                        </a:xfrm>
                        <a:custGeom>
                          <a:avLst/>
                          <a:gdLst>
                            <a:gd name="T0" fmla="*/ 0 w 7"/>
                            <a:gd name="T1" fmla="*/ 0 h 1"/>
                            <a:gd name="T2" fmla="*/ 1 w 7"/>
                            <a:gd name="T3" fmla="*/ 0 h 1"/>
                            <a:gd name="T4" fmla="*/ 2 w 7"/>
                            <a:gd name="T5" fmla="*/ 0 h 1"/>
                            <a:gd name="T6" fmla="*/ 4 w 7"/>
                            <a:gd name="T7" fmla="*/ 0 h 1"/>
                            <a:gd name="T8" fmla="*/ 6 w 7"/>
                            <a:gd name="T9" fmla="*/ 0 h 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7"/>
                            <a:gd name="T16" fmla="*/ 0 h 1"/>
                            <a:gd name="T17" fmla="*/ 7 w 7"/>
                            <a:gd name="T18" fmla="*/ 1 h 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7" h="1">
                              <a:moveTo>
                                <a:pt x="0" y="0"/>
                              </a:moveTo>
                              <a:lnTo>
                                <a:pt x="1" y="0"/>
                              </a:lnTo>
                              <a:lnTo>
                                <a:pt x="2" y="0"/>
                              </a:lnTo>
                              <a:lnTo>
                                <a:pt x="4" y="0"/>
                              </a:lnTo>
                              <a:lnTo>
                                <a:pt x="6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716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0" y="2017"/>
                          <a:ext cx="7" cy="2"/>
                        </a:xfrm>
                        <a:custGeom>
                          <a:avLst/>
                          <a:gdLst>
                            <a:gd name="T0" fmla="*/ 0 w 7"/>
                            <a:gd name="T1" fmla="*/ 0 h 2"/>
                            <a:gd name="T2" fmla="*/ 1 w 7"/>
                            <a:gd name="T3" fmla="*/ 0 h 2"/>
                            <a:gd name="T4" fmla="*/ 2 w 7"/>
                            <a:gd name="T5" fmla="*/ 1 h 2"/>
                            <a:gd name="T6" fmla="*/ 3 w 7"/>
                            <a:gd name="T7" fmla="*/ 1 h 2"/>
                            <a:gd name="T8" fmla="*/ 4 w 7"/>
                            <a:gd name="T9" fmla="*/ 1 h 2"/>
                            <a:gd name="T10" fmla="*/ 6 w 7"/>
                            <a:gd name="T11" fmla="*/ 1 h 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7"/>
                            <a:gd name="T19" fmla="*/ 0 h 2"/>
                            <a:gd name="T20" fmla="*/ 7 w 7"/>
                            <a:gd name="T21" fmla="*/ 2 h 2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7" h="2">
                              <a:moveTo>
                                <a:pt x="0" y="0"/>
                              </a:moveTo>
                              <a:lnTo>
                                <a:pt x="1" y="0"/>
                              </a:lnTo>
                              <a:lnTo>
                                <a:pt x="2" y="1"/>
                              </a:lnTo>
                              <a:lnTo>
                                <a:pt x="3" y="1"/>
                              </a:lnTo>
                              <a:lnTo>
                                <a:pt x="4" y="1"/>
                              </a:lnTo>
                              <a:lnTo>
                                <a:pt x="6" y="1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717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04" y="2018"/>
                          <a:ext cx="7" cy="3"/>
                        </a:xfrm>
                        <a:custGeom>
                          <a:avLst/>
                          <a:gdLst>
                            <a:gd name="T0" fmla="*/ 0 w 7"/>
                            <a:gd name="T1" fmla="*/ 0 h 3"/>
                            <a:gd name="T2" fmla="*/ 1 w 7"/>
                            <a:gd name="T3" fmla="*/ 0 h 3"/>
                            <a:gd name="T4" fmla="*/ 2 w 7"/>
                            <a:gd name="T5" fmla="*/ 1 h 3"/>
                            <a:gd name="T6" fmla="*/ 3 w 7"/>
                            <a:gd name="T7" fmla="*/ 1 h 3"/>
                            <a:gd name="T8" fmla="*/ 4 w 7"/>
                            <a:gd name="T9" fmla="*/ 2 h 3"/>
                            <a:gd name="T10" fmla="*/ 6 w 7"/>
                            <a:gd name="T11" fmla="*/ 2 h 3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7"/>
                            <a:gd name="T19" fmla="*/ 0 h 3"/>
                            <a:gd name="T20" fmla="*/ 7 w 7"/>
                            <a:gd name="T21" fmla="*/ 3 h 3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7" h="3">
                              <a:moveTo>
                                <a:pt x="0" y="0"/>
                              </a:moveTo>
                              <a:lnTo>
                                <a:pt x="1" y="0"/>
                              </a:lnTo>
                              <a:lnTo>
                                <a:pt x="2" y="1"/>
                              </a:lnTo>
                              <a:lnTo>
                                <a:pt x="3" y="1"/>
                              </a:lnTo>
                              <a:lnTo>
                                <a:pt x="4" y="2"/>
                              </a:lnTo>
                              <a:lnTo>
                                <a:pt x="6" y="2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718" name="Freeform 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95" y="2017"/>
                          <a:ext cx="4" cy="4"/>
                        </a:xfrm>
                        <a:custGeom>
                          <a:avLst/>
                          <a:gdLst>
                            <a:gd name="T0" fmla="*/ 3 w 4"/>
                            <a:gd name="T1" fmla="*/ 3 h 4"/>
                            <a:gd name="T2" fmla="*/ 3 w 4"/>
                            <a:gd name="T3" fmla="*/ 3 h 4"/>
                            <a:gd name="T4" fmla="*/ 2 w 4"/>
                            <a:gd name="T5" fmla="*/ 3 h 4"/>
                            <a:gd name="T6" fmla="*/ 0 w 4"/>
                            <a:gd name="T7" fmla="*/ 3 h 4"/>
                            <a:gd name="T8" fmla="*/ 2 w 4"/>
                            <a:gd name="T9" fmla="*/ 2 h 4"/>
                            <a:gd name="T10" fmla="*/ 0 w 4"/>
                            <a:gd name="T11" fmla="*/ 2 h 4"/>
                            <a:gd name="T12" fmla="*/ 0 w 4"/>
                            <a:gd name="T13" fmla="*/ 2 h 4"/>
                            <a:gd name="T14" fmla="*/ 0 w 4"/>
                            <a:gd name="T15" fmla="*/ 2 h 4"/>
                            <a:gd name="T16" fmla="*/ 0 w 4"/>
                            <a:gd name="T17" fmla="*/ 1 h 4"/>
                            <a:gd name="T18" fmla="*/ 0 w 4"/>
                            <a:gd name="T19" fmla="*/ 0 h 4"/>
                            <a:gd name="T20" fmla="*/ 0 w 4"/>
                            <a:gd name="T21" fmla="*/ 1 h 4"/>
                            <a:gd name="T22" fmla="*/ 0 w 4"/>
                            <a:gd name="T23" fmla="*/ 2 h 4"/>
                            <a:gd name="T24" fmla="*/ 2 w 4"/>
                            <a:gd name="T25" fmla="*/ 2 h 4"/>
                            <a:gd name="T26" fmla="*/ 3 w 4"/>
                            <a:gd name="T27" fmla="*/ 3 h 4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4"/>
                            <a:gd name="T43" fmla="*/ 0 h 4"/>
                            <a:gd name="T44" fmla="*/ 4 w 4"/>
                            <a:gd name="T45" fmla="*/ 4 h 4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4" h="4">
                              <a:moveTo>
                                <a:pt x="3" y="3"/>
                              </a:moveTo>
                              <a:lnTo>
                                <a:pt x="3" y="3"/>
                              </a:lnTo>
                              <a:lnTo>
                                <a:pt x="2" y="3"/>
                              </a:lnTo>
                              <a:lnTo>
                                <a:pt x="0" y="3"/>
                              </a:lnTo>
                              <a:lnTo>
                                <a:pt x="2" y="2"/>
                              </a:lnTo>
                              <a:lnTo>
                                <a:pt x="0" y="2"/>
                              </a:lnTo>
                              <a:lnTo>
                                <a:pt x="0" y="1"/>
                              </a:lnTo>
                              <a:lnTo>
                                <a:pt x="0" y="0"/>
                              </a:lnTo>
                              <a:lnTo>
                                <a:pt x="0" y="1"/>
                              </a:lnTo>
                              <a:lnTo>
                                <a:pt x="0" y="2"/>
                              </a:lnTo>
                              <a:lnTo>
                                <a:pt x="2" y="2"/>
                              </a:lnTo>
                              <a:lnTo>
                                <a:pt x="3" y="3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  <p:sp>
                    <p:nvSpPr>
                      <p:cNvPr id="19712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22" y="2020"/>
                        <a:ext cx="18" cy="1"/>
                      </a:xfrm>
                      <a:custGeom>
                        <a:avLst/>
                        <a:gdLst>
                          <a:gd name="T0" fmla="*/ 4 w 18"/>
                          <a:gd name="T1" fmla="*/ 0 h 1"/>
                          <a:gd name="T2" fmla="*/ 7 w 18"/>
                          <a:gd name="T3" fmla="*/ 0 h 1"/>
                          <a:gd name="T4" fmla="*/ 9 w 18"/>
                          <a:gd name="T5" fmla="*/ 0 h 1"/>
                          <a:gd name="T6" fmla="*/ 12 w 18"/>
                          <a:gd name="T7" fmla="*/ 0 h 1"/>
                          <a:gd name="T8" fmla="*/ 13 w 18"/>
                          <a:gd name="T9" fmla="*/ 0 h 1"/>
                          <a:gd name="T10" fmla="*/ 15 w 18"/>
                          <a:gd name="T11" fmla="*/ 0 h 1"/>
                          <a:gd name="T12" fmla="*/ 16 w 18"/>
                          <a:gd name="T13" fmla="*/ 0 h 1"/>
                          <a:gd name="T14" fmla="*/ 17 w 18"/>
                          <a:gd name="T15" fmla="*/ 0 h 1"/>
                          <a:gd name="T16" fmla="*/ 16 w 18"/>
                          <a:gd name="T17" fmla="*/ 0 h 1"/>
                          <a:gd name="T18" fmla="*/ 14 w 18"/>
                          <a:gd name="T19" fmla="*/ 0 h 1"/>
                          <a:gd name="T20" fmla="*/ 12 w 18"/>
                          <a:gd name="T21" fmla="*/ 0 h 1"/>
                          <a:gd name="T22" fmla="*/ 9 w 18"/>
                          <a:gd name="T23" fmla="*/ 0 h 1"/>
                          <a:gd name="T24" fmla="*/ 5 w 18"/>
                          <a:gd name="T25" fmla="*/ 0 h 1"/>
                          <a:gd name="T26" fmla="*/ 1 w 18"/>
                          <a:gd name="T27" fmla="*/ 0 h 1"/>
                          <a:gd name="T28" fmla="*/ 0 w 18"/>
                          <a:gd name="T29" fmla="*/ 0 h 1"/>
                          <a:gd name="T30" fmla="*/ 3 w 18"/>
                          <a:gd name="T31" fmla="*/ 0 h 1"/>
                          <a:gd name="T32" fmla="*/ 4 w 18"/>
                          <a:gd name="T33" fmla="*/ 0 h 1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18"/>
                          <a:gd name="T52" fmla="*/ 0 h 1"/>
                          <a:gd name="T53" fmla="*/ 18 w 18"/>
                          <a:gd name="T54" fmla="*/ 1 h 1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18" h="1">
                            <a:moveTo>
                              <a:pt x="4" y="0"/>
                            </a:moveTo>
                            <a:lnTo>
                              <a:pt x="7" y="0"/>
                            </a:lnTo>
                            <a:lnTo>
                              <a:pt x="9" y="0"/>
                            </a:lnTo>
                            <a:lnTo>
                              <a:pt x="12" y="0"/>
                            </a:lnTo>
                            <a:lnTo>
                              <a:pt x="13" y="0"/>
                            </a:lnTo>
                            <a:lnTo>
                              <a:pt x="15" y="0"/>
                            </a:lnTo>
                            <a:lnTo>
                              <a:pt x="16" y="0"/>
                            </a:lnTo>
                            <a:lnTo>
                              <a:pt x="17" y="0"/>
                            </a:lnTo>
                            <a:lnTo>
                              <a:pt x="16" y="0"/>
                            </a:lnTo>
                            <a:lnTo>
                              <a:pt x="14" y="0"/>
                            </a:lnTo>
                            <a:lnTo>
                              <a:pt x="12" y="0"/>
                            </a:lnTo>
                            <a:lnTo>
                              <a:pt x="9" y="0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  <a:lnTo>
                              <a:pt x="3" y="0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713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3" y="2020"/>
                        <a:ext cx="10" cy="1"/>
                      </a:xfrm>
                      <a:custGeom>
                        <a:avLst/>
                        <a:gdLst>
                          <a:gd name="T0" fmla="*/ 0 w 10"/>
                          <a:gd name="T1" fmla="*/ 0 h 1"/>
                          <a:gd name="T2" fmla="*/ 1 w 10"/>
                          <a:gd name="T3" fmla="*/ 0 h 1"/>
                          <a:gd name="T4" fmla="*/ 2 w 10"/>
                          <a:gd name="T5" fmla="*/ 0 h 1"/>
                          <a:gd name="T6" fmla="*/ 3 w 10"/>
                          <a:gd name="T7" fmla="*/ 0 h 1"/>
                          <a:gd name="T8" fmla="*/ 5 w 10"/>
                          <a:gd name="T9" fmla="*/ 0 h 1"/>
                          <a:gd name="T10" fmla="*/ 6 w 10"/>
                          <a:gd name="T11" fmla="*/ 0 h 1"/>
                          <a:gd name="T12" fmla="*/ 7 w 10"/>
                          <a:gd name="T13" fmla="*/ 0 h 1"/>
                          <a:gd name="T14" fmla="*/ 9 w 10"/>
                          <a:gd name="T15" fmla="*/ 0 h 1"/>
                          <a:gd name="T16" fmla="*/ 7 w 10"/>
                          <a:gd name="T17" fmla="*/ 0 h 1"/>
                          <a:gd name="T18" fmla="*/ 6 w 10"/>
                          <a:gd name="T19" fmla="*/ 0 h 1"/>
                          <a:gd name="T20" fmla="*/ 6 w 10"/>
                          <a:gd name="T21" fmla="*/ 0 h 1"/>
                          <a:gd name="T22" fmla="*/ 5 w 10"/>
                          <a:gd name="T23" fmla="*/ 0 h 1"/>
                          <a:gd name="T24" fmla="*/ 3 w 10"/>
                          <a:gd name="T25" fmla="*/ 0 h 1"/>
                          <a:gd name="T26" fmla="*/ 2 w 10"/>
                          <a:gd name="T27" fmla="*/ 0 h 1"/>
                          <a:gd name="T28" fmla="*/ 0 w 10"/>
                          <a:gd name="T29" fmla="*/ 0 h 1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0"/>
                          <a:gd name="T46" fmla="*/ 0 h 1"/>
                          <a:gd name="T47" fmla="*/ 10 w 10"/>
                          <a:gd name="T48" fmla="*/ 1 h 1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0" h="1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2" y="0"/>
                            </a:lnTo>
                            <a:lnTo>
                              <a:pt x="3" y="0"/>
                            </a:lnTo>
                            <a:lnTo>
                              <a:pt x="5" y="0"/>
                            </a:lnTo>
                            <a:lnTo>
                              <a:pt x="6" y="0"/>
                            </a:lnTo>
                            <a:lnTo>
                              <a:pt x="7" y="0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6" y="0"/>
                            </a:lnTo>
                            <a:lnTo>
                              <a:pt x="5" y="0"/>
                            </a:lnTo>
                            <a:lnTo>
                              <a:pt x="3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16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263" y="2012"/>
                    <a:ext cx="49" cy="9"/>
                    <a:chOff x="2263" y="2012"/>
                    <a:chExt cx="49" cy="9"/>
                  </a:xfrm>
                </p:grpSpPr>
                <p:sp>
                  <p:nvSpPr>
                    <p:cNvPr id="19697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2303" y="2017"/>
                      <a:ext cx="9" cy="4"/>
                    </a:xfrm>
                    <a:custGeom>
                      <a:avLst/>
                      <a:gdLst>
                        <a:gd name="T0" fmla="*/ 3 w 9"/>
                        <a:gd name="T1" fmla="*/ 0 h 4"/>
                        <a:gd name="T2" fmla="*/ 6 w 9"/>
                        <a:gd name="T3" fmla="*/ 0 h 4"/>
                        <a:gd name="T4" fmla="*/ 7 w 9"/>
                        <a:gd name="T5" fmla="*/ 1 h 4"/>
                        <a:gd name="T6" fmla="*/ 8 w 9"/>
                        <a:gd name="T7" fmla="*/ 1 h 4"/>
                        <a:gd name="T8" fmla="*/ 8 w 9"/>
                        <a:gd name="T9" fmla="*/ 2 h 4"/>
                        <a:gd name="T10" fmla="*/ 8 w 9"/>
                        <a:gd name="T11" fmla="*/ 2 h 4"/>
                        <a:gd name="T12" fmla="*/ 7 w 9"/>
                        <a:gd name="T13" fmla="*/ 3 h 4"/>
                        <a:gd name="T14" fmla="*/ 0 w 9"/>
                        <a:gd name="T15" fmla="*/ 2 h 4"/>
                        <a:gd name="T16" fmla="*/ 3 w 9"/>
                        <a:gd name="T17" fmla="*/ 0 h 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"/>
                        <a:gd name="T28" fmla="*/ 0 h 4"/>
                        <a:gd name="T29" fmla="*/ 9 w 9"/>
                        <a:gd name="T30" fmla="*/ 4 h 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" h="4">
                          <a:moveTo>
                            <a:pt x="3" y="0"/>
                          </a:moveTo>
                          <a:lnTo>
                            <a:pt x="6" y="0"/>
                          </a:lnTo>
                          <a:lnTo>
                            <a:pt x="7" y="1"/>
                          </a:lnTo>
                          <a:lnTo>
                            <a:pt x="8" y="1"/>
                          </a:lnTo>
                          <a:lnTo>
                            <a:pt x="8" y="2"/>
                          </a:lnTo>
                          <a:lnTo>
                            <a:pt x="7" y="3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7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3" y="2012"/>
                      <a:ext cx="48" cy="9"/>
                      <a:chOff x="2263" y="2012"/>
                      <a:chExt cx="48" cy="9"/>
                    </a:xfrm>
                  </p:grpSpPr>
                  <p:sp>
                    <p:nvSpPr>
                      <p:cNvPr id="19699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6" y="2015"/>
                        <a:ext cx="19" cy="6"/>
                      </a:xfrm>
                      <a:custGeom>
                        <a:avLst/>
                        <a:gdLst>
                          <a:gd name="T0" fmla="*/ 1 w 19"/>
                          <a:gd name="T1" fmla="*/ 0 h 6"/>
                          <a:gd name="T2" fmla="*/ 18 w 19"/>
                          <a:gd name="T3" fmla="*/ 5 h 6"/>
                          <a:gd name="T4" fmla="*/ 17 w 19"/>
                          <a:gd name="T5" fmla="*/ 5 h 6"/>
                          <a:gd name="T6" fmla="*/ 15 w 19"/>
                          <a:gd name="T7" fmla="*/ 5 h 6"/>
                          <a:gd name="T8" fmla="*/ 14 w 19"/>
                          <a:gd name="T9" fmla="*/ 5 h 6"/>
                          <a:gd name="T10" fmla="*/ 13 w 19"/>
                          <a:gd name="T11" fmla="*/ 5 h 6"/>
                          <a:gd name="T12" fmla="*/ 11 w 19"/>
                          <a:gd name="T13" fmla="*/ 4 h 6"/>
                          <a:gd name="T14" fmla="*/ 10 w 19"/>
                          <a:gd name="T15" fmla="*/ 4 h 6"/>
                          <a:gd name="T16" fmla="*/ 10 w 19"/>
                          <a:gd name="T17" fmla="*/ 4 h 6"/>
                          <a:gd name="T18" fmla="*/ 8 w 19"/>
                          <a:gd name="T19" fmla="*/ 3 h 6"/>
                          <a:gd name="T20" fmla="*/ 7 w 19"/>
                          <a:gd name="T21" fmla="*/ 3 h 6"/>
                          <a:gd name="T22" fmla="*/ 6 w 19"/>
                          <a:gd name="T23" fmla="*/ 3 h 6"/>
                          <a:gd name="T24" fmla="*/ 5 w 19"/>
                          <a:gd name="T25" fmla="*/ 3 h 6"/>
                          <a:gd name="T26" fmla="*/ 3 w 19"/>
                          <a:gd name="T27" fmla="*/ 2 h 6"/>
                          <a:gd name="T28" fmla="*/ 3 w 19"/>
                          <a:gd name="T29" fmla="*/ 1 h 6"/>
                          <a:gd name="T30" fmla="*/ 3 w 19"/>
                          <a:gd name="T31" fmla="*/ 1 h 6"/>
                          <a:gd name="T32" fmla="*/ 2 w 19"/>
                          <a:gd name="T33" fmla="*/ 1 h 6"/>
                          <a:gd name="T34" fmla="*/ 1 w 19"/>
                          <a:gd name="T35" fmla="*/ 1 h 6"/>
                          <a:gd name="T36" fmla="*/ 0 w 19"/>
                          <a:gd name="T37" fmla="*/ 1 h 6"/>
                          <a:gd name="T38" fmla="*/ 1 w 19"/>
                          <a:gd name="T39" fmla="*/ 0 h 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19"/>
                          <a:gd name="T61" fmla="*/ 0 h 6"/>
                          <a:gd name="T62" fmla="*/ 19 w 19"/>
                          <a:gd name="T63" fmla="*/ 6 h 6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19" h="6">
                            <a:moveTo>
                              <a:pt x="1" y="0"/>
                            </a:moveTo>
                            <a:lnTo>
                              <a:pt x="18" y="5"/>
                            </a:lnTo>
                            <a:lnTo>
                              <a:pt x="17" y="5"/>
                            </a:lnTo>
                            <a:lnTo>
                              <a:pt x="15" y="5"/>
                            </a:lnTo>
                            <a:lnTo>
                              <a:pt x="14" y="5"/>
                            </a:lnTo>
                            <a:lnTo>
                              <a:pt x="13" y="5"/>
                            </a:lnTo>
                            <a:lnTo>
                              <a:pt x="11" y="4"/>
                            </a:lnTo>
                            <a:lnTo>
                              <a:pt x="10" y="4"/>
                            </a:lnTo>
                            <a:lnTo>
                              <a:pt x="8" y="3"/>
                            </a:lnTo>
                            <a:lnTo>
                              <a:pt x="7" y="3"/>
                            </a:lnTo>
                            <a:lnTo>
                              <a:pt x="6" y="3"/>
                            </a:lnTo>
                            <a:lnTo>
                              <a:pt x="5" y="3"/>
                            </a:lnTo>
                            <a:lnTo>
                              <a:pt x="3" y="2"/>
                            </a:lnTo>
                            <a:lnTo>
                              <a:pt x="3" y="1"/>
                            </a:lnTo>
                            <a:lnTo>
                              <a:pt x="2" y="1"/>
                            </a:lnTo>
                            <a:lnTo>
                              <a:pt x="1" y="1"/>
                            </a:lnTo>
                            <a:lnTo>
                              <a:pt x="0" y="1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grpSp>
                    <p:nvGrpSpPr>
                      <p:cNvPr id="18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74" y="2012"/>
                        <a:ext cx="36" cy="9"/>
                        <a:chOff x="2274" y="2012"/>
                        <a:chExt cx="36" cy="9"/>
                      </a:xfrm>
                    </p:grpSpPr>
                    <p:sp>
                      <p:nvSpPr>
                        <p:cNvPr id="19703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74" y="2012"/>
                          <a:ext cx="36" cy="9"/>
                        </a:xfrm>
                        <a:custGeom>
                          <a:avLst/>
                          <a:gdLst>
                            <a:gd name="T0" fmla="*/ 11 w 36"/>
                            <a:gd name="T1" fmla="*/ 0 h 9"/>
                            <a:gd name="T2" fmla="*/ 5 w 36"/>
                            <a:gd name="T3" fmla="*/ 1 h 9"/>
                            <a:gd name="T4" fmla="*/ 0 w 36"/>
                            <a:gd name="T5" fmla="*/ 2 h 9"/>
                            <a:gd name="T6" fmla="*/ 0 w 36"/>
                            <a:gd name="T7" fmla="*/ 2 h 9"/>
                            <a:gd name="T8" fmla="*/ 1 w 36"/>
                            <a:gd name="T9" fmla="*/ 3 h 9"/>
                            <a:gd name="T10" fmla="*/ 3 w 36"/>
                            <a:gd name="T11" fmla="*/ 3 h 9"/>
                            <a:gd name="T12" fmla="*/ 7 w 36"/>
                            <a:gd name="T13" fmla="*/ 3 h 9"/>
                            <a:gd name="T14" fmla="*/ 9 w 36"/>
                            <a:gd name="T15" fmla="*/ 3 h 9"/>
                            <a:gd name="T16" fmla="*/ 8 w 36"/>
                            <a:gd name="T17" fmla="*/ 4 h 9"/>
                            <a:gd name="T18" fmla="*/ 8 w 36"/>
                            <a:gd name="T19" fmla="*/ 5 h 9"/>
                            <a:gd name="T20" fmla="*/ 9 w 36"/>
                            <a:gd name="T21" fmla="*/ 5 h 9"/>
                            <a:gd name="T22" fmla="*/ 11 w 36"/>
                            <a:gd name="T23" fmla="*/ 5 h 9"/>
                            <a:gd name="T24" fmla="*/ 15 w 36"/>
                            <a:gd name="T25" fmla="*/ 5 h 9"/>
                            <a:gd name="T26" fmla="*/ 16 w 36"/>
                            <a:gd name="T27" fmla="*/ 6 h 9"/>
                            <a:gd name="T28" fmla="*/ 14 w 36"/>
                            <a:gd name="T29" fmla="*/ 6 h 9"/>
                            <a:gd name="T30" fmla="*/ 15 w 36"/>
                            <a:gd name="T31" fmla="*/ 7 h 9"/>
                            <a:gd name="T32" fmla="*/ 17 w 36"/>
                            <a:gd name="T33" fmla="*/ 7 h 9"/>
                            <a:gd name="T34" fmla="*/ 19 w 36"/>
                            <a:gd name="T35" fmla="*/ 7 h 9"/>
                            <a:gd name="T36" fmla="*/ 20 w 36"/>
                            <a:gd name="T37" fmla="*/ 7 h 9"/>
                            <a:gd name="T38" fmla="*/ 20 w 36"/>
                            <a:gd name="T39" fmla="*/ 7 h 9"/>
                            <a:gd name="T40" fmla="*/ 21 w 36"/>
                            <a:gd name="T41" fmla="*/ 8 h 9"/>
                            <a:gd name="T42" fmla="*/ 25 w 36"/>
                            <a:gd name="T43" fmla="*/ 8 h 9"/>
                            <a:gd name="T44" fmla="*/ 27 w 36"/>
                            <a:gd name="T45" fmla="*/ 8 h 9"/>
                            <a:gd name="T46" fmla="*/ 29 w 36"/>
                            <a:gd name="T47" fmla="*/ 7 h 9"/>
                            <a:gd name="T48" fmla="*/ 32 w 36"/>
                            <a:gd name="T49" fmla="*/ 7 h 9"/>
                            <a:gd name="T50" fmla="*/ 33 w 36"/>
                            <a:gd name="T51" fmla="*/ 7 h 9"/>
                            <a:gd name="T52" fmla="*/ 34 w 36"/>
                            <a:gd name="T53" fmla="*/ 6 h 9"/>
                            <a:gd name="T54" fmla="*/ 34 w 36"/>
                            <a:gd name="T55" fmla="*/ 6 h 9"/>
                            <a:gd name="T56" fmla="*/ 35 w 36"/>
                            <a:gd name="T57" fmla="*/ 5 h 9"/>
                            <a:gd name="T58" fmla="*/ 35 w 36"/>
                            <a:gd name="T59" fmla="*/ 5 h 9"/>
                            <a:gd name="T60" fmla="*/ 34 w 36"/>
                            <a:gd name="T61" fmla="*/ 4 h 9"/>
                            <a:gd name="T62" fmla="*/ 33 w 36"/>
                            <a:gd name="T63" fmla="*/ 3 h 9"/>
                            <a:gd name="T64" fmla="*/ 32 w 36"/>
                            <a:gd name="T65" fmla="*/ 2 h 9"/>
                            <a:gd name="T66" fmla="*/ 29 w 36"/>
                            <a:gd name="T67" fmla="*/ 1 h 9"/>
                            <a:gd name="T68" fmla="*/ 26 w 36"/>
                            <a:gd name="T69" fmla="*/ 1 h 9"/>
                            <a:gd name="T70" fmla="*/ 21 w 36"/>
                            <a:gd name="T71" fmla="*/ 0 h 9"/>
                            <a:gd name="T72" fmla="*/ 17 w 36"/>
                            <a:gd name="T73" fmla="*/ 0 h 9"/>
                            <a:gd name="T74" fmla="*/ 11 w 36"/>
                            <a:gd name="T75" fmla="*/ 0 h 9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36"/>
                            <a:gd name="T115" fmla="*/ 0 h 9"/>
                            <a:gd name="T116" fmla="*/ 36 w 36"/>
                            <a:gd name="T117" fmla="*/ 9 h 9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36" h="9">
                              <a:moveTo>
                                <a:pt x="11" y="0"/>
                              </a:moveTo>
                              <a:lnTo>
                                <a:pt x="5" y="1"/>
                              </a:lnTo>
                              <a:lnTo>
                                <a:pt x="0" y="2"/>
                              </a:lnTo>
                              <a:lnTo>
                                <a:pt x="1" y="3"/>
                              </a:lnTo>
                              <a:lnTo>
                                <a:pt x="3" y="3"/>
                              </a:lnTo>
                              <a:lnTo>
                                <a:pt x="7" y="3"/>
                              </a:lnTo>
                              <a:lnTo>
                                <a:pt x="9" y="3"/>
                              </a:lnTo>
                              <a:lnTo>
                                <a:pt x="8" y="4"/>
                              </a:lnTo>
                              <a:lnTo>
                                <a:pt x="8" y="5"/>
                              </a:lnTo>
                              <a:lnTo>
                                <a:pt x="9" y="5"/>
                              </a:lnTo>
                              <a:lnTo>
                                <a:pt x="11" y="5"/>
                              </a:lnTo>
                              <a:lnTo>
                                <a:pt x="15" y="5"/>
                              </a:lnTo>
                              <a:lnTo>
                                <a:pt x="16" y="6"/>
                              </a:lnTo>
                              <a:lnTo>
                                <a:pt x="14" y="6"/>
                              </a:lnTo>
                              <a:lnTo>
                                <a:pt x="15" y="7"/>
                              </a:lnTo>
                              <a:lnTo>
                                <a:pt x="17" y="7"/>
                              </a:lnTo>
                              <a:lnTo>
                                <a:pt x="19" y="7"/>
                              </a:lnTo>
                              <a:lnTo>
                                <a:pt x="20" y="7"/>
                              </a:lnTo>
                              <a:lnTo>
                                <a:pt x="21" y="8"/>
                              </a:lnTo>
                              <a:lnTo>
                                <a:pt x="25" y="8"/>
                              </a:lnTo>
                              <a:lnTo>
                                <a:pt x="27" y="8"/>
                              </a:lnTo>
                              <a:lnTo>
                                <a:pt x="29" y="7"/>
                              </a:lnTo>
                              <a:lnTo>
                                <a:pt x="32" y="7"/>
                              </a:lnTo>
                              <a:lnTo>
                                <a:pt x="33" y="7"/>
                              </a:lnTo>
                              <a:lnTo>
                                <a:pt x="34" y="6"/>
                              </a:lnTo>
                              <a:lnTo>
                                <a:pt x="35" y="5"/>
                              </a:lnTo>
                              <a:lnTo>
                                <a:pt x="34" y="4"/>
                              </a:lnTo>
                              <a:lnTo>
                                <a:pt x="33" y="3"/>
                              </a:lnTo>
                              <a:lnTo>
                                <a:pt x="32" y="2"/>
                              </a:lnTo>
                              <a:lnTo>
                                <a:pt x="29" y="1"/>
                              </a:lnTo>
                              <a:lnTo>
                                <a:pt x="26" y="1"/>
                              </a:lnTo>
                              <a:lnTo>
                                <a:pt x="21" y="0"/>
                              </a:lnTo>
                              <a:lnTo>
                                <a:pt x="17" y="0"/>
                              </a:lnTo>
                              <a:lnTo>
                                <a:pt x="11" y="0"/>
                              </a:lnTo>
                            </a:path>
                          </a:pathLst>
                        </a:custGeom>
                        <a:solidFill>
                          <a:srgbClr val="E0A08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704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81" y="2015"/>
                          <a:ext cx="6" cy="1"/>
                        </a:xfrm>
                        <a:custGeom>
                          <a:avLst/>
                          <a:gdLst>
                            <a:gd name="T0" fmla="*/ 5 w 6"/>
                            <a:gd name="T1" fmla="*/ 0 h 1"/>
                            <a:gd name="T2" fmla="*/ 4 w 6"/>
                            <a:gd name="T3" fmla="*/ 0 h 1"/>
                            <a:gd name="T4" fmla="*/ 3 w 6"/>
                            <a:gd name="T5" fmla="*/ 0 h 1"/>
                            <a:gd name="T6" fmla="*/ 1 w 6"/>
                            <a:gd name="T7" fmla="*/ 0 h 1"/>
                            <a:gd name="T8" fmla="*/ 0 w 6"/>
                            <a:gd name="T9" fmla="*/ 0 h 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"/>
                            <a:gd name="T16" fmla="*/ 0 h 1"/>
                            <a:gd name="T17" fmla="*/ 6 w 6"/>
                            <a:gd name="T18" fmla="*/ 1 h 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" h="1">
                              <a:moveTo>
                                <a:pt x="5" y="0"/>
                              </a:moveTo>
                              <a:lnTo>
                                <a:pt x="4" y="0"/>
                              </a:lnTo>
                              <a:lnTo>
                                <a:pt x="3" y="0"/>
                              </a:lnTo>
                              <a:lnTo>
                                <a:pt x="1" y="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705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89" y="2017"/>
                          <a:ext cx="6" cy="2"/>
                        </a:xfrm>
                        <a:custGeom>
                          <a:avLst/>
                          <a:gdLst>
                            <a:gd name="T0" fmla="*/ 5 w 6"/>
                            <a:gd name="T1" fmla="*/ 0 h 2"/>
                            <a:gd name="T2" fmla="*/ 5 w 6"/>
                            <a:gd name="T3" fmla="*/ 0 h 2"/>
                            <a:gd name="T4" fmla="*/ 4 w 6"/>
                            <a:gd name="T5" fmla="*/ 1 h 2"/>
                            <a:gd name="T6" fmla="*/ 3 w 6"/>
                            <a:gd name="T7" fmla="*/ 1 h 2"/>
                            <a:gd name="T8" fmla="*/ 1 w 6"/>
                            <a:gd name="T9" fmla="*/ 1 h 2"/>
                            <a:gd name="T10" fmla="*/ 0 w 6"/>
                            <a:gd name="T11" fmla="*/ 1 h 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6"/>
                            <a:gd name="T19" fmla="*/ 0 h 2"/>
                            <a:gd name="T20" fmla="*/ 6 w 6"/>
                            <a:gd name="T21" fmla="*/ 2 h 2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6" h="2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4" y="1"/>
                              </a:lnTo>
                              <a:lnTo>
                                <a:pt x="3" y="1"/>
                              </a:lnTo>
                              <a:lnTo>
                                <a:pt x="1" y="1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706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94" y="2018"/>
                          <a:ext cx="8" cy="3"/>
                        </a:xfrm>
                        <a:custGeom>
                          <a:avLst/>
                          <a:gdLst>
                            <a:gd name="T0" fmla="*/ 7 w 8"/>
                            <a:gd name="T1" fmla="*/ 0 h 3"/>
                            <a:gd name="T2" fmla="*/ 6 w 8"/>
                            <a:gd name="T3" fmla="*/ 0 h 3"/>
                            <a:gd name="T4" fmla="*/ 6 w 8"/>
                            <a:gd name="T5" fmla="*/ 1 h 3"/>
                            <a:gd name="T6" fmla="*/ 4 w 8"/>
                            <a:gd name="T7" fmla="*/ 1 h 3"/>
                            <a:gd name="T8" fmla="*/ 2 w 8"/>
                            <a:gd name="T9" fmla="*/ 2 h 3"/>
                            <a:gd name="T10" fmla="*/ 0 w 8"/>
                            <a:gd name="T11" fmla="*/ 2 h 3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8"/>
                            <a:gd name="T19" fmla="*/ 0 h 3"/>
                            <a:gd name="T20" fmla="*/ 8 w 8"/>
                            <a:gd name="T21" fmla="*/ 3 h 3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8" h="3">
                              <a:moveTo>
                                <a:pt x="7" y="0"/>
                              </a:moveTo>
                              <a:lnTo>
                                <a:pt x="6" y="0"/>
                              </a:lnTo>
                              <a:lnTo>
                                <a:pt x="6" y="1"/>
                              </a:lnTo>
                              <a:lnTo>
                                <a:pt x="4" y="1"/>
                              </a:lnTo>
                              <a:lnTo>
                                <a:pt x="2" y="2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707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06" y="2017"/>
                          <a:ext cx="2" cy="4"/>
                        </a:xfrm>
                        <a:custGeom>
                          <a:avLst/>
                          <a:gdLst>
                            <a:gd name="T0" fmla="*/ 0 w 2"/>
                            <a:gd name="T1" fmla="*/ 3 h 4"/>
                            <a:gd name="T2" fmla="*/ 1 w 2"/>
                            <a:gd name="T3" fmla="*/ 3 h 4"/>
                            <a:gd name="T4" fmla="*/ 1 w 2"/>
                            <a:gd name="T5" fmla="*/ 3 h 4"/>
                            <a:gd name="T6" fmla="*/ 1 w 2"/>
                            <a:gd name="T7" fmla="*/ 2 h 4"/>
                            <a:gd name="T8" fmla="*/ 1 w 2"/>
                            <a:gd name="T9" fmla="*/ 2 h 4"/>
                            <a:gd name="T10" fmla="*/ 1 w 2"/>
                            <a:gd name="T11" fmla="*/ 2 h 4"/>
                            <a:gd name="T12" fmla="*/ 1 w 2"/>
                            <a:gd name="T13" fmla="*/ 2 h 4"/>
                            <a:gd name="T14" fmla="*/ 1 w 2"/>
                            <a:gd name="T15" fmla="*/ 1 h 4"/>
                            <a:gd name="T16" fmla="*/ 1 w 2"/>
                            <a:gd name="T17" fmla="*/ 0 h 4"/>
                            <a:gd name="T18" fmla="*/ 1 w 2"/>
                            <a:gd name="T19" fmla="*/ 1 h 4"/>
                            <a:gd name="T20" fmla="*/ 1 w 2"/>
                            <a:gd name="T21" fmla="*/ 2 h 4"/>
                            <a:gd name="T22" fmla="*/ 1 w 2"/>
                            <a:gd name="T23" fmla="*/ 2 h 4"/>
                            <a:gd name="T24" fmla="*/ 0 w 2"/>
                            <a:gd name="T25" fmla="*/ 3 h 4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2"/>
                            <a:gd name="T40" fmla="*/ 0 h 4"/>
                            <a:gd name="T41" fmla="*/ 2 w 2"/>
                            <a:gd name="T42" fmla="*/ 4 h 4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2" h="4">
                              <a:moveTo>
                                <a:pt x="0" y="3"/>
                              </a:moveTo>
                              <a:lnTo>
                                <a:pt x="1" y="3"/>
                              </a:lnTo>
                              <a:lnTo>
                                <a:pt x="1" y="2"/>
                              </a:lnTo>
                              <a:lnTo>
                                <a:pt x="1" y="1"/>
                              </a:lnTo>
                              <a:lnTo>
                                <a:pt x="1" y="0"/>
                              </a:lnTo>
                              <a:lnTo>
                                <a:pt x="1" y="1"/>
                              </a:lnTo>
                              <a:lnTo>
                                <a:pt x="1" y="2"/>
                              </a:lnTo>
                              <a:lnTo>
                                <a:pt x="0" y="3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  <p:sp>
                    <p:nvSpPr>
                      <p:cNvPr id="19701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3" y="2020"/>
                        <a:ext cx="19" cy="1"/>
                      </a:xfrm>
                      <a:custGeom>
                        <a:avLst/>
                        <a:gdLst>
                          <a:gd name="T0" fmla="*/ 14 w 19"/>
                          <a:gd name="T1" fmla="*/ 0 h 1"/>
                          <a:gd name="T2" fmla="*/ 11 w 19"/>
                          <a:gd name="T3" fmla="*/ 0 h 1"/>
                          <a:gd name="T4" fmla="*/ 9 w 19"/>
                          <a:gd name="T5" fmla="*/ 0 h 1"/>
                          <a:gd name="T6" fmla="*/ 7 w 19"/>
                          <a:gd name="T7" fmla="*/ 0 h 1"/>
                          <a:gd name="T8" fmla="*/ 5 w 19"/>
                          <a:gd name="T9" fmla="*/ 0 h 1"/>
                          <a:gd name="T10" fmla="*/ 3 w 19"/>
                          <a:gd name="T11" fmla="*/ 0 h 1"/>
                          <a:gd name="T12" fmla="*/ 2 w 19"/>
                          <a:gd name="T13" fmla="*/ 0 h 1"/>
                          <a:gd name="T14" fmla="*/ 0 w 19"/>
                          <a:gd name="T15" fmla="*/ 0 h 1"/>
                          <a:gd name="T16" fmla="*/ 2 w 19"/>
                          <a:gd name="T17" fmla="*/ 0 h 1"/>
                          <a:gd name="T18" fmla="*/ 5 w 19"/>
                          <a:gd name="T19" fmla="*/ 0 h 1"/>
                          <a:gd name="T20" fmla="*/ 7 w 19"/>
                          <a:gd name="T21" fmla="*/ 0 h 1"/>
                          <a:gd name="T22" fmla="*/ 9 w 19"/>
                          <a:gd name="T23" fmla="*/ 0 h 1"/>
                          <a:gd name="T24" fmla="*/ 12 w 19"/>
                          <a:gd name="T25" fmla="*/ 0 h 1"/>
                          <a:gd name="T26" fmla="*/ 17 w 19"/>
                          <a:gd name="T27" fmla="*/ 0 h 1"/>
                          <a:gd name="T28" fmla="*/ 18 w 19"/>
                          <a:gd name="T29" fmla="*/ 0 h 1"/>
                          <a:gd name="T30" fmla="*/ 15 w 19"/>
                          <a:gd name="T31" fmla="*/ 0 h 1"/>
                          <a:gd name="T32" fmla="*/ 14 w 19"/>
                          <a:gd name="T33" fmla="*/ 0 h 1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19"/>
                          <a:gd name="T52" fmla="*/ 0 h 1"/>
                          <a:gd name="T53" fmla="*/ 19 w 19"/>
                          <a:gd name="T54" fmla="*/ 1 h 1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19" h="1">
                            <a:moveTo>
                              <a:pt x="14" y="0"/>
                            </a:moveTo>
                            <a:lnTo>
                              <a:pt x="11" y="0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5" y="0"/>
                            </a:lnTo>
                            <a:lnTo>
                              <a:pt x="3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5" y="0"/>
                            </a:lnTo>
                            <a:lnTo>
                              <a:pt x="7" y="0"/>
                            </a:lnTo>
                            <a:lnTo>
                              <a:pt x="9" y="0"/>
                            </a:lnTo>
                            <a:lnTo>
                              <a:pt x="12" y="0"/>
                            </a:lnTo>
                            <a:lnTo>
                              <a:pt x="17" y="0"/>
                            </a:lnTo>
                            <a:lnTo>
                              <a:pt x="18" y="0"/>
                            </a:lnTo>
                            <a:lnTo>
                              <a:pt x="15" y="0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702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2" y="2020"/>
                        <a:ext cx="9" cy="1"/>
                      </a:xfrm>
                      <a:custGeom>
                        <a:avLst/>
                        <a:gdLst>
                          <a:gd name="T0" fmla="*/ 8 w 9"/>
                          <a:gd name="T1" fmla="*/ 0 h 1"/>
                          <a:gd name="T2" fmla="*/ 7 w 9"/>
                          <a:gd name="T3" fmla="*/ 0 h 1"/>
                          <a:gd name="T4" fmla="*/ 6 w 9"/>
                          <a:gd name="T5" fmla="*/ 0 h 1"/>
                          <a:gd name="T6" fmla="*/ 5 w 9"/>
                          <a:gd name="T7" fmla="*/ 0 h 1"/>
                          <a:gd name="T8" fmla="*/ 3 w 9"/>
                          <a:gd name="T9" fmla="*/ 0 h 1"/>
                          <a:gd name="T10" fmla="*/ 2 w 9"/>
                          <a:gd name="T11" fmla="*/ 0 h 1"/>
                          <a:gd name="T12" fmla="*/ 1 w 9"/>
                          <a:gd name="T13" fmla="*/ 0 h 1"/>
                          <a:gd name="T14" fmla="*/ 0 w 9"/>
                          <a:gd name="T15" fmla="*/ 0 h 1"/>
                          <a:gd name="T16" fmla="*/ 1 w 9"/>
                          <a:gd name="T17" fmla="*/ 0 h 1"/>
                          <a:gd name="T18" fmla="*/ 2 w 9"/>
                          <a:gd name="T19" fmla="*/ 0 h 1"/>
                          <a:gd name="T20" fmla="*/ 3 w 9"/>
                          <a:gd name="T21" fmla="*/ 0 h 1"/>
                          <a:gd name="T22" fmla="*/ 5 w 9"/>
                          <a:gd name="T23" fmla="*/ 0 h 1"/>
                          <a:gd name="T24" fmla="*/ 7 w 9"/>
                          <a:gd name="T25" fmla="*/ 0 h 1"/>
                          <a:gd name="T26" fmla="*/ 8 w 9"/>
                          <a:gd name="T27" fmla="*/ 0 h 1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9"/>
                          <a:gd name="T43" fmla="*/ 0 h 1"/>
                          <a:gd name="T44" fmla="*/ 9 w 9"/>
                          <a:gd name="T45" fmla="*/ 1 h 1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9" h="1">
                            <a:moveTo>
                              <a:pt x="8" y="0"/>
                            </a:moveTo>
                            <a:lnTo>
                              <a:pt x="7" y="0"/>
                            </a:lnTo>
                            <a:lnTo>
                              <a:pt x="6" y="0"/>
                            </a:lnTo>
                            <a:lnTo>
                              <a:pt x="5" y="0"/>
                            </a:lnTo>
                            <a:lnTo>
                              <a:pt x="3" y="0"/>
                            </a:lnTo>
                            <a:lnTo>
                              <a:pt x="2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  <a:lnTo>
                              <a:pt x="2" y="0"/>
                            </a:lnTo>
                            <a:lnTo>
                              <a:pt x="3" y="0"/>
                            </a:lnTo>
                            <a:lnTo>
                              <a:pt x="5" y="0"/>
                            </a:lnTo>
                            <a:lnTo>
                              <a:pt x="7" y="0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19" name="Group 79"/>
                <p:cNvGrpSpPr>
                  <a:grpSpLocks/>
                </p:cNvGrpSpPr>
                <p:nvPr/>
              </p:nvGrpSpPr>
              <p:grpSpPr bwMode="auto">
                <a:xfrm>
                  <a:off x="2134" y="1844"/>
                  <a:ext cx="137" cy="175"/>
                  <a:chOff x="2134" y="1844"/>
                  <a:chExt cx="137" cy="175"/>
                </a:xfrm>
              </p:grpSpPr>
              <p:grpSp>
                <p:nvGrpSpPr>
                  <p:cNvPr id="2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134" y="1844"/>
                    <a:ext cx="137" cy="175"/>
                    <a:chOff x="2134" y="1844"/>
                    <a:chExt cx="137" cy="175"/>
                  </a:xfrm>
                </p:grpSpPr>
                <p:sp>
                  <p:nvSpPr>
                    <p:cNvPr id="19685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2134" y="1857"/>
                      <a:ext cx="129" cy="162"/>
                    </a:xfrm>
                    <a:custGeom>
                      <a:avLst/>
                      <a:gdLst>
                        <a:gd name="T0" fmla="*/ 14 w 129"/>
                        <a:gd name="T1" fmla="*/ 73 h 162"/>
                        <a:gd name="T2" fmla="*/ 16 w 129"/>
                        <a:gd name="T3" fmla="*/ 86 h 162"/>
                        <a:gd name="T4" fmla="*/ 17 w 129"/>
                        <a:gd name="T5" fmla="*/ 98 h 162"/>
                        <a:gd name="T6" fmla="*/ 18 w 129"/>
                        <a:gd name="T7" fmla="*/ 108 h 162"/>
                        <a:gd name="T8" fmla="*/ 21 w 129"/>
                        <a:gd name="T9" fmla="*/ 118 h 162"/>
                        <a:gd name="T10" fmla="*/ 23 w 129"/>
                        <a:gd name="T11" fmla="*/ 130 h 162"/>
                        <a:gd name="T12" fmla="*/ 28 w 129"/>
                        <a:gd name="T13" fmla="*/ 142 h 162"/>
                        <a:gd name="T14" fmla="*/ 30 w 129"/>
                        <a:gd name="T15" fmla="*/ 147 h 162"/>
                        <a:gd name="T16" fmla="*/ 36 w 129"/>
                        <a:gd name="T17" fmla="*/ 153 h 162"/>
                        <a:gd name="T18" fmla="*/ 42 w 129"/>
                        <a:gd name="T19" fmla="*/ 157 h 162"/>
                        <a:gd name="T20" fmla="*/ 47 w 129"/>
                        <a:gd name="T21" fmla="*/ 159 h 162"/>
                        <a:gd name="T22" fmla="*/ 53 w 129"/>
                        <a:gd name="T23" fmla="*/ 160 h 162"/>
                        <a:gd name="T24" fmla="*/ 61 w 129"/>
                        <a:gd name="T25" fmla="*/ 161 h 162"/>
                        <a:gd name="T26" fmla="*/ 68 w 129"/>
                        <a:gd name="T27" fmla="*/ 160 h 162"/>
                        <a:gd name="T28" fmla="*/ 76 w 129"/>
                        <a:gd name="T29" fmla="*/ 159 h 162"/>
                        <a:gd name="T30" fmla="*/ 82 w 129"/>
                        <a:gd name="T31" fmla="*/ 155 h 162"/>
                        <a:gd name="T32" fmla="*/ 87 w 129"/>
                        <a:gd name="T33" fmla="*/ 150 h 162"/>
                        <a:gd name="T34" fmla="*/ 91 w 129"/>
                        <a:gd name="T35" fmla="*/ 143 h 162"/>
                        <a:gd name="T36" fmla="*/ 95 w 129"/>
                        <a:gd name="T37" fmla="*/ 137 h 162"/>
                        <a:gd name="T38" fmla="*/ 101 w 129"/>
                        <a:gd name="T39" fmla="*/ 124 h 162"/>
                        <a:gd name="T40" fmla="*/ 107 w 129"/>
                        <a:gd name="T41" fmla="*/ 110 h 162"/>
                        <a:gd name="T42" fmla="*/ 111 w 129"/>
                        <a:gd name="T43" fmla="*/ 98 h 162"/>
                        <a:gd name="T44" fmla="*/ 113 w 129"/>
                        <a:gd name="T45" fmla="*/ 84 h 162"/>
                        <a:gd name="T46" fmla="*/ 115 w 129"/>
                        <a:gd name="T47" fmla="*/ 72 h 162"/>
                        <a:gd name="T48" fmla="*/ 116 w 129"/>
                        <a:gd name="T49" fmla="*/ 67 h 162"/>
                        <a:gd name="T50" fmla="*/ 120 w 129"/>
                        <a:gd name="T51" fmla="*/ 66 h 162"/>
                        <a:gd name="T52" fmla="*/ 122 w 129"/>
                        <a:gd name="T53" fmla="*/ 64 h 162"/>
                        <a:gd name="T54" fmla="*/ 126 w 129"/>
                        <a:gd name="T55" fmla="*/ 62 h 162"/>
                        <a:gd name="T56" fmla="*/ 128 w 129"/>
                        <a:gd name="T57" fmla="*/ 58 h 162"/>
                        <a:gd name="T58" fmla="*/ 128 w 129"/>
                        <a:gd name="T59" fmla="*/ 56 h 162"/>
                        <a:gd name="T60" fmla="*/ 125 w 129"/>
                        <a:gd name="T61" fmla="*/ 54 h 162"/>
                        <a:gd name="T62" fmla="*/ 121 w 129"/>
                        <a:gd name="T63" fmla="*/ 52 h 162"/>
                        <a:gd name="T64" fmla="*/ 118 w 129"/>
                        <a:gd name="T65" fmla="*/ 51 h 162"/>
                        <a:gd name="T66" fmla="*/ 118 w 129"/>
                        <a:gd name="T67" fmla="*/ 48 h 162"/>
                        <a:gd name="T68" fmla="*/ 118 w 129"/>
                        <a:gd name="T69" fmla="*/ 39 h 162"/>
                        <a:gd name="T70" fmla="*/ 119 w 129"/>
                        <a:gd name="T71" fmla="*/ 27 h 162"/>
                        <a:gd name="T72" fmla="*/ 114 w 129"/>
                        <a:gd name="T73" fmla="*/ 15 h 162"/>
                        <a:gd name="T74" fmla="*/ 107 w 129"/>
                        <a:gd name="T75" fmla="*/ 9 h 162"/>
                        <a:gd name="T76" fmla="*/ 91 w 129"/>
                        <a:gd name="T77" fmla="*/ 2 h 162"/>
                        <a:gd name="T78" fmla="*/ 72 w 129"/>
                        <a:gd name="T79" fmla="*/ 0 h 162"/>
                        <a:gd name="T80" fmla="*/ 53 w 129"/>
                        <a:gd name="T81" fmla="*/ 2 h 162"/>
                        <a:gd name="T82" fmla="*/ 30 w 129"/>
                        <a:gd name="T83" fmla="*/ 8 h 162"/>
                        <a:gd name="T84" fmla="*/ 17 w 129"/>
                        <a:gd name="T85" fmla="*/ 19 h 162"/>
                        <a:gd name="T86" fmla="*/ 17 w 129"/>
                        <a:gd name="T87" fmla="*/ 30 h 162"/>
                        <a:gd name="T88" fmla="*/ 17 w 129"/>
                        <a:gd name="T89" fmla="*/ 37 h 162"/>
                        <a:gd name="T90" fmla="*/ 17 w 129"/>
                        <a:gd name="T91" fmla="*/ 43 h 162"/>
                        <a:gd name="T92" fmla="*/ 16 w 129"/>
                        <a:gd name="T93" fmla="*/ 47 h 162"/>
                        <a:gd name="T94" fmla="*/ 12 w 129"/>
                        <a:gd name="T95" fmla="*/ 50 h 162"/>
                        <a:gd name="T96" fmla="*/ 7 w 129"/>
                        <a:gd name="T97" fmla="*/ 51 h 162"/>
                        <a:gd name="T98" fmla="*/ 2 w 129"/>
                        <a:gd name="T99" fmla="*/ 54 h 162"/>
                        <a:gd name="T100" fmla="*/ 0 w 129"/>
                        <a:gd name="T101" fmla="*/ 56 h 162"/>
                        <a:gd name="T102" fmla="*/ 0 w 129"/>
                        <a:gd name="T103" fmla="*/ 58 h 162"/>
                        <a:gd name="T104" fmla="*/ 2 w 129"/>
                        <a:gd name="T105" fmla="*/ 62 h 162"/>
                        <a:gd name="T106" fmla="*/ 7 w 129"/>
                        <a:gd name="T107" fmla="*/ 64 h 162"/>
                        <a:gd name="T108" fmla="*/ 10 w 129"/>
                        <a:gd name="T109" fmla="*/ 66 h 162"/>
                        <a:gd name="T110" fmla="*/ 14 w 129"/>
                        <a:gd name="T111" fmla="*/ 73 h 162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29"/>
                        <a:gd name="T169" fmla="*/ 0 h 162"/>
                        <a:gd name="T170" fmla="*/ 129 w 129"/>
                        <a:gd name="T171" fmla="*/ 162 h 162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29" h="162">
                          <a:moveTo>
                            <a:pt x="14" y="73"/>
                          </a:moveTo>
                          <a:lnTo>
                            <a:pt x="16" y="86"/>
                          </a:lnTo>
                          <a:lnTo>
                            <a:pt x="17" y="98"/>
                          </a:lnTo>
                          <a:lnTo>
                            <a:pt x="18" y="108"/>
                          </a:lnTo>
                          <a:lnTo>
                            <a:pt x="21" y="118"/>
                          </a:lnTo>
                          <a:lnTo>
                            <a:pt x="23" y="130"/>
                          </a:lnTo>
                          <a:lnTo>
                            <a:pt x="28" y="142"/>
                          </a:lnTo>
                          <a:lnTo>
                            <a:pt x="30" y="147"/>
                          </a:lnTo>
                          <a:lnTo>
                            <a:pt x="36" y="153"/>
                          </a:lnTo>
                          <a:lnTo>
                            <a:pt x="42" y="157"/>
                          </a:lnTo>
                          <a:lnTo>
                            <a:pt x="47" y="159"/>
                          </a:lnTo>
                          <a:lnTo>
                            <a:pt x="53" y="160"/>
                          </a:lnTo>
                          <a:lnTo>
                            <a:pt x="61" y="161"/>
                          </a:lnTo>
                          <a:lnTo>
                            <a:pt x="68" y="160"/>
                          </a:lnTo>
                          <a:lnTo>
                            <a:pt x="76" y="159"/>
                          </a:lnTo>
                          <a:lnTo>
                            <a:pt x="82" y="155"/>
                          </a:lnTo>
                          <a:lnTo>
                            <a:pt x="87" y="150"/>
                          </a:lnTo>
                          <a:lnTo>
                            <a:pt x="91" y="143"/>
                          </a:lnTo>
                          <a:lnTo>
                            <a:pt x="95" y="137"/>
                          </a:lnTo>
                          <a:lnTo>
                            <a:pt x="101" y="124"/>
                          </a:lnTo>
                          <a:lnTo>
                            <a:pt x="107" y="110"/>
                          </a:lnTo>
                          <a:lnTo>
                            <a:pt x="111" y="98"/>
                          </a:lnTo>
                          <a:lnTo>
                            <a:pt x="113" y="84"/>
                          </a:lnTo>
                          <a:lnTo>
                            <a:pt x="115" y="72"/>
                          </a:lnTo>
                          <a:lnTo>
                            <a:pt x="116" y="67"/>
                          </a:lnTo>
                          <a:lnTo>
                            <a:pt x="120" y="66"/>
                          </a:lnTo>
                          <a:lnTo>
                            <a:pt x="122" y="64"/>
                          </a:lnTo>
                          <a:lnTo>
                            <a:pt x="126" y="62"/>
                          </a:lnTo>
                          <a:lnTo>
                            <a:pt x="128" y="58"/>
                          </a:lnTo>
                          <a:lnTo>
                            <a:pt x="128" y="56"/>
                          </a:lnTo>
                          <a:lnTo>
                            <a:pt x="125" y="54"/>
                          </a:lnTo>
                          <a:lnTo>
                            <a:pt x="121" y="52"/>
                          </a:lnTo>
                          <a:lnTo>
                            <a:pt x="118" y="51"/>
                          </a:lnTo>
                          <a:lnTo>
                            <a:pt x="118" y="48"/>
                          </a:lnTo>
                          <a:lnTo>
                            <a:pt x="118" y="39"/>
                          </a:lnTo>
                          <a:lnTo>
                            <a:pt x="119" y="27"/>
                          </a:lnTo>
                          <a:lnTo>
                            <a:pt x="114" y="15"/>
                          </a:lnTo>
                          <a:lnTo>
                            <a:pt x="107" y="9"/>
                          </a:lnTo>
                          <a:lnTo>
                            <a:pt x="91" y="2"/>
                          </a:lnTo>
                          <a:lnTo>
                            <a:pt x="72" y="0"/>
                          </a:lnTo>
                          <a:lnTo>
                            <a:pt x="53" y="2"/>
                          </a:lnTo>
                          <a:lnTo>
                            <a:pt x="30" y="8"/>
                          </a:lnTo>
                          <a:lnTo>
                            <a:pt x="17" y="19"/>
                          </a:lnTo>
                          <a:lnTo>
                            <a:pt x="17" y="30"/>
                          </a:lnTo>
                          <a:lnTo>
                            <a:pt x="17" y="37"/>
                          </a:lnTo>
                          <a:lnTo>
                            <a:pt x="17" y="43"/>
                          </a:lnTo>
                          <a:lnTo>
                            <a:pt x="16" y="47"/>
                          </a:lnTo>
                          <a:lnTo>
                            <a:pt x="12" y="50"/>
                          </a:lnTo>
                          <a:lnTo>
                            <a:pt x="7" y="51"/>
                          </a:lnTo>
                          <a:lnTo>
                            <a:pt x="2" y="54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lnTo>
                            <a:pt x="2" y="62"/>
                          </a:lnTo>
                          <a:lnTo>
                            <a:pt x="7" y="64"/>
                          </a:lnTo>
                          <a:lnTo>
                            <a:pt x="10" y="66"/>
                          </a:lnTo>
                          <a:lnTo>
                            <a:pt x="14" y="73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21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4" y="1844"/>
                      <a:ext cx="137" cy="67"/>
                      <a:chOff x="2134" y="1844"/>
                      <a:chExt cx="137" cy="67"/>
                    </a:xfrm>
                  </p:grpSpPr>
                  <p:sp>
                    <p:nvSpPr>
                      <p:cNvPr id="19687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34" y="1844"/>
                        <a:ext cx="137" cy="67"/>
                      </a:xfrm>
                      <a:custGeom>
                        <a:avLst/>
                        <a:gdLst>
                          <a:gd name="T0" fmla="*/ 108 w 137"/>
                          <a:gd name="T1" fmla="*/ 57 h 67"/>
                          <a:gd name="T2" fmla="*/ 117 w 137"/>
                          <a:gd name="T3" fmla="*/ 64 h 67"/>
                          <a:gd name="T4" fmla="*/ 121 w 137"/>
                          <a:gd name="T5" fmla="*/ 58 h 67"/>
                          <a:gd name="T6" fmla="*/ 127 w 137"/>
                          <a:gd name="T7" fmla="*/ 52 h 67"/>
                          <a:gd name="T8" fmla="*/ 130 w 137"/>
                          <a:gd name="T9" fmla="*/ 45 h 67"/>
                          <a:gd name="T10" fmla="*/ 126 w 137"/>
                          <a:gd name="T11" fmla="*/ 39 h 67"/>
                          <a:gd name="T12" fmla="*/ 134 w 137"/>
                          <a:gd name="T13" fmla="*/ 33 h 67"/>
                          <a:gd name="T14" fmla="*/ 134 w 137"/>
                          <a:gd name="T15" fmla="*/ 27 h 67"/>
                          <a:gd name="T16" fmla="*/ 123 w 137"/>
                          <a:gd name="T17" fmla="*/ 23 h 67"/>
                          <a:gd name="T18" fmla="*/ 110 w 137"/>
                          <a:gd name="T19" fmla="*/ 20 h 67"/>
                          <a:gd name="T20" fmla="*/ 104 w 137"/>
                          <a:gd name="T21" fmla="*/ 16 h 67"/>
                          <a:gd name="T22" fmla="*/ 98 w 137"/>
                          <a:gd name="T23" fmla="*/ 10 h 67"/>
                          <a:gd name="T24" fmla="*/ 89 w 137"/>
                          <a:gd name="T25" fmla="*/ 9 h 67"/>
                          <a:gd name="T26" fmla="*/ 81 w 137"/>
                          <a:gd name="T27" fmla="*/ 6 h 67"/>
                          <a:gd name="T28" fmla="*/ 81 w 137"/>
                          <a:gd name="T29" fmla="*/ 2 h 67"/>
                          <a:gd name="T30" fmla="*/ 73 w 137"/>
                          <a:gd name="T31" fmla="*/ 1 h 67"/>
                          <a:gd name="T32" fmla="*/ 59 w 137"/>
                          <a:gd name="T33" fmla="*/ 3 h 67"/>
                          <a:gd name="T34" fmla="*/ 43 w 137"/>
                          <a:gd name="T35" fmla="*/ 2 h 67"/>
                          <a:gd name="T36" fmla="*/ 29 w 137"/>
                          <a:gd name="T37" fmla="*/ 0 h 67"/>
                          <a:gd name="T38" fmla="*/ 22 w 137"/>
                          <a:gd name="T39" fmla="*/ 6 h 67"/>
                          <a:gd name="T40" fmla="*/ 14 w 137"/>
                          <a:gd name="T41" fmla="*/ 12 h 67"/>
                          <a:gd name="T42" fmla="*/ 2 w 137"/>
                          <a:gd name="T43" fmla="*/ 17 h 67"/>
                          <a:gd name="T44" fmla="*/ 5 w 137"/>
                          <a:gd name="T45" fmla="*/ 25 h 67"/>
                          <a:gd name="T46" fmla="*/ 4 w 137"/>
                          <a:gd name="T47" fmla="*/ 31 h 67"/>
                          <a:gd name="T48" fmla="*/ 1 w 137"/>
                          <a:gd name="T49" fmla="*/ 36 h 67"/>
                          <a:gd name="T50" fmla="*/ 2 w 137"/>
                          <a:gd name="T51" fmla="*/ 43 h 67"/>
                          <a:gd name="T52" fmla="*/ 6 w 137"/>
                          <a:gd name="T53" fmla="*/ 49 h 67"/>
                          <a:gd name="T54" fmla="*/ 9 w 137"/>
                          <a:gd name="T55" fmla="*/ 57 h 67"/>
                          <a:gd name="T56" fmla="*/ 13 w 137"/>
                          <a:gd name="T57" fmla="*/ 64 h 67"/>
                          <a:gd name="T58" fmla="*/ 17 w 137"/>
                          <a:gd name="T59" fmla="*/ 63 h 67"/>
                          <a:gd name="T60" fmla="*/ 26 w 137"/>
                          <a:gd name="T61" fmla="*/ 57 h 67"/>
                          <a:gd name="T62" fmla="*/ 33 w 137"/>
                          <a:gd name="T63" fmla="*/ 51 h 67"/>
                          <a:gd name="T64" fmla="*/ 33 w 137"/>
                          <a:gd name="T65" fmla="*/ 46 h 67"/>
                          <a:gd name="T66" fmla="*/ 35 w 137"/>
                          <a:gd name="T67" fmla="*/ 42 h 67"/>
                          <a:gd name="T68" fmla="*/ 32 w 137"/>
                          <a:gd name="T69" fmla="*/ 38 h 67"/>
                          <a:gd name="T70" fmla="*/ 27 w 137"/>
                          <a:gd name="T71" fmla="*/ 36 h 67"/>
                          <a:gd name="T72" fmla="*/ 28 w 137"/>
                          <a:gd name="T73" fmla="*/ 32 h 67"/>
                          <a:gd name="T74" fmla="*/ 32 w 137"/>
                          <a:gd name="T75" fmla="*/ 30 h 67"/>
                          <a:gd name="T76" fmla="*/ 32 w 137"/>
                          <a:gd name="T77" fmla="*/ 27 h 67"/>
                          <a:gd name="T78" fmla="*/ 40 w 137"/>
                          <a:gd name="T79" fmla="*/ 25 h 67"/>
                          <a:gd name="T80" fmla="*/ 47 w 137"/>
                          <a:gd name="T81" fmla="*/ 25 h 67"/>
                          <a:gd name="T82" fmla="*/ 55 w 137"/>
                          <a:gd name="T83" fmla="*/ 25 h 67"/>
                          <a:gd name="T84" fmla="*/ 61 w 137"/>
                          <a:gd name="T85" fmla="*/ 28 h 67"/>
                          <a:gd name="T86" fmla="*/ 65 w 137"/>
                          <a:gd name="T87" fmla="*/ 29 h 67"/>
                          <a:gd name="T88" fmla="*/ 74 w 137"/>
                          <a:gd name="T89" fmla="*/ 28 h 67"/>
                          <a:gd name="T90" fmla="*/ 81 w 137"/>
                          <a:gd name="T91" fmla="*/ 25 h 67"/>
                          <a:gd name="T92" fmla="*/ 86 w 137"/>
                          <a:gd name="T93" fmla="*/ 20 h 67"/>
                          <a:gd name="T94" fmla="*/ 90 w 137"/>
                          <a:gd name="T95" fmla="*/ 18 h 67"/>
                          <a:gd name="T96" fmla="*/ 98 w 137"/>
                          <a:gd name="T97" fmla="*/ 19 h 67"/>
                          <a:gd name="T98" fmla="*/ 101 w 137"/>
                          <a:gd name="T99" fmla="*/ 24 h 67"/>
                          <a:gd name="T100" fmla="*/ 104 w 137"/>
                          <a:gd name="T101" fmla="*/ 28 h 67"/>
                          <a:gd name="T102" fmla="*/ 104 w 137"/>
                          <a:gd name="T103" fmla="*/ 31 h 67"/>
                          <a:gd name="T104" fmla="*/ 103 w 137"/>
                          <a:gd name="T105" fmla="*/ 35 h 67"/>
                          <a:gd name="T106" fmla="*/ 105 w 137"/>
                          <a:gd name="T107" fmla="*/ 39 h 67"/>
                          <a:gd name="T108" fmla="*/ 105 w 137"/>
                          <a:gd name="T109" fmla="*/ 46 h 67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w 137"/>
                          <a:gd name="T166" fmla="*/ 0 h 67"/>
                          <a:gd name="T167" fmla="*/ 137 w 137"/>
                          <a:gd name="T168" fmla="*/ 67 h 67"/>
                        </a:gdLst>
                        <a:ahLst/>
                        <a:cxnLst>
                          <a:cxn ang="T110">
                            <a:pos x="T0" y="T1"/>
                          </a:cxn>
                          <a:cxn ang="T111">
                            <a:pos x="T2" y="T3"/>
                          </a:cxn>
                          <a:cxn ang="T112">
                            <a:pos x="T4" y="T5"/>
                          </a:cxn>
                          <a:cxn ang="T113">
                            <a:pos x="T6" y="T7"/>
                          </a:cxn>
                          <a:cxn ang="T114">
                            <a:pos x="T8" y="T9"/>
                          </a:cxn>
                          <a:cxn ang="T115">
                            <a:pos x="T10" y="T11"/>
                          </a:cxn>
                          <a:cxn ang="T116">
                            <a:pos x="T12" y="T13"/>
                          </a:cxn>
                          <a:cxn ang="T117">
                            <a:pos x="T14" y="T15"/>
                          </a:cxn>
                          <a:cxn ang="T118">
                            <a:pos x="T16" y="T17"/>
                          </a:cxn>
                          <a:cxn ang="T119">
                            <a:pos x="T18" y="T19"/>
                          </a:cxn>
                          <a:cxn ang="T120">
                            <a:pos x="T20" y="T21"/>
                          </a:cxn>
                          <a:cxn ang="T121">
                            <a:pos x="T22" y="T23"/>
                          </a:cxn>
                          <a:cxn ang="T122">
                            <a:pos x="T24" y="T25"/>
                          </a:cxn>
                          <a:cxn ang="T123">
                            <a:pos x="T26" y="T27"/>
                          </a:cxn>
                          <a:cxn ang="T124">
                            <a:pos x="T28" y="T29"/>
                          </a:cxn>
                          <a:cxn ang="T125">
                            <a:pos x="T30" y="T31"/>
                          </a:cxn>
                          <a:cxn ang="T126">
                            <a:pos x="T32" y="T33"/>
                          </a:cxn>
                          <a:cxn ang="T127">
                            <a:pos x="T34" y="T35"/>
                          </a:cxn>
                          <a:cxn ang="T128">
                            <a:pos x="T36" y="T37"/>
                          </a:cxn>
                          <a:cxn ang="T129">
                            <a:pos x="T38" y="T39"/>
                          </a:cxn>
                          <a:cxn ang="T130">
                            <a:pos x="T40" y="T41"/>
                          </a:cxn>
                          <a:cxn ang="T131">
                            <a:pos x="T42" y="T43"/>
                          </a:cxn>
                          <a:cxn ang="T132">
                            <a:pos x="T44" y="T45"/>
                          </a:cxn>
                          <a:cxn ang="T133">
                            <a:pos x="T46" y="T47"/>
                          </a:cxn>
                          <a:cxn ang="T134">
                            <a:pos x="T48" y="T49"/>
                          </a:cxn>
                          <a:cxn ang="T135">
                            <a:pos x="T50" y="T51"/>
                          </a:cxn>
                          <a:cxn ang="T136">
                            <a:pos x="T52" y="T53"/>
                          </a:cxn>
                          <a:cxn ang="T137">
                            <a:pos x="T54" y="T55"/>
                          </a:cxn>
                          <a:cxn ang="T138">
                            <a:pos x="T56" y="T57"/>
                          </a:cxn>
                          <a:cxn ang="T139">
                            <a:pos x="T58" y="T59"/>
                          </a:cxn>
                          <a:cxn ang="T140">
                            <a:pos x="T60" y="T61"/>
                          </a:cxn>
                          <a:cxn ang="T141">
                            <a:pos x="T62" y="T63"/>
                          </a:cxn>
                          <a:cxn ang="T142">
                            <a:pos x="T64" y="T65"/>
                          </a:cxn>
                          <a:cxn ang="T143">
                            <a:pos x="T66" y="T67"/>
                          </a:cxn>
                          <a:cxn ang="T144">
                            <a:pos x="T68" y="T69"/>
                          </a:cxn>
                          <a:cxn ang="T145">
                            <a:pos x="T70" y="T71"/>
                          </a:cxn>
                          <a:cxn ang="T146">
                            <a:pos x="T72" y="T73"/>
                          </a:cxn>
                          <a:cxn ang="T147">
                            <a:pos x="T74" y="T75"/>
                          </a:cxn>
                          <a:cxn ang="T148">
                            <a:pos x="T76" y="T77"/>
                          </a:cxn>
                          <a:cxn ang="T149">
                            <a:pos x="T78" y="T79"/>
                          </a:cxn>
                          <a:cxn ang="T150">
                            <a:pos x="T80" y="T81"/>
                          </a:cxn>
                          <a:cxn ang="T151">
                            <a:pos x="T82" y="T83"/>
                          </a:cxn>
                          <a:cxn ang="T152">
                            <a:pos x="T84" y="T85"/>
                          </a:cxn>
                          <a:cxn ang="T153">
                            <a:pos x="T86" y="T87"/>
                          </a:cxn>
                          <a:cxn ang="T154">
                            <a:pos x="T88" y="T89"/>
                          </a:cxn>
                          <a:cxn ang="T155">
                            <a:pos x="T90" y="T91"/>
                          </a:cxn>
                          <a:cxn ang="T156">
                            <a:pos x="T92" y="T93"/>
                          </a:cxn>
                          <a:cxn ang="T157">
                            <a:pos x="T94" y="T95"/>
                          </a:cxn>
                          <a:cxn ang="T158">
                            <a:pos x="T96" y="T97"/>
                          </a:cxn>
                          <a:cxn ang="T159">
                            <a:pos x="T98" y="T99"/>
                          </a:cxn>
                          <a:cxn ang="T160">
                            <a:pos x="T100" y="T101"/>
                          </a:cxn>
                          <a:cxn ang="T161">
                            <a:pos x="T102" y="T103"/>
                          </a:cxn>
                          <a:cxn ang="T162">
                            <a:pos x="T104" y="T105"/>
                          </a:cxn>
                          <a:cxn ang="T163">
                            <a:pos x="T106" y="T107"/>
                          </a:cxn>
                          <a:cxn ang="T164">
                            <a:pos x="T108" y="T109"/>
                          </a:cxn>
                        </a:cxnLst>
                        <a:rect l="T165" t="T166" r="T167" b="T168"/>
                        <a:pathLst>
                          <a:path w="137" h="67">
                            <a:moveTo>
                              <a:pt x="104" y="52"/>
                            </a:moveTo>
                            <a:lnTo>
                              <a:pt x="108" y="57"/>
                            </a:lnTo>
                            <a:lnTo>
                              <a:pt x="111" y="61"/>
                            </a:lnTo>
                            <a:lnTo>
                              <a:pt x="117" y="64"/>
                            </a:lnTo>
                            <a:lnTo>
                              <a:pt x="119" y="62"/>
                            </a:lnTo>
                            <a:lnTo>
                              <a:pt x="121" y="58"/>
                            </a:lnTo>
                            <a:lnTo>
                              <a:pt x="123" y="53"/>
                            </a:lnTo>
                            <a:lnTo>
                              <a:pt x="127" y="52"/>
                            </a:lnTo>
                            <a:lnTo>
                              <a:pt x="129" y="49"/>
                            </a:lnTo>
                            <a:lnTo>
                              <a:pt x="130" y="45"/>
                            </a:lnTo>
                            <a:lnTo>
                              <a:pt x="127" y="42"/>
                            </a:lnTo>
                            <a:lnTo>
                              <a:pt x="126" y="39"/>
                            </a:lnTo>
                            <a:lnTo>
                              <a:pt x="130" y="36"/>
                            </a:lnTo>
                            <a:lnTo>
                              <a:pt x="134" y="33"/>
                            </a:lnTo>
                            <a:lnTo>
                              <a:pt x="136" y="30"/>
                            </a:lnTo>
                            <a:lnTo>
                              <a:pt x="134" y="27"/>
                            </a:lnTo>
                            <a:lnTo>
                              <a:pt x="129" y="24"/>
                            </a:lnTo>
                            <a:lnTo>
                              <a:pt x="123" y="23"/>
                            </a:lnTo>
                            <a:lnTo>
                              <a:pt x="115" y="21"/>
                            </a:lnTo>
                            <a:lnTo>
                              <a:pt x="110" y="20"/>
                            </a:lnTo>
                            <a:lnTo>
                              <a:pt x="107" y="18"/>
                            </a:lnTo>
                            <a:lnTo>
                              <a:pt x="104" y="16"/>
                            </a:lnTo>
                            <a:lnTo>
                              <a:pt x="101" y="13"/>
                            </a:lnTo>
                            <a:lnTo>
                              <a:pt x="98" y="10"/>
                            </a:lnTo>
                            <a:lnTo>
                              <a:pt x="94" y="9"/>
                            </a:lnTo>
                            <a:lnTo>
                              <a:pt x="89" y="9"/>
                            </a:lnTo>
                            <a:lnTo>
                              <a:pt x="84" y="9"/>
                            </a:lnTo>
                            <a:lnTo>
                              <a:pt x="81" y="6"/>
                            </a:lnTo>
                            <a:lnTo>
                              <a:pt x="82" y="4"/>
                            </a:lnTo>
                            <a:lnTo>
                              <a:pt x="81" y="2"/>
                            </a:lnTo>
                            <a:lnTo>
                              <a:pt x="77" y="1"/>
                            </a:lnTo>
                            <a:lnTo>
                              <a:pt x="73" y="1"/>
                            </a:lnTo>
                            <a:lnTo>
                              <a:pt x="67" y="2"/>
                            </a:lnTo>
                            <a:lnTo>
                              <a:pt x="59" y="3"/>
                            </a:lnTo>
                            <a:lnTo>
                              <a:pt x="52" y="2"/>
                            </a:lnTo>
                            <a:lnTo>
                              <a:pt x="43" y="2"/>
                            </a:lnTo>
                            <a:lnTo>
                              <a:pt x="36" y="0"/>
                            </a:lnTo>
                            <a:lnTo>
                              <a:pt x="29" y="0"/>
                            </a:lnTo>
                            <a:lnTo>
                              <a:pt x="25" y="2"/>
                            </a:lnTo>
                            <a:lnTo>
                              <a:pt x="22" y="6"/>
                            </a:lnTo>
                            <a:lnTo>
                              <a:pt x="19" y="9"/>
                            </a:lnTo>
                            <a:lnTo>
                              <a:pt x="14" y="12"/>
                            </a:lnTo>
                            <a:lnTo>
                              <a:pt x="9" y="15"/>
                            </a:lnTo>
                            <a:lnTo>
                              <a:pt x="2" y="17"/>
                            </a:lnTo>
                            <a:lnTo>
                              <a:pt x="2" y="21"/>
                            </a:lnTo>
                            <a:lnTo>
                              <a:pt x="5" y="25"/>
                            </a:lnTo>
                            <a:lnTo>
                              <a:pt x="6" y="28"/>
                            </a:lnTo>
                            <a:lnTo>
                              <a:pt x="4" y="31"/>
                            </a:lnTo>
                            <a:lnTo>
                              <a:pt x="2" y="33"/>
                            </a:lnTo>
                            <a:lnTo>
                              <a:pt x="1" y="36"/>
                            </a:lnTo>
                            <a:lnTo>
                              <a:pt x="0" y="39"/>
                            </a:lnTo>
                            <a:lnTo>
                              <a:pt x="2" y="43"/>
                            </a:lnTo>
                            <a:lnTo>
                              <a:pt x="5" y="46"/>
                            </a:lnTo>
                            <a:lnTo>
                              <a:pt x="6" y="49"/>
                            </a:lnTo>
                            <a:lnTo>
                              <a:pt x="6" y="53"/>
                            </a:lnTo>
                            <a:lnTo>
                              <a:pt x="9" y="57"/>
                            </a:lnTo>
                            <a:lnTo>
                              <a:pt x="10" y="61"/>
                            </a:lnTo>
                            <a:lnTo>
                              <a:pt x="13" y="64"/>
                            </a:lnTo>
                            <a:lnTo>
                              <a:pt x="16" y="66"/>
                            </a:lnTo>
                            <a:lnTo>
                              <a:pt x="17" y="63"/>
                            </a:lnTo>
                            <a:lnTo>
                              <a:pt x="21" y="60"/>
                            </a:lnTo>
                            <a:lnTo>
                              <a:pt x="26" y="57"/>
                            </a:lnTo>
                            <a:lnTo>
                              <a:pt x="31" y="54"/>
                            </a:lnTo>
                            <a:lnTo>
                              <a:pt x="33" y="51"/>
                            </a:lnTo>
                            <a:lnTo>
                              <a:pt x="34" y="49"/>
                            </a:lnTo>
                            <a:lnTo>
                              <a:pt x="33" y="46"/>
                            </a:lnTo>
                            <a:lnTo>
                              <a:pt x="34" y="44"/>
                            </a:lnTo>
                            <a:lnTo>
                              <a:pt x="35" y="42"/>
                            </a:lnTo>
                            <a:lnTo>
                              <a:pt x="34" y="40"/>
                            </a:lnTo>
                            <a:lnTo>
                              <a:pt x="32" y="38"/>
                            </a:lnTo>
                            <a:lnTo>
                              <a:pt x="29" y="37"/>
                            </a:lnTo>
                            <a:lnTo>
                              <a:pt x="27" y="36"/>
                            </a:lnTo>
                            <a:lnTo>
                              <a:pt x="27" y="35"/>
                            </a:lnTo>
                            <a:lnTo>
                              <a:pt x="28" y="32"/>
                            </a:lnTo>
                            <a:lnTo>
                              <a:pt x="30" y="31"/>
                            </a:lnTo>
                            <a:lnTo>
                              <a:pt x="32" y="30"/>
                            </a:lnTo>
                            <a:lnTo>
                              <a:pt x="32" y="28"/>
                            </a:lnTo>
                            <a:lnTo>
                              <a:pt x="32" y="27"/>
                            </a:lnTo>
                            <a:lnTo>
                              <a:pt x="36" y="25"/>
                            </a:lnTo>
                            <a:lnTo>
                              <a:pt x="40" y="25"/>
                            </a:lnTo>
                            <a:lnTo>
                              <a:pt x="44" y="25"/>
                            </a:lnTo>
                            <a:lnTo>
                              <a:pt x="47" y="25"/>
                            </a:lnTo>
                            <a:lnTo>
                              <a:pt x="51" y="25"/>
                            </a:lnTo>
                            <a:lnTo>
                              <a:pt x="55" y="25"/>
                            </a:lnTo>
                            <a:lnTo>
                              <a:pt x="59" y="26"/>
                            </a:lnTo>
                            <a:lnTo>
                              <a:pt x="61" y="28"/>
                            </a:lnTo>
                            <a:lnTo>
                              <a:pt x="62" y="28"/>
                            </a:lnTo>
                            <a:lnTo>
                              <a:pt x="65" y="29"/>
                            </a:lnTo>
                            <a:lnTo>
                              <a:pt x="69" y="29"/>
                            </a:lnTo>
                            <a:lnTo>
                              <a:pt x="74" y="28"/>
                            </a:lnTo>
                            <a:lnTo>
                              <a:pt x="77" y="26"/>
                            </a:lnTo>
                            <a:lnTo>
                              <a:pt x="81" y="25"/>
                            </a:lnTo>
                            <a:lnTo>
                              <a:pt x="84" y="23"/>
                            </a:lnTo>
                            <a:lnTo>
                              <a:pt x="86" y="20"/>
                            </a:lnTo>
                            <a:lnTo>
                              <a:pt x="88" y="19"/>
                            </a:lnTo>
                            <a:lnTo>
                              <a:pt x="90" y="18"/>
                            </a:lnTo>
                            <a:lnTo>
                              <a:pt x="93" y="19"/>
                            </a:lnTo>
                            <a:lnTo>
                              <a:pt x="98" y="19"/>
                            </a:lnTo>
                            <a:lnTo>
                              <a:pt x="100" y="21"/>
                            </a:lnTo>
                            <a:lnTo>
                              <a:pt x="101" y="24"/>
                            </a:lnTo>
                            <a:lnTo>
                              <a:pt x="103" y="26"/>
                            </a:lnTo>
                            <a:lnTo>
                              <a:pt x="104" y="28"/>
                            </a:lnTo>
                            <a:lnTo>
                              <a:pt x="105" y="29"/>
                            </a:lnTo>
                            <a:lnTo>
                              <a:pt x="104" y="31"/>
                            </a:lnTo>
                            <a:lnTo>
                              <a:pt x="103" y="34"/>
                            </a:lnTo>
                            <a:lnTo>
                              <a:pt x="103" y="35"/>
                            </a:lnTo>
                            <a:lnTo>
                              <a:pt x="104" y="38"/>
                            </a:lnTo>
                            <a:lnTo>
                              <a:pt x="105" y="39"/>
                            </a:lnTo>
                            <a:lnTo>
                              <a:pt x="108" y="41"/>
                            </a:lnTo>
                            <a:lnTo>
                              <a:pt x="105" y="46"/>
                            </a:lnTo>
                            <a:lnTo>
                              <a:pt x="104" y="52"/>
                            </a:lnTo>
                          </a:path>
                        </a:pathLst>
                      </a:custGeom>
                      <a:solidFill>
                        <a:srgbClr val="A04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grpSp>
                    <p:nvGrpSpPr>
                      <p:cNvPr id="22" name="Group 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3" y="1857"/>
                        <a:ext cx="99" cy="35"/>
                        <a:chOff x="2153" y="1857"/>
                        <a:chExt cx="99" cy="35"/>
                      </a:xfrm>
                    </p:grpSpPr>
                    <p:sp>
                      <p:nvSpPr>
                        <p:cNvPr id="19689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74" y="1860"/>
                          <a:ext cx="17" cy="11"/>
                        </a:xfrm>
                        <a:custGeom>
                          <a:avLst/>
                          <a:gdLst>
                            <a:gd name="T0" fmla="*/ 16 w 17"/>
                            <a:gd name="T1" fmla="*/ 10 h 11"/>
                            <a:gd name="T2" fmla="*/ 12 w 17"/>
                            <a:gd name="T3" fmla="*/ 8 h 11"/>
                            <a:gd name="T4" fmla="*/ 10 w 17"/>
                            <a:gd name="T5" fmla="*/ 5 h 11"/>
                            <a:gd name="T6" fmla="*/ 10 w 17"/>
                            <a:gd name="T7" fmla="*/ 3 h 11"/>
                            <a:gd name="T8" fmla="*/ 14 w 17"/>
                            <a:gd name="T9" fmla="*/ 0 h 11"/>
                            <a:gd name="T10" fmla="*/ 11 w 17"/>
                            <a:gd name="T11" fmla="*/ 1 h 11"/>
                            <a:gd name="T12" fmla="*/ 10 w 17"/>
                            <a:gd name="T13" fmla="*/ 2 h 11"/>
                            <a:gd name="T14" fmla="*/ 7 w 17"/>
                            <a:gd name="T15" fmla="*/ 3 h 11"/>
                            <a:gd name="T16" fmla="*/ 7 w 17"/>
                            <a:gd name="T17" fmla="*/ 5 h 11"/>
                            <a:gd name="T18" fmla="*/ 9 w 17"/>
                            <a:gd name="T19" fmla="*/ 7 h 11"/>
                            <a:gd name="T20" fmla="*/ 9 w 17"/>
                            <a:gd name="T21" fmla="*/ 8 h 11"/>
                            <a:gd name="T22" fmla="*/ 6 w 17"/>
                            <a:gd name="T23" fmla="*/ 8 h 11"/>
                            <a:gd name="T24" fmla="*/ 3 w 17"/>
                            <a:gd name="T25" fmla="*/ 6 h 11"/>
                            <a:gd name="T26" fmla="*/ 2 w 17"/>
                            <a:gd name="T27" fmla="*/ 4 h 11"/>
                            <a:gd name="T28" fmla="*/ 0 w 17"/>
                            <a:gd name="T29" fmla="*/ 6 h 11"/>
                            <a:gd name="T30" fmla="*/ 3 w 17"/>
                            <a:gd name="T31" fmla="*/ 8 h 11"/>
                            <a:gd name="T32" fmla="*/ 3 w 17"/>
                            <a:gd name="T33" fmla="*/ 10 h 11"/>
                            <a:gd name="T34" fmla="*/ 8 w 17"/>
                            <a:gd name="T35" fmla="*/ 9 h 11"/>
                            <a:gd name="T36" fmla="*/ 12 w 17"/>
                            <a:gd name="T37" fmla="*/ 9 h 11"/>
                            <a:gd name="T38" fmla="*/ 16 w 17"/>
                            <a:gd name="T39" fmla="*/ 10 h 11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17"/>
                            <a:gd name="T61" fmla="*/ 0 h 11"/>
                            <a:gd name="T62" fmla="*/ 17 w 17"/>
                            <a:gd name="T63" fmla="*/ 11 h 11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17" h="11">
                              <a:moveTo>
                                <a:pt x="16" y="10"/>
                              </a:moveTo>
                              <a:lnTo>
                                <a:pt x="12" y="8"/>
                              </a:lnTo>
                              <a:lnTo>
                                <a:pt x="10" y="5"/>
                              </a:lnTo>
                              <a:lnTo>
                                <a:pt x="10" y="3"/>
                              </a:lnTo>
                              <a:lnTo>
                                <a:pt x="14" y="0"/>
                              </a:lnTo>
                              <a:lnTo>
                                <a:pt x="11" y="1"/>
                              </a:lnTo>
                              <a:lnTo>
                                <a:pt x="10" y="2"/>
                              </a:lnTo>
                              <a:lnTo>
                                <a:pt x="7" y="3"/>
                              </a:lnTo>
                              <a:lnTo>
                                <a:pt x="7" y="5"/>
                              </a:lnTo>
                              <a:lnTo>
                                <a:pt x="9" y="7"/>
                              </a:lnTo>
                              <a:lnTo>
                                <a:pt x="9" y="8"/>
                              </a:lnTo>
                              <a:lnTo>
                                <a:pt x="6" y="8"/>
                              </a:lnTo>
                              <a:lnTo>
                                <a:pt x="3" y="6"/>
                              </a:lnTo>
                              <a:lnTo>
                                <a:pt x="2" y="4"/>
                              </a:lnTo>
                              <a:lnTo>
                                <a:pt x="0" y="6"/>
                              </a:lnTo>
                              <a:lnTo>
                                <a:pt x="3" y="8"/>
                              </a:lnTo>
                              <a:lnTo>
                                <a:pt x="3" y="10"/>
                              </a:lnTo>
                              <a:lnTo>
                                <a:pt x="8" y="9"/>
                              </a:lnTo>
                              <a:lnTo>
                                <a:pt x="12" y="9"/>
                              </a:lnTo>
                              <a:lnTo>
                                <a:pt x="16" y="1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90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6" y="1857"/>
                          <a:ext cx="11" cy="7"/>
                        </a:xfrm>
                        <a:custGeom>
                          <a:avLst/>
                          <a:gdLst>
                            <a:gd name="T0" fmla="*/ 6 w 11"/>
                            <a:gd name="T1" fmla="*/ 6 h 7"/>
                            <a:gd name="T2" fmla="*/ 8 w 11"/>
                            <a:gd name="T3" fmla="*/ 3 h 7"/>
                            <a:gd name="T4" fmla="*/ 7 w 11"/>
                            <a:gd name="T5" fmla="*/ 2 h 7"/>
                            <a:gd name="T6" fmla="*/ 3 w 11"/>
                            <a:gd name="T7" fmla="*/ 2 h 7"/>
                            <a:gd name="T8" fmla="*/ 0 w 11"/>
                            <a:gd name="T9" fmla="*/ 2 h 7"/>
                            <a:gd name="T10" fmla="*/ 3 w 11"/>
                            <a:gd name="T11" fmla="*/ 0 h 7"/>
                            <a:gd name="T12" fmla="*/ 6 w 11"/>
                            <a:gd name="T13" fmla="*/ 0 h 7"/>
                            <a:gd name="T14" fmla="*/ 9 w 11"/>
                            <a:gd name="T15" fmla="*/ 2 h 7"/>
                            <a:gd name="T16" fmla="*/ 10 w 11"/>
                            <a:gd name="T17" fmla="*/ 3 h 7"/>
                            <a:gd name="T18" fmla="*/ 6 w 11"/>
                            <a:gd name="T19" fmla="*/ 6 h 7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1"/>
                            <a:gd name="T31" fmla="*/ 0 h 7"/>
                            <a:gd name="T32" fmla="*/ 11 w 11"/>
                            <a:gd name="T33" fmla="*/ 7 h 7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1" h="7">
                              <a:moveTo>
                                <a:pt x="6" y="6"/>
                              </a:moveTo>
                              <a:lnTo>
                                <a:pt x="8" y="3"/>
                              </a:lnTo>
                              <a:lnTo>
                                <a:pt x="7" y="2"/>
                              </a:lnTo>
                              <a:lnTo>
                                <a:pt x="3" y="2"/>
                              </a:lnTo>
                              <a:lnTo>
                                <a:pt x="0" y="2"/>
                              </a:lnTo>
                              <a:lnTo>
                                <a:pt x="3" y="0"/>
                              </a:lnTo>
                              <a:lnTo>
                                <a:pt x="6" y="0"/>
                              </a:lnTo>
                              <a:lnTo>
                                <a:pt x="9" y="2"/>
                              </a:lnTo>
                              <a:lnTo>
                                <a:pt x="10" y="3"/>
                              </a:lnTo>
                              <a:lnTo>
                                <a:pt x="6" y="6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91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53" y="1874"/>
                          <a:ext cx="7" cy="7"/>
                        </a:xfrm>
                        <a:custGeom>
                          <a:avLst/>
                          <a:gdLst>
                            <a:gd name="T0" fmla="*/ 6 w 7"/>
                            <a:gd name="T1" fmla="*/ 6 h 7"/>
                            <a:gd name="T2" fmla="*/ 2 w 7"/>
                            <a:gd name="T3" fmla="*/ 5 h 7"/>
                            <a:gd name="T4" fmla="*/ 2 w 7"/>
                            <a:gd name="T5" fmla="*/ 4 h 7"/>
                            <a:gd name="T6" fmla="*/ 0 w 7"/>
                            <a:gd name="T7" fmla="*/ 2 h 7"/>
                            <a:gd name="T8" fmla="*/ 0 w 7"/>
                            <a:gd name="T9" fmla="*/ 0 h 7"/>
                            <a:gd name="T10" fmla="*/ 0 w 7"/>
                            <a:gd name="T11" fmla="*/ 3 h 7"/>
                            <a:gd name="T12" fmla="*/ 0 w 7"/>
                            <a:gd name="T13" fmla="*/ 4 h 7"/>
                            <a:gd name="T14" fmla="*/ 2 w 7"/>
                            <a:gd name="T15" fmla="*/ 6 h 7"/>
                            <a:gd name="T16" fmla="*/ 6 w 7"/>
                            <a:gd name="T17" fmla="*/ 6 h 7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7"/>
                            <a:gd name="T28" fmla="*/ 0 h 7"/>
                            <a:gd name="T29" fmla="*/ 7 w 7"/>
                            <a:gd name="T30" fmla="*/ 7 h 7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7" h="7">
                              <a:moveTo>
                                <a:pt x="6" y="6"/>
                              </a:moveTo>
                              <a:lnTo>
                                <a:pt x="2" y="5"/>
                              </a:lnTo>
                              <a:lnTo>
                                <a:pt x="2" y="4"/>
                              </a:lnTo>
                              <a:lnTo>
                                <a:pt x="0" y="2"/>
                              </a:lnTo>
                              <a:lnTo>
                                <a:pt x="0" y="0"/>
                              </a:lnTo>
                              <a:lnTo>
                                <a:pt x="0" y="3"/>
                              </a:lnTo>
                              <a:lnTo>
                                <a:pt x="0" y="4"/>
                              </a:lnTo>
                              <a:lnTo>
                                <a:pt x="2" y="6"/>
                              </a:lnTo>
                              <a:lnTo>
                                <a:pt x="6" y="6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92" name="Freeform 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54" y="1879"/>
                          <a:ext cx="8" cy="8"/>
                        </a:xfrm>
                        <a:custGeom>
                          <a:avLst/>
                          <a:gdLst>
                            <a:gd name="T0" fmla="*/ 7 w 8"/>
                            <a:gd name="T1" fmla="*/ 0 h 8"/>
                            <a:gd name="T2" fmla="*/ 2 w 8"/>
                            <a:gd name="T3" fmla="*/ 2 h 8"/>
                            <a:gd name="T4" fmla="*/ 0 w 8"/>
                            <a:gd name="T5" fmla="*/ 4 h 8"/>
                            <a:gd name="T6" fmla="*/ 0 w 8"/>
                            <a:gd name="T7" fmla="*/ 5 h 8"/>
                            <a:gd name="T8" fmla="*/ 4 w 8"/>
                            <a:gd name="T9" fmla="*/ 7 h 8"/>
                            <a:gd name="T10" fmla="*/ 2 w 8"/>
                            <a:gd name="T11" fmla="*/ 5 h 8"/>
                            <a:gd name="T12" fmla="*/ 2 w 8"/>
                            <a:gd name="T13" fmla="*/ 4 h 8"/>
                            <a:gd name="T14" fmla="*/ 4 w 8"/>
                            <a:gd name="T15" fmla="*/ 2 h 8"/>
                            <a:gd name="T16" fmla="*/ 7 w 8"/>
                            <a:gd name="T17" fmla="*/ 0 h 8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8"/>
                            <a:gd name="T28" fmla="*/ 0 h 8"/>
                            <a:gd name="T29" fmla="*/ 8 w 8"/>
                            <a:gd name="T30" fmla="*/ 8 h 8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8" h="8">
                              <a:moveTo>
                                <a:pt x="7" y="0"/>
                              </a:moveTo>
                              <a:lnTo>
                                <a:pt x="2" y="2"/>
                              </a:lnTo>
                              <a:lnTo>
                                <a:pt x="0" y="4"/>
                              </a:lnTo>
                              <a:lnTo>
                                <a:pt x="0" y="5"/>
                              </a:lnTo>
                              <a:lnTo>
                                <a:pt x="4" y="7"/>
                              </a:lnTo>
                              <a:lnTo>
                                <a:pt x="2" y="5"/>
                              </a:lnTo>
                              <a:lnTo>
                                <a:pt x="2" y="4"/>
                              </a:lnTo>
                              <a:lnTo>
                                <a:pt x="4" y="2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93" name="Freeform 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8" y="1886"/>
                          <a:ext cx="14" cy="6"/>
                        </a:xfrm>
                        <a:custGeom>
                          <a:avLst/>
                          <a:gdLst>
                            <a:gd name="T0" fmla="*/ 2 w 14"/>
                            <a:gd name="T1" fmla="*/ 0 h 6"/>
                            <a:gd name="T2" fmla="*/ 7 w 14"/>
                            <a:gd name="T3" fmla="*/ 1 h 6"/>
                            <a:gd name="T4" fmla="*/ 11 w 14"/>
                            <a:gd name="T5" fmla="*/ 1 h 6"/>
                            <a:gd name="T6" fmla="*/ 13 w 14"/>
                            <a:gd name="T7" fmla="*/ 0 h 6"/>
                            <a:gd name="T8" fmla="*/ 11 w 14"/>
                            <a:gd name="T9" fmla="*/ 1 h 6"/>
                            <a:gd name="T10" fmla="*/ 8 w 14"/>
                            <a:gd name="T11" fmla="*/ 3 h 6"/>
                            <a:gd name="T12" fmla="*/ 10 w 14"/>
                            <a:gd name="T13" fmla="*/ 3 h 6"/>
                            <a:gd name="T14" fmla="*/ 12 w 14"/>
                            <a:gd name="T15" fmla="*/ 4 h 6"/>
                            <a:gd name="T16" fmla="*/ 8 w 14"/>
                            <a:gd name="T17" fmla="*/ 4 h 6"/>
                            <a:gd name="T18" fmla="*/ 7 w 14"/>
                            <a:gd name="T19" fmla="*/ 3 h 6"/>
                            <a:gd name="T20" fmla="*/ 6 w 14"/>
                            <a:gd name="T21" fmla="*/ 3 h 6"/>
                            <a:gd name="T22" fmla="*/ 2 w 14"/>
                            <a:gd name="T23" fmla="*/ 3 h 6"/>
                            <a:gd name="T24" fmla="*/ 2 w 14"/>
                            <a:gd name="T25" fmla="*/ 5 h 6"/>
                            <a:gd name="T26" fmla="*/ 0 w 14"/>
                            <a:gd name="T27" fmla="*/ 3 h 6"/>
                            <a:gd name="T28" fmla="*/ 1 w 14"/>
                            <a:gd name="T29" fmla="*/ 1 h 6"/>
                            <a:gd name="T30" fmla="*/ 2 w 14"/>
                            <a:gd name="T31" fmla="*/ 0 h 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14"/>
                            <a:gd name="T49" fmla="*/ 0 h 6"/>
                            <a:gd name="T50" fmla="*/ 14 w 14"/>
                            <a:gd name="T51" fmla="*/ 6 h 6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14" h="6">
                              <a:moveTo>
                                <a:pt x="2" y="0"/>
                              </a:moveTo>
                              <a:lnTo>
                                <a:pt x="7" y="1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1" y="1"/>
                              </a:lnTo>
                              <a:lnTo>
                                <a:pt x="8" y="3"/>
                              </a:lnTo>
                              <a:lnTo>
                                <a:pt x="10" y="3"/>
                              </a:lnTo>
                              <a:lnTo>
                                <a:pt x="12" y="4"/>
                              </a:lnTo>
                              <a:lnTo>
                                <a:pt x="8" y="4"/>
                              </a:lnTo>
                              <a:lnTo>
                                <a:pt x="7" y="3"/>
                              </a:lnTo>
                              <a:lnTo>
                                <a:pt x="6" y="3"/>
                              </a:lnTo>
                              <a:lnTo>
                                <a:pt x="2" y="3"/>
                              </a:lnTo>
                              <a:lnTo>
                                <a:pt x="2" y="5"/>
                              </a:lnTo>
                              <a:lnTo>
                                <a:pt x="0" y="3"/>
                              </a:lnTo>
                              <a:lnTo>
                                <a:pt x="1" y="1"/>
                              </a:lnTo>
                              <a:lnTo>
                                <a:pt x="2" y="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</p:grpSp>
              </p:grpSp>
              <p:grpSp>
                <p:nvGrpSpPr>
                  <p:cNvPr id="23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159" y="1878"/>
                    <a:ext cx="79" cy="87"/>
                    <a:chOff x="2159" y="1878"/>
                    <a:chExt cx="79" cy="87"/>
                  </a:xfrm>
                </p:grpSpPr>
                <p:sp>
                  <p:nvSpPr>
                    <p:cNvPr id="19667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2171" y="1908"/>
                      <a:ext cx="67" cy="29"/>
                    </a:xfrm>
                    <a:custGeom>
                      <a:avLst/>
                      <a:gdLst>
                        <a:gd name="T0" fmla="*/ 40 w 67"/>
                        <a:gd name="T1" fmla="*/ 0 h 29"/>
                        <a:gd name="T2" fmla="*/ 50 w 67"/>
                        <a:gd name="T3" fmla="*/ 2 h 29"/>
                        <a:gd name="T4" fmla="*/ 57 w 67"/>
                        <a:gd name="T5" fmla="*/ 4 h 29"/>
                        <a:gd name="T6" fmla="*/ 62 w 67"/>
                        <a:gd name="T7" fmla="*/ 6 h 29"/>
                        <a:gd name="T8" fmla="*/ 64 w 67"/>
                        <a:gd name="T9" fmla="*/ 8 h 29"/>
                        <a:gd name="T10" fmla="*/ 66 w 67"/>
                        <a:gd name="T11" fmla="*/ 12 h 29"/>
                        <a:gd name="T12" fmla="*/ 64 w 67"/>
                        <a:gd name="T13" fmla="*/ 15 h 29"/>
                        <a:gd name="T14" fmla="*/ 63 w 67"/>
                        <a:gd name="T15" fmla="*/ 19 h 29"/>
                        <a:gd name="T16" fmla="*/ 60 w 67"/>
                        <a:gd name="T17" fmla="*/ 22 h 29"/>
                        <a:gd name="T18" fmla="*/ 54 w 67"/>
                        <a:gd name="T19" fmla="*/ 25 h 29"/>
                        <a:gd name="T20" fmla="*/ 49 w 67"/>
                        <a:gd name="T21" fmla="*/ 26 h 29"/>
                        <a:gd name="T22" fmla="*/ 42 w 67"/>
                        <a:gd name="T23" fmla="*/ 28 h 29"/>
                        <a:gd name="T24" fmla="*/ 34 w 67"/>
                        <a:gd name="T25" fmla="*/ 28 h 29"/>
                        <a:gd name="T26" fmla="*/ 26 w 67"/>
                        <a:gd name="T27" fmla="*/ 28 h 29"/>
                        <a:gd name="T28" fmla="*/ 17 w 67"/>
                        <a:gd name="T29" fmla="*/ 27 h 29"/>
                        <a:gd name="T30" fmla="*/ 8 w 67"/>
                        <a:gd name="T31" fmla="*/ 26 h 29"/>
                        <a:gd name="T32" fmla="*/ 3 w 67"/>
                        <a:gd name="T33" fmla="*/ 23 h 29"/>
                        <a:gd name="T34" fmla="*/ 0 w 67"/>
                        <a:gd name="T35" fmla="*/ 20 h 29"/>
                        <a:gd name="T36" fmla="*/ 0 w 67"/>
                        <a:gd name="T37" fmla="*/ 17 h 29"/>
                        <a:gd name="T38" fmla="*/ 1 w 67"/>
                        <a:gd name="T39" fmla="*/ 14 h 29"/>
                        <a:gd name="T40" fmla="*/ 4 w 67"/>
                        <a:gd name="T41" fmla="*/ 10 h 29"/>
                        <a:gd name="T42" fmla="*/ 6 w 67"/>
                        <a:gd name="T43" fmla="*/ 7 h 29"/>
                        <a:gd name="T44" fmla="*/ 11 w 67"/>
                        <a:gd name="T45" fmla="*/ 5 h 29"/>
                        <a:gd name="T46" fmla="*/ 9 w 67"/>
                        <a:gd name="T47" fmla="*/ 4 h 29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67"/>
                        <a:gd name="T73" fmla="*/ 0 h 29"/>
                        <a:gd name="T74" fmla="*/ 67 w 67"/>
                        <a:gd name="T75" fmla="*/ 29 h 29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67" h="29">
                          <a:moveTo>
                            <a:pt x="40" y="0"/>
                          </a:moveTo>
                          <a:lnTo>
                            <a:pt x="50" y="2"/>
                          </a:lnTo>
                          <a:lnTo>
                            <a:pt x="57" y="4"/>
                          </a:lnTo>
                          <a:lnTo>
                            <a:pt x="62" y="6"/>
                          </a:lnTo>
                          <a:lnTo>
                            <a:pt x="64" y="8"/>
                          </a:lnTo>
                          <a:lnTo>
                            <a:pt x="66" y="12"/>
                          </a:lnTo>
                          <a:lnTo>
                            <a:pt x="64" y="15"/>
                          </a:lnTo>
                          <a:lnTo>
                            <a:pt x="63" y="19"/>
                          </a:lnTo>
                          <a:lnTo>
                            <a:pt x="60" y="22"/>
                          </a:lnTo>
                          <a:lnTo>
                            <a:pt x="54" y="25"/>
                          </a:lnTo>
                          <a:lnTo>
                            <a:pt x="49" y="26"/>
                          </a:lnTo>
                          <a:lnTo>
                            <a:pt x="42" y="28"/>
                          </a:lnTo>
                          <a:lnTo>
                            <a:pt x="34" y="28"/>
                          </a:lnTo>
                          <a:lnTo>
                            <a:pt x="26" y="28"/>
                          </a:lnTo>
                          <a:lnTo>
                            <a:pt x="17" y="27"/>
                          </a:lnTo>
                          <a:lnTo>
                            <a:pt x="8" y="26"/>
                          </a:lnTo>
                          <a:lnTo>
                            <a:pt x="3" y="23"/>
                          </a:lnTo>
                          <a:lnTo>
                            <a:pt x="0" y="20"/>
                          </a:lnTo>
                          <a:lnTo>
                            <a:pt x="0" y="17"/>
                          </a:lnTo>
                          <a:lnTo>
                            <a:pt x="1" y="14"/>
                          </a:lnTo>
                          <a:lnTo>
                            <a:pt x="4" y="10"/>
                          </a:lnTo>
                          <a:lnTo>
                            <a:pt x="6" y="7"/>
                          </a:lnTo>
                          <a:lnTo>
                            <a:pt x="11" y="5"/>
                          </a:lnTo>
                          <a:lnTo>
                            <a:pt x="9" y="4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24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9" y="1954"/>
                      <a:ext cx="71" cy="11"/>
                      <a:chOff x="2159" y="1954"/>
                      <a:chExt cx="71" cy="11"/>
                    </a:xfrm>
                  </p:grpSpPr>
                  <p:grpSp>
                    <p:nvGrpSpPr>
                      <p:cNvPr id="25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69" y="1954"/>
                        <a:ext cx="56" cy="11"/>
                        <a:chOff x="2169" y="1954"/>
                        <a:chExt cx="56" cy="11"/>
                      </a:xfrm>
                    </p:grpSpPr>
                    <p:grpSp>
                      <p:nvGrpSpPr>
                        <p:cNvPr id="26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71" y="1954"/>
                          <a:ext cx="44" cy="11"/>
                          <a:chOff x="2171" y="1954"/>
                          <a:chExt cx="44" cy="11"/>
                        </a:xfrm>
                      </p:grpSpPr>
                      <p:sp>
                        <p:nvSpPr>
                          <p:cNvPr id="19682" name="Oval 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71" y="1958"/>
                            <a:ext cx="44" cy="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19683" name="Oval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77" y="1962"/>
                            <a:ext cx="32" cy="1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127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19684" name="Rectangl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176" y="1954"/>
                            <a:ext cx="33" cy="11"/>
                          </a:xfrm>
                          <a:prstGeom prst="rect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wrap="none" anchor="ctr"/>
                          <a:lstStyle/>
                          <a:p>
                            <a:endParaRPr lang="zh-TW" altLang="en-US"/>
                          </a:p>
                        </p:txBody>
                      </p:sp>
                    </p:grpSp>
                    <p:sp>
                      <p:nvSpPr>
                        <p:cNvPr id="19681" name="Freeform 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9" y="1956"/>
                          <a:ext cx="56" cy="6"/>
                        </a:xfrm>
                        <a:custGeom>
                          <a:avLst/>
                          <a:gdLst>
                            <a:gd name="T0" fmla="*/ 0 w 56"/>
                            <a:gd name="T1" fmla="*/ 0 h 6"/>
                            <a:gd name="T2" fmla="*/ 9 w 56"/>
                            <a:gd name="T3" fmla="*/ 1 h 6"/>
                            <a:gd name="T4" fmla="*/ 20 w 56"/>
                            <a:gd name="T5" fmla="*/ 1 h 6"/>
                            <a:gd name="T6" fmla="*/ 34 w 56"/>
                            <a:gd name="T7" fmla="*/ 1 h 6"/>
                            <a:gd name="T8" fmla="*/ 46 w 56"/>
                            <a:gd name="T9" fmla="*/ 1 h 6"/>
                            <a:gd name="T10" fmla="*/ 55 w 56"/>
                            <a:gd name="T11" fmla="*/ 0 h 6"/>
                            <a:gd name="T12" fmla="*/ 55 w 56"/>
                            <a:gd name="T13" fmla="*/ 5 h 6"/>
                            <a:gd name="T14" fmla="*/ 0 w 56"/>
                            <a:gd name="T15" fmla="*/ 5 h 6"/>
                            <a:gd name="T16" fmla="*/ 0 w 56"/>
                            <a:gd name="T17" fmla="*/ 0 h 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56"/>
                            <a:gd name="T28" fmla="*/ 0 h 6"/>
                            <a:gd name="T29" fmla="*/ 56 w 56"/>
                            <a:gd name="T30" fmla="*/ 6 h 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56" h="6">
                              <a:moveTo>
                                <a:pt x="0" y="0"/>
                              </a:moveTo>
                              <a:lnTo>
                                <a:pt x="9" y="1"/>
                              </a:lnTo>
                              <a:lnTo>
                                <a:pt x="20" y="1"/>
                              </a:lnTo>
                              <a:lnTo>
                                <a:pt x="34" y="1"/>
                              </a:lnTo>
                              <a:lnTo>
                                <a:pt x="46" y="1"/>
                              </a:lnTo>
                              <a:lnTo>
                                <a:pt x="55" y="0"/>
                              </a:lnTo>
                              <a:lnTo>
                                <a:pt x="55" y="5"/>
                              </a:lnTo>
                              <a:lnTo>
                                <a:pt x="0" y="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  <p:grpSp>
                    <p:nvGrpSpPr>
                      <p:cNvPr id="27" name="Group 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9" y="1954"/>
                        <a:ext cx="71" cy="9"/>
                        <a:chOff x="2159" y="1954"/>
                        <a:chExt cx="71" cy="9"/>
                      </a:xfrm>
                    </p:grpSpPr>
                    <p:sp>
                      <p:nvSpPr>
                        <p:cNvPr id="19678" name="Arc 1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59" y="1954"/>
                          <a:ext cx="1" cy="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9"/>
                                <a:pt x="11929" y="43199"/>
                                <a:pt x="0" y="43200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9"/>
                                <a:pt x="11929" y="43199"/>
                                <a:pt x="0" y="432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79" name="Arc 1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29" y="1955"/>
                          <a:ext cx="1" cy="6"/>
                        </a:xfrm>
                        <a:custGeom>
                          <a:avLst/>
                          <a:gdLst>
                            <a:gd name="T0" fmla="*/ 0 w 21600"/>
                            <a:gd name="T1" fmla="*/ 0 h 28037"/>
                            <a:gd name="T2" fmla="*/ 0 w 21600"/>
                            <a:gd name="T3" fmla="*/ 0 h 28037"/>
                            <a:gd name="T4" fmla="*/ 0 w 21600"/>
                            <a:gd name="T5" fmla="*/ 0 h 28037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8037"/>
                            <a:gd name="T11" fmla="*/ 21600 w 21600"/>
                            <a:gd name="T12" fmla="*/ 28037 h 2803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8037" fill="none" extrusionOk="0">
                              <a:moveTo>
                                <a:pt x="3628" y="28036"/>
                              </a:moveTo>
                              <a:cubicBezTo>
                                <a:pt x="1262" y="24488"/>
                                <a:pt x="0" y="20319"/>
                                <a:pt x="0" y="16055"/>
                              </a:cubicBezTo>
                              <a:cubicBezTo>
                                <a:pt x="-1" y="9931"/>
                                <a:pt x="2598" y="4096"/>
                                <a:pt x="7150" y="0"/>
                              </a:cubicBezTo>
                            </a:path>
                            <a:path w="21600" h="28037" stroke="0" extrusionOk="0">
                              <a:moveTo>
                                <a:pt x="3628" y="28036"/>
                              </a:moveTo>
                              <a:cubicBezTo>
                                <a:pt x="1262" y="24488"/>
                                <a:pt x="0" y="20319"/>
                                <a:pt x="0" y="16055"/>
                              </a:cubicBezTo>
                              <a:cubicBezTo>
                                <a:pt x="-1" y="9931"/>
                                <a:pt x="2598" y="4096"/>
                                <a:pt x="7150" y="0"/>
                              </a:cubicBezTo>
                              <a:lnTo>
                                <a:pt x="21600" y="16055"/>
                              </a:lnTo>
                              <a:close/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</p:grpSp>
                <p:grpSp>
                  <p:nvGrpSpPr>
                    <p:cNvPr id="28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4" y="1878"/>
                      <a:ext cx="57" cy="21"/>
                      <a:chOff x="2174" y="1878"/>
                      <a:chExt cx="57" cy="21"/>
                    </a:xfrm>
                  </p:grpSpPr>
                  <p:grpSp>
                    <p:nvGrpSpPr>
                      <p:cNvPr id="29" name="Group 1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74" y="1878"/>
                        <a:ext cx="57" cy="6"/>
                        <a:chOff x="2174" y="1878"/>
                        <a:chExt cx="57" cy="6"/>
                      </a:xfrm>
                    </p:grpSpPr>
                    <p:sp>
                      <p:nvSpPr>
                        <p:cNvPr id="19674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1878"/>
                          <a:ext cx="25" cy="6"/>
                        </a:xfrm>
                        <a:custGeom>
                          <a:avLst/>
                          <a:gdLst>
                            <a:gd name="T0" fmla="*/ 24 w 25"/>
                            <a:gd name="T1" fmla="*/ 5 h 6"/>
                            <a:gd name="T2" fmla="*/ 18 w 25"/>
                            <a:gd name="T3" fmla="*/ 3 h 6"/>
                            <a:gd name="T4" fmla="*/ 11 w 25"/>
                            <a:gd name="T5" fmla="*/ 1 h 6"/>
                            <a:gd name="T6" fmla="*/ 6 w 25"/>
                            <a:gd name="T7" fmla="*/ 0 h 6"/>
                            <a:gd name="T8" fmla="*/ 0 w 25"/>
                            <a:gd name="T9" fmla="*/ 2 h 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5"/>
                            <a:gd name="T16" fmla="*/ 0 h 6"/>
                            <a:gd name="T17" fmla="*/ 25 w 25"/>
                            <a:gd name="T18" fmla="*/ 6 h 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5" h="6">
                              <a:moveTo>
                                <a:pt x="24" y="5"/>
                              </a:moveTo>
                              <a:lnTo>
                                <a:pt x="18" y="3"/>
                              </a:lnTo>
                              <a:lnTo>
                                <a:pt x="11" y="1"/>
                              </a:lnTo>
                              <a:lnTo>
                                <a:pt x="6" y="0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A04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75" name="Freeform 1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74" y="1878"/>
                          <a:ext cx="24" cy="6"/>
                        </a:xfrm>
                        <a:custGeom>
                          <a:avLst/>
                          <a:gdLst>
                            <a:gd name="T0" fmla="*/ 0 w 24"/>
                            <a:gd name="T1" fmla="*/ 5 h 6"/>
                            <a:gd name="T2" fmla="*/ 4 w 24"/>
                            <a:gd name="T3" fmla="*/ 2 h 6"/>
                            <a:gd name="T4" fmla="*/ 10 w 24"/>
                            <a:gd name="T5" fmla="*/ 0 h 6"/>
                            <a:gd name="T6" fmla="*/ 17 w 24"/>
                            <a:gd name="T7" fmla="*/ 0 h 6"/>
                            <a:gd name="T8" fmla="*/ 23 w 24"/>
                            <a:gd name="T9" fmla="*/ 1 h 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6"/>
                            <a:gd name="T17" fmla="*/ 24 w 24"/>
                            <a:gd name="T18" fmla="*/ 6 h 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6">
                              <a:moveTo>
                                <a:pt x="0" y="5"/>
                              </a:moveTo>
                              <a:lnTo>
                                <a:pt x="4" y="2"/>
                              </a:lnTo>
                              <a:lnTo>
                                <a:pt x="10" y="0"/>
                              </a:lnTo>
                              <a:lnTo>
                                <a:pt x="17" y="0"/>
                              </a:lnTo>
                              <a:lnTo>
                                <a:pt x="23" y="1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A04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  <p:grpSp>
                    <p:nvGrpSpPr>
                      <p:cNvPr id="30" name="Group 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85" y="1883"/>
                        <a:ext cx="29" cy="16"/>
                        <a:chOff x="2185" y="1883"/>
                        <a:chExt cx="29" cy="16"/>
                      </a:xfrm>
                    </p:grpSpPr>
                    <p:sp>
                      <p:nvSpPr>
                        <p:cNvPr id="19672" name="Oval 1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85" y="1883"/>
                          <a:ext cx="4" cy="1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27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73" name="Oval 1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10" y="1883"/>
                          <a:ext cx="4" cy="1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27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19470" name="Rectangle 109"/>
            <p:cNvSpPr>
              <a:spLocks noChangeArrowheads="1"/>
            </p:cNvSpPr>
            <p:nvPr/>
          </p:nvSpPr>
          <p:spPr bwMode="auto">
            <a:xfrm>
              <a:off x="6012898" y="1628841"/>
              <a:ext cx="1390021" cy="607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72" name="Line 111"/>
            <p:cNvSpPr>
              <a:spLocks noChangeShapeType="1"/>
            </p:cNvSpPr>
            <p:nvPr/>
          </p:nvSpPr>
          <p:spPr bwMode="auto">
            <a:xfrm flipV="1">
              <a:off x="1979712" y="1687424"/>
              <a:ext cx="1275588" cy="1338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3" name="Line 112"/>
            <p:cNvSpPr>
              <a:spLocks noChangeShapeType="1"/>
            </p:cNvSpPr>
            <p:nvPr/>
          </p:nvSpPr>
          <p:spPr bwMode="auto">
            <a:xfrm>
              <a:off x="5100646" y="1687425"/>
              <a:ext cx="1505456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9474" name="AutoShape 116"/>
            <p:cNvCxnSpPr>
              <a:cxnSpLocks noChangeShapeType="1"/>
              <a:stCxn id="19476" idx="2"/>
              <a:endCxn id="7" idx="0"/>
            </p:cNvCxnSpPr>
            <p:nvPr/>
          </p:nvCxnSpPr>
          <p:spPr bwMode="auto">
            <a:xfrm flipH="1">
              <a:off x="7592324" y="2181765"/>
              <a:ext cx="2091" cy="688833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lg" len="lg"/>
            </a:ln>
          </p:spPr>
        </p:cxnSp>
        <p:sp>
          <p:nvSpPr>
            <p:cNvPr id="115" name="AutoShape 118"/>
            <p:cNvSpPr>
              <a:spLocks noChangeArrowheads="1"/>
            </p:cNvSpPr>
            <p:nvPr/>
          </p:nvSpPr>
          <p:spPr bwMode="auto">
            <a:xfrm>
              <a:off x="6613277" y="1321024"/>
              <a:ext cx="1817414" cy="803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9476" name="Rectangle 119"/>
            <p:cNvSpPr>
              <a:spLocks noChangeArrowheads="1"/>
            </p:cNvSpPr>
            <p:nvPr/>
          </p:nvSpPr>
          <p:spPr bwMode="auto">
            <a:xfrm>
              <a:off x="6595546" y="1346443"/>
              <a:ext cx="1997737" cy="8353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22238" tIns="61912" rIns="122238" bIns="61912">
              <a:spAutoFit/>
            </a:bodyPr>
            <a:lstStyle/>
            <a:p>
              <a:pPr algn="ctr" defTabSz="1347788" eaLnBrk="0" hangingPunct="0"/>
              <a:r>
                <a:rPr kumimoji="0" lang="en-US" altLang="zh-TW" sz="1400" dirty="0">
                  <a:solidFill>
                    <a:srgbClr val="0000FF"/>
                  </a:solidFill>
                  <a:sym typeface="Wingdings 2" pitchFamily="18" charset="2"/>
                </a:rPr>
                <a:t></a:t>
              </a:r>
              <a:r>
                <a:rPr kumimoji="0" lang="zh-TW" altLang="en-US" b="1" dirty="0">
                  <a:solidFill>
                    <a:srgbClr val="0000FF"/>
                  </a:solidFill>
                  <a:ea typeface="標楷體" pitchFamily="65" charset="-120"/>
                  <a:sym typeface="Wingdings 2" pitchFamily="18" charset="2"/>
                </a:rPr>
                <a:t>診間：</a:t>
              </a:r>
              <a:r>
                <a:rPr kumimoji="0" lang="zh-TW" altLang="en-US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插入</a:t>
              </a:r>
            </a:p>
            <a:p>
              <a:pPr algn="ctr" defTabSz="1347788" eaLnBrk="0" hangingPunct="0"/>
              <a:r>
                <a:rPr kumimoji="0" lang="zh-TW" altLang="en-US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       健保</a:t>
              </a:r>
              <a:r>
                <a:rPr kumimoji="0" lang="en-US" altLang="zh-TW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IC</a:t>
              </a:r>
              <a:r>
                <a:rPr kumimoji="0" lang="zh-TW" altLang="en-US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卡</a:t>
              </a:r>
            </a:p>
          </p:txBody>
        </p:sp>
        <p:grpSp>
          <p:nvGrpSpPr>
            <p:cNvPr id="31" name="Group 122"/>
            <p:cNvGrpSpPr>
              <a:grpSpLocks/>
            </p:cNvGrpSpPr>
            <p:nvPr/>
          </p:nvGrpSpPr>
          <p:grpSpPr bwMode="auto">
            <a:xfrm>
              <a:off x="5101770" y="2205185"/>
              <a:ext cx="1745944" cy="1400223"/>
              <a:chOff x="1609" y="1469"/>
              <a:chExt cx="890" cy="627"/>
            </a:xfrm>
          </p:grpSpPr>
          <p:grpSp>
            <p:nvGrpSpPr>
              <p:cNvPr id="96" name="Group 123"/>
              <p:cNvGrpSpPr>
                <a:grpSpLocks/>
              </p:cNvGrpSpPr>
              <p:nvPr/>
            </p:nvGrpSpPr>
            <p:grpSpPr bwMode="auto">
              <a:xfrm>
                <a:off x="1609" y="1469"/>
                <a:ext cx="890" cy="626"/>
                <a:chOff x="1609" y="1469"/>
                <a:chExt cx="890" cy="626"/>
              </a:xfrm>
            </p:grpSpPr>
            <p:sp>
              <p:nvSpPr>
                <p:cNvPr id="19653" name="AutoShape 124"/>
                <p:cNvSpPr>
                  <a:spLocks noChangeArrowheads="1"/>
                </p:cNvSpPr>
                <p:nvPr/>
              </p:nvSpPr>
              <p:spPr bwMode="auto">
                <a:xfrm>
                  <a:off x="1609" y="1469"/>
                  <a:ext cx="814" cy="626"/>
                </a:xfrm>
                <a:prstGeom prst="roundRect">
                  <a:avLst>
                    <a:gd name="adj" fmla="val 12468"/>
                  </a:avLst>
                </a:prstGeom>
                <a:gradFill rotWithShape="0">
                  <a:gsLst>
                    <a:gs pos="0">
                      <a:srgbClr val="A2FFA3"/>
                    </a:gs>
                    <a:gs pos="100000">
                      <a:srgbClr val="BEFFBE"/>
                    </a:gs>
                  </a:gsLst>
                  <a:path path="rect">
                    <a:fillToRect l="100000" b="100000"/>
                  </a:path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654" name="AutoShape 125"/>
                <p:cNvSpPr>
                  <a:spLocks noChangeArrowheads="1"/>
                </p:cNvSpPr>
                <p:nvPr/>
              </p:nvSpPr>
              <p:spPr bwMode="auto">
                <a:xfrm>
                  <a:off x="1613" y="1473"/>
                  <a:ext cx="886" cy="622"/>
                </a:xfrm>
                <a:prstGeom prst="roundRect">
                  <a:avLst>
                    <a:gd name="adj" fmla="val 12375"/>
                  </a:avLst>
                </a:prstGeom>
                <a:gradFill rotWithShape="0">
                  <a:gsLst>
                    <a:gs pos="0">
                      <a:srgbClr val="A2FFA3"/>
                    </a:gs>
                    <a:gs pos="100000">
                      <a:srgbClr val="BEFFBE"/>
                    </a:gs>
                  </a:gsLst>
                  <a:path path="rect">
                    <a:fillToRect l="100000" b="10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9559" name="Rectangle 126"/>
              <p:cNvSpPr>
                <a:spLocks noChangeArrowheads="1"/>
              </p:cNvSpPr>
              <p:nvPr/>
            </p:nvSpPr>
            <p:spPr bwMode="auto">
              <a:xfrm>
                <a:off x="1915" y="1526"/>
                <a:ext cx="419" cy="1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kumimoji="0" lang="zh-TW" altLang="zh-TW" sz="1200" b="1">
                    <a:solidFill>
                      <a:srgbClr val="3365FB"/>
                    </a:solidFill>
                    <a:latin typeface="Times New Roman" pitchFamily="18" charset="0"/>
                    <a:ea typeface="標楷體" pitchFamily="65" charset="-120"/>
                  </a:rPr>
                  <a:t>健保</a:t>
                </a:r>
                <a:r>
                  <a:rPr kumimoji="0" lang="en-US" altLang="zh-TW" sz="1200" b="1">
                    <a:solidFill>
                      <a:srgbClr val="3365FB"/>
                    </a:solidFill>
                    <a:latin typeface="Times New Roman" pitchFamily="18" charset="0"/>
                    <a:ea typeface="標楷體" pitchFamily="65" charset="-120"/>
                  </a:rPr>
                  <a:t>IC</a:t>
                </a:r>
                <a:r>
                  <a:rPr kumimoji="0" lang="zh-TW" altLang="en-US" sz="1200" b="1">
                    <a:solidFill>
                      <a:srgbClr val="3365FB"/>
                    </a:solidFill>
                    <a:latin typeface="華康楷書體W5"/>
                    <a:ea typeface="華康楷書體W5"/>
                    <a:cs typeface="華康楷書體W5"/>
                  </a:rPr>
                  <a:t>卡</a:t>
                </a:r>
              </a:p>
            </p:txBody>
          </p:sp>
          <p:sp>
            <p:nvSpPr>
              <p:cNvPr id="19560" name="Arc 127"/>
              <p:cNvSpPr>
                <a:spLocks/>
              </p:cNvSpPr>
              <p:nvPr/>
            </p:nvSpPr>
            <p:spPr bwMode="auto">
              <a:xfrm>
                <a:off x="1783" y="1716"/>
                <a:ext cx="607" cy="380"/>
              </a:xfrm>
              <a:custGeom>
                <a:avLst/>
                <a:gdLst>
                  <a:gd name="T0" fmla="*/ 0 w 21599"/>
                  <a:gd name="T1" fmla="*/ 0 h 21600"/>
                  <a:gd name="T2" fmla="*/ 0 w 21599"/>
                  <a:gd name="T3" fmla="*/ 0 h 21600"/>
                  <a:gd name="T4" fmla="*/ 0 w 215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0" y="21373"/>
                    </a:moveTo>
                    <a:cubicBezTo>
                      <a:pt x="124" y="9560"/>
                      <a:pt x="9714" y="38"/>
                      <a:pt x="21528" y="0"/>
                    </a:cubicBezTo>
                  </a:path>
                  <a:path w="21599" h="21600" stroke="0" extrusionOk="0">
                    <a:moveTo>
                      <a:pt x="0" y="21373"/>
                    </a:moveTo>
                    <a:cubicBezTo>
                      <a:pt x="124" y="9560"/>
                      <a:pt x="9714" y="38"/>
                      <a:pt x="21528" y="0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AFD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1" name="Oval 128"/>
              <p:cNvSpPr>
                <a:spLocks noChangeArrowheads="1"/>
              </p:cNvSpPr>
              <p:nvPr/>
            </p:nvSpPr>
            <p:spPr bwMode="auto">
              <a:xfrm>
                <a:off x="1870" y="1966"/>
                <a:ext cx="91" cy="109"/>
              </a:xfrm>
              <a:prstGeom prst="ellipse">
                <a:avLst/>
              </a:prstGeom>
              <a:solidFill>
                <a:srgbClr val="FC0128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562" name="Rectangle 129"/>
              <p:cNvSpPr>
                <a:spLocks noChangeArrowheads="1"/>
              </p:cNvSpPr>
              <p:nvPr/>
            </p:nvSpPr>
            <p:spPr bwMode="auto">
              <a:xfrm>
                <a:off x="1968" y="1693"/>
                <a:ext cx="380" cy="1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kumimoji="0" lang="en-US" altLang="zh-TW" sz="800" dirty="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B123456789 </a:t>
                </a:r>
              </a:p>
            </p:txBody>
          </p:sp>
          <p:sp>
            <p:nvSpPr>
              <p:cNvPr id="19563" name="Oval 130"/>
              <p:cNvSpPr>
                <a:spLocks noChangeArrowheads="1"/>
              </p:cNvSpPr>
              <p:nvPr/>
            </p:nvSpPr>
            <p:spPr bwMode="auto">
              <a:xfrm>
                <a:off x="1756" y="1911"/>
                <a:ext cx="69" cy="77"/>
              </a:xfrm>
              <a:prstGeom prst="ellipse">
                <a:avLst/>
              </a:prstGeom>
              <a:solidFill>
                <a:srgbClr val="618FFD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97" name="Group 131"/>
              <p:cNvGrpSpPr>
                <a:grpSpLocks/>
              </p:cNvGrpSpPr>
              <p:nvPr/>
            </p:nvGrpSpPr>
            <p:grpSpPr bwMode="auto">
              <a:xfrm>
                <a:off x="1727" y="1635"/>
                <a:ext cx="202" cy="163"/>
                <a:chOff x="1727" y="1635"/>
                <a:chExt cx="202" cy="163"/>
              </a:xfrm>
            </p:grpSpPr>
            <p:sp>
              <p:nvSpPr>
                <p:cNvPr id="19644" name="AutoShape 132"/>
                <p:cNvSpPr>
                  <a:spLocks noChangeArrowheads="1"/>
                </p:cNvSpPr>
                <p:nvPr/>
              </p:nvSpPr>
              <p:spPr bwMode="auto">
                <a:xfrm>
                  <a:off x="1727" y="1635"/>
                  <a:ext cx="194" cy="155"/>
                </a:xfrm>
                <a:prstGeom prst="roundRect">
                  <a:avLst>
                    <a:gd name="adj" fmla="val 12273"/>
                  </a:avLst>
                </a:prstGeom>
                <a:solidFill>
                  <a:srgbClr val="EF9100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645" name="Line 133"/>
                <p:cNvSpPr>
                  <a:spLocks noChangeShapeType="1"/>
                </p:cNvSpPr>
                <p:nvPr/>
              </p:nvSpPr>
              <p:spPr bwMode="auto">
                <a:xfrm>
                  <a:off x="1799" y="1635"/>
                  <a:ext cx="0" cy="163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646" name="Line 134"/>
                <p:cNvSpPr>
                  <a:spLocks noChangeShapeType="1"/>
                </p:cNvSpPr>
                <p:nvPr/>
              </p:nvSpPr>
              <p:spPr bwMode="auto">
                <a:xfrm>
                  <a:off x="1727" y="1674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647" name="Line 135"/>
                <p:cNvSpPr>
                  <a:spLocks noChangeShapeType="1"/>
                </p:cNvSpPr>
                <p:nvPr/>
              </p:nvSpPr>
              <p:spPr bwMode="auto">
                <a:xfrm>
                  <a:off x="1727" y="1716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648" name="Line 136"/>
                <p:cNvSpPr>
                  <a:spLocks noChangeShapeType="1"/>
                </p:cNvSpPr>
                <p:nvPr/>
              </p:nvSpPr>
              <p:spPr bwMode="auto">
                <a:xfrm>
                  <a:off x="1727" y="1759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649" name="Line 137"/>
                <p:cNvSpPr>
                  <a:spLocks noChangeShapeType="1"/>
                </p:cNvSpPr>
                <p:nvPr/>
              </p:nvSpPr>
              <p:spPr bwMode="auto">
                <a:xfrm>
                  <a:off x="1857" y="1678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650" name="Line 138"/>
                <p:cNvSpPr>
                  <a:spLocks noChangeShapeType="1"/>
                </p:cNvSpPr>
                <p:nvPr/>
              </p:nvSpPr>
              <p:spPr bwMode="auto">
                <a:xfrm>
                  <a:off x="1861" y="1674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651" name="Line 139"/>
                <p:cNvSpPr>
                  <a:spLocks noChangeShapeType="1"/>
                </p:cNvSpPr>
                <p:nvPr/>
              </p:nvSpPr>
              <p:spPr bwMode="auto">
                <a:xfrm>
                  <a:off x="1861" y="1716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652" name="Line 140"/>
                <p:cNvSpPr>
                  <a:spLocks noChangeShapeType="1"/>
                </p:cNvSpPr>
                <p:nvPr/>
              </p:nvSpPr>
              <p:spPr bwMode="auto">
                <a:xfrm>
                  <a:off x="1861" y="1759"/>
                  <a:ext cx="68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8" name="Group 141"/>
              <p:cNvGrpSpPr>
                <a:grpSpLocks/>
              </p:cNvGrpSpPr>
              <p:nvPr/>
            </p:nvGrpSpPr>
            <p:grpSpPr bwMode="auto">
              <a:xfrm>
                <a:off x="2092" y="1844"/>
                <a:ext cx="221" cy="193"/>
                <a:chOff x="2092" y="1844"/>
                <a:chExt cx="221" cy="193"/>
              </a:xfrm>
            </p:grpSpPr>
            <p:grpSp>
              <p:nvGrpSpPr>
                <p:cNvPr id="99" name="Group 142"/>
                <p:cNvGrpSpPr>
                  <a:grpSpLocks/>
                </p:cNvGrpSpPr>
                <p:nvPr/>
              </p:nvGrpSpPr>
              <p:grpSpPr bwMode="auto">
                <a:xfrm>
                  <a:off x="2092" y="1998"/>
                  <a:ext cx="221" cy="39"/>
                  <a:chOff x="2092" y="1998"/>
                  <a:chExt cx="221" cy="39"/>
                </a:xfrm>
              </p:grpSpPr>
              <p:grpSp>
                <p:nvGrpSpPr>
                  <p:cNvPr id="100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2093" y="1998"/>
                    <a:ext cx="220" cy="39"/>
                    <a:chOff x="2093" y="1998"/>
                    <a:chExt cx="220" cy="39"/>
                  </a:xfrm>
                </p:grpSpPr>
                <p:sp>
                  <p:nvSpPr>
                    <p:cNvPr id="19622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093" y="1998"/>
                      <a:ext cx="110" cy="39"/>
                    </a:xfrm>
                    <a:custGeom>
                      <a:avLst/>
                      <a:gdLst>
                        <a:gd name="T0" fmla="*/ 2 w 110"/>
                        <a:gd name="T1" fmla="*/ 19 h 39"/>
                        <a:gd name="T2" fmla="*/ 31 w 110"/>
                        <a:gd name="T3" fmla="*/ 15 h 39"/>
                        <a:gd name="T4" fmla="*/ 41 w 110"/>
                        <a:gd name="T5" fmla="*/ 12 h 39"/>
                        <a:gd name="T6" fmla="*/ 48 w 110"/>
                        <a:gd name="T7" fmla="*/ 9 h 39"/>
                        <a:gd name="T8" fmla="*/ 56 w 110"/>
                        <a:gd name="T9" fmla="*/ 6 h 39"/>
                        <a:gd name="T10" fmla="*/ 60 w 110"/>
                        <a:gd name="T11" fmla="*/ 4 h 39"/>
                        <a:gd name="T12" fmla="*/ 65 w 110"/>
                        <a:gd name="T13" fmla="*/ 3 h 39"/>
                        <a:gd name="T14" fmla="*/ 72 w 110"/>
                        <a:gd name="T15" fmla="*/ 2 h 39"/>
                        <a:gd name="T16" fmla="*/ 80 w 110"/>
                        <a:gd name="T17" fmla="*/ 2 h 39"/>
                        <a:gd name="T18" fmla="*/ 86 w 110"/>
                        <a:gd name="T19" fmla="*/ 0 h 39"/>
                        <a:gd name="T20" fmla="*/ 100 w 110"/>
                        <a:gd name="T21" fmla="*/ 1 h 39"/>
                        <a:gd name="T22" fmla="*/ 109 w 110"/>
                        <a:gd name="T23" fmla="*/ 0 h 39"/>
                        <a:gd name="T24" fmla="*/ 109 w 110"/>
                        <a:gd name="T25" fmla="*/ 37 h 39"/>
                        <a:gd name="T26" fmla="*/ 88 w 110"/>
                        <a:gd name="T27" fmla="*/ 38 h 39"/>
                        <a:gd name="T28" fmla="*/ 69 w 110"/>
                        <a:gd name="T29" fmla="*/ 37 h 39"/>
                        <a:gd name="T30" fmla="*/ 52 w 110"/>
                        <a:gd name="T31" fmla="*/ 38 h 39"/>
                        <a:gd name="T32" fmla="*/ 56 w 110"/>
                        <a:gd name="T33" fmla="*/ 34 h 39"/>
                        <a:gd name="T34" fmla="*/ 57 w 110"/>
                        <a:gd name="T35" fmla="*/ 32 h 39"/>
                        <a:gd name="T36" fmla="*/ 59 w 110"/>
                        <a:gd name="T37" fmla="*/ 29 h 39"/>
                        <a:gd name="T38" fmla="*/ 59 w 110"/>
                        <a:gd name="T39" fmla="*/ 26 h 39"/>
                        <a:gd name="T40" fmla="*/ 58 w 110"/>
                        <a:gd name="T41" fmla="*/ 23 h 39"/>
                        <a:gd name="T42" fmla="*/ 55 w 110"/>
                        <a:gd name="T43" fmla="*/ 21 h 39"/>
                        <a:gd name="T44" fmla="*/ 47 w 110"/>
                        <a:gd name="T45" fmla="*/ 22 h 39"/>
                        <a:gd name="T46" fmla="*/ 45 w 110"/>
                        <a:gd name="T47" fmla="*/ 22 h 39"/>
                        <a:gd name="T48" fmla="*/ 40 w 110"/>
                        <a:gd name="T49" fmla="*/ 23 h 39"/>
                        <a:gd name="T50" fmla="*/ 37 w 110"/>
                        <a:gd name="T51" fmla="*/ 24 h 39"/>
                        <a:gd name="T52" fmla="*/ 34 w 110"/>
                        <a:gd name="T53" fmla="*/ 25 h 39"/>
                        <a:gd name="T54" fmla="*/ 29 w 110"/>
                        <a:gd name="T55" fmla="*/ 25 h 39"/>
                        <a:gd name="T56" fmla="*/ 24 w 110"/>
                        <a:gd name="T57" fmla="*/ 26 h 39"/>
                        <a:gd name="T58" fmla="*/ 20 w 110"/>
                        <a:gd name="T59" fmla="*/ 26 h 39"/>
                        <a:gd name="T60" fmla="*/ 15 w 110"/>
                        <a:gd name="T61" fmla="*/ 25 h 39"/>
                        <a:gd name="T62" fmla="*/ 11 w 110"/>
                        <a:gd name="T63" fmla="*/ 25 h 39"/>
                        <a:gd name="T64" fmla="*/ 2 w 110"/>
                        <a:gd name="T65" fmla="*/ 23 h 39"/>
                        <a:gd name="T66" fmla="*/ 0 w 110"/>
                        <a:gd name="T67" fmla="*/ 21 h 39"/>
                        <a:gd name="T68" fmla="*/ 2 w 110"/>
                        <a:gd name="T69" fmla="*/ 19 h 39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10"/>
                        <a:gd name="T106" fmla="*/ 0 h 39"/>
                        <a:gd name="T107" fmla="*/ 110 w 110"/>
                        <a:gd name="T108" fmla="*/ 39 h 39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10" h="39">
                          <a:moveTo>
                            <a:pt x="2" y="19"/>
                          </a:moveTo>
                          <a:lnTo>
                            <a:pt x="31" y="15"/>
                          </a:lnTo>
                          <a:lnTo>
                            <a:pt x="41" y="12"/>
                          </a:lnTo>
                          <a:lnTo>
                            <a:pt x="48" y="9"/>
                          </a:lnTo>
                          <a:lnTo>
                            <a:pt x="56" y="6"/>
                          </a:lnTo>
                          <a:lnTo>
                            <a:pt x="60" y="4"/>
                          </a:lnTo>
                          <a:lnTo>
                            <a:pt x="65" y="3"/>
                          </a:lnTo>
                          <a:lnTo>
                            <a:pt x="72" y="2"/>
                          </a:lnTo>
                          <a:lnTo>
                            <a:pt x="80" y="2"/>
                          </a:lnTo>
                          <a:lnTo>
                            <a:pt x="86" y="0"/>
                          </a:lnTo>
                          <a:lnTo>
                            <a:pt x="100" y="1"/>
                          </a:lnTo>
                          <a:lnTo>
                            <a:pt x="109" y="0"/>
                          </a:lnTo>
                          <a:lnTo>
                            <a:pt x="109" y="37"/>
                          </a:lnTo>
                          <a:lnTo>
                            <a:pt x="88" y="38"/>
                          </a:lnTo>
                          <a:lnTo>
                            <a:pt x="69" y="37"/>
                          </a:lnTo>
                          <a:lnTo>
                            <a:pt x="52" y="38"/>
                          </a:lnTo>
                          <a:lnTo>
                            <a:pt x="56" y="34"/>
                          </a:lnTo>
                          <a:lnTo>
                            <a:pt x="57" y="32"/>
                          </a:lnTo>
                          <a:lnTo>
                            <a:pt x="59" y="29"/>
                          </a:lnTo>
                          <a:lnTo>
                            <a:pt x="59" y="26"/>
                          </a:lnTo>
                          <a:lnTo>
                            <a:pt x="58" y="23"/>
                          </a:lnTo>
                          <a:lnTo>
                            <a:pt x="55" y="21"/>
                          </a:lnTo>
                          <a:lnTo>
                            <a:pt x="47" y="22"/>
                          </a:lnTo>
                          <a:lnTo>
                            <a:pt x="45" y="22"/>
                          </a:lnTo>
                          <a:lnTo>
                            <a:pt x="40" y="23"/>
                          </a:lnTo>
                          <a:lnTo>
                            <a:pt x="37" y="24"/>
                          </a:lnTo>
                          <a:lnTo>
                            <a:pt x="34" y="25"/>
                          </a:lnTo>
                          <a:lnTo>
                            <a:pt x="29" y="25"/>
                          </a:lnTo>
                          <a:lnTo>
                            <a:pt x="24" y="26"/>
                          </a:lnTo>
                          <a:lnTo>
                            <a:pt x="20" y="26"/>
                          </a:lnTo>
                          <a:lnTo>
                            <a:pt x="15" y="25"/>
                          </a:lnTo>
                          <a:lnTo>
                            <a:pt x="11" y="25"/>
                          </a:lnTo>
                          <a:lnTo>
                            <a:pt x="2" y="23"/>
                          </a:lnTo>
                          <a:lnTo>
                            <a:pt x="0" y="21"/>
                          </a:lnTo>
                          <a:lnTo>
                            <a:pt x="2" y="19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23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41" y="2015"/>
                      <a:ext cx="15" cy="8"/>
                    </a:xfrm>
                    <a:custGeom>
                      <a:avLst/>
                      <a:gdLst>
                        <a:gd name="T0" fmla="*/ 10 w 15"/>
                        <a:gd name="T1" fmla="*/ 0 h 8"/>
                        <a:gd name="T2" fmla="*/ 12 w 15"/>
                        <a:gd name="T3" fmla="*/ 2 h 8"/>
                        <a:gd name="T4" fmla="*/ 12 w 15"/>
                        <a:gd name="T5" fmla="*/ 3 h 8"/>
                        <a:gd name="T6" fmla="*/ 9 w 15"/>
                        <a:gd name="T7" fmla="*/ 4 h 8"/>
                        <a:gd name="T8" fmla="*/ 6 w 15"/>
                        <a:gd name="T9" fmla="*/ 4 h 8"/>
                        <a:gd name="T10" fmla="*/ 0 w 15"/>
                        <a:gd name="T11" fmla="*/ 5 h 8"/>
                        <a:gd name="T12" fmla="*/ 6 w 15"/>
                        <a:gd name="T13" fmla="*/ 5 h 8"/>
                        <a:gd name="T14" fmla="*/ 7 w 15"/>
                        <a:gd name="T15" fmla="*/ 5 h 8"/>
                        <a:gd name="T16" fmla="*/ 8 w 15"/>
                        <a:gd name="T17" fmla="*/ 7 h 8"/>
                        <a:gd name="T18" fmla="*/ 8 w 15"/>
                        <a:gd name="T19" fmla="*/ 7 h 8"/>
                        <a:gd name="T20" fmla="*/ 10 w 15"/>
                        <a:gd name="T21" fmla="*/ 7 h 8"/>
                        <a:gd name="T22" fmla="*/ 10 w 15"/>
                        <a:gd name="T23" fmla="*/ 6 h 8"/>
                        <a:gd name="T24" fmla="*/ 8 w 15"/>
                        <a:gd name="T25" fmla="*/ 5 h 8"/>
                        <a:gd name="T26" fmla="*/ 10 w 15"/>
                        <a:gd name="T27" fmla="*/ 4 h 8"/>
                        <a:gd name="T28" fmla="*/ 13 w 15"/>
                        <a:gd name="T29" fmla="*/ 3 h 8"/>
                        <a:gd name="T30" fmla="*/ 14 w 15"/>
                        <a:gd name="T31" fmla="*/ 2 h 8"/>
                        <a:gd name="T32" fmla="*/ 14 w 15"/>
                        <a:gd name="T33" fmla="*/ 1 h 8"/>
                        <a:gd name="T34" fmla="*/ 10 w 15"/>
                        <a:gd name="T35" fmla="*/ 0 h 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5"/>
                        <a:gd name="T55" fmla="*/ 0 h 8"/>
                        <a:gd name="T56" fmla="*/ 15 w 15"/>
                        <a:gd name="T57" fmla="*/ 8 h 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5" h="8">
                          <a:moveTo>
                            <a:pt x="10" y="0"/>
                          </a:moveTo>
                          <a:lnTo>
                            <a:pt x="12" y="2"/>
                          </a:lnTo>
                          <a:lnTo>
                            <a:pt x="12" y="3"/>
                          </a:lnTo>
                          <a:lnTo>
                            <a:pt x="9" y="4"/>
                          </a:ln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6" y="5"/>
                          </a:lnTo>
                          <a:lnTo>
                            <a:pt x="7" y="5"/>
                          </a:lnTo>
                          <a:lnTo>
                            <a:pt x="8" y="7"/>
                          </a:lnTo>
                          <a:lnTo>
                            <a:pt x="10" y="7"/>
                          </a:lnTo>
                          <a:lnTo>
                            <a:pt x="10" y="6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3" y="3"/>
                          </a:lnTo>
                          <a:lnTo>
                            <a:pt x="14" y="2"/>
                          </a:lnTo>
                          <a:lnTo>
                            <a:pt x="14" y="1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24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35" y="2018"/>
                      <a:ext cx="12" cy="3"/>
                    </a:xfrm>
                    <a:custGeom>
                      <a:avLst/>
                      <a:gdLst>
                        <a:gd name="T0" fmla="*/ 6 w 12"/>
                        <a:gd name="T1" fmla="*/ 2 h 3"/>
                        <a:gd name="T2" fmla="*/ 4 w 12"/>
                        <a:gd name="T3" fmla="*/ 1 h 3"/>
                        <a:gd name="T4" fmla="*/ 0 w 12"/>
                        <a:gd name="T5" fmla="*/ 0 h 3"/>
                        <a:gd name="T6" fmla="*/ 1 w 12"/>
                        <a:gd name="T7" fmla="*/ 1 h 3"/>
                        <a:gd name="T8" fmla="*/ 4 w 12"/>
                        <a:gd name="T9" fmla="*/ 1 h 3"/>
                        <a:gd name="T10" fmla="*/ 7 w 12"/>
                        <a:gd name="T11" fmla="*/ 1 h 3"/>
                        <a:gd name="T12" fmla="*/ 8 w 12"/>
                        <a:gd name="T13" fmla="*/ 1 h 3"/>
                        <a:gd name="T14" fmla="*/ 8 w 12"/>
                        <a:gd name="T15" fmla="*/ 1 h 3"/>
                        <a:gd name="T16" fmla="*/ 11 w 12"/>
                        <a:gd name="T17" fmla="*/ 0 h 3"/>
                        <a:gd name="T18" fmla="*/ 10 w 12"/>
                        <a:gd name="T19" fmla="*/ 1 h 3"/>
                        <a:gd name="T20" fmla="*/ 9 w 12"/>
                        <a:gd name="T21" fmla="*/ 1 h 3"/>
                        <a:gd name="T22" fmla="*/ 8 w 12"/>
                        <a:gd name="T23" fmla="*/ 2 h 3"/>
                        <a:gd name="T24" fmla="*/ 6 w 12"/>
                        <a:gd name="T25" fmla="*/ 2 h 3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2"/>
                        <a:gd name="T40" fmla="*/ 0 h 3"/>
                        <a:gd name="T41" fmla="*/ 12 w 12"/>
                        <a:gd name="T42" fmla="*/ 3 h 3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2" h="3">
                          <a:moveTo>
                            <a:pt x="6" y="2"/>
                          </a:moveTo>
                          <a:lnTo>
                            <a:pt x="4" y="1"/>
                          </a:lnTo>
                          <a:lnTo>
                            <a:pt x="0" y="0"/>
                          </a:lnTo>
                          <a:lnTo>
                            <a:pt x="1" y="1"/>
                          </a:lnTo>
                          <a:lnTo>
                            <a:pt x="4" y="1"/>
                          </a:lnTo>
                          <a:lnTo>
                            <a:pt x="7" y="1"/>
                          </a:lnTo>
                          <a:lnTo>
                            <a:pt x="8" y="1"/>
                          </a:lnTo>
                          <a:lnTo>
                            <a:pt x="11" y="0"/>
                          </a:lnTo>
                          <a:lnTo>
                            <a:pt x="10" y="1"/>
                          </a:lnTo>
                          <a:lnTo>
                            <a:pt x="9" y="1"/>
                          </a:lnTo>
                          <a:lnTo>
                            <a:pt x="8" y="2"/>
                          </a:lnTo>
                          <a:lnTo>
                            <a:pt x="6" y="2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25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34" y="2010"/>
                      <a:ext cx="13" cy="3"/>
                    </a:xfrm>
                    <a:custGeom>
                      <a:avLst/>
                      <a:gdLst>
                        <a:gd name="T0" fmla="*/ 0 w 13"/>
                        <a:gd name="T1" fmla="*/ 1 h 3"/>
                        <a:gd name="T2" fmla="*/ 2 w 13"/>
                        <a:gd name="T3" fmla="*/ 1 h 3"/>
                        <a:gd name="T4" fmla="*/ 4 w 13"/>
                        <a:gd name="T5" fmla="*/ 1 h 3"/>
                        <a:gd name="T6" fmla="*/ 4 w 13"/>
                        <a:gd name="T7" fmla="*/ 1 h 3"/>
                        <a:gd name="T8" fmla="*/ 4 w 13"/>
                        <a:gd name="T9" fmla="*/ 1 h 3"/>
                        <a:gd name="T10" fmla="*/ 4 w 13"/>
                        <a:gd name="T11" fmla="*/ 1 h 3"/>
                        <a:gd name="T12" fmla="*/ 4 w 13"/>
                        <a:gd name="T13" fmla="*/ 1 h 3"/>
                        <a:gd name="T14" fmla="*/ 3 w 13"/>
                        <a:gd name="T15" fmla="*/ 1 h 3"/>
                        <a:gd name="T16" fmla="*/ 2 w 13"/>
                        <a:gd name="T17" fmla="*/ 0 h 3"/>
                        <a:gd name="T18" fmla="*/ 4 w 13"/>
                        <a:gd name="T19" fmla="*/ 1 h 3"/>
                        <a:gd name="T20" fmla="*/ 7 w 13"/>
                        <a:gd name="T21" fmla="*/ 1 h 3"/>
                        <a:gd name="T22" fmla="*/ 8 w 13"/>
                        <a:gd name="T23" fmla="*/ 1 h 3"/>
                        <a:gd name="T24" fmla="*/ 8 w 13"/>
                        <a:gd name="T25" fmla="*/ 2 h 3"/>
                        <a:gd name="T26" fmla="*/ 8 w 13"/>
                        <a:gd name="T27" fmla="*/ 2 h 3"/>
                        <a:gd name="T28" fmla="*/ 8 w 13"/>
                        <a:gd name="T29" fmla="*/ 2 h 3"/>
                        <a:gd name="T30" fmla="*/ 8 w 13"/>
                        <a:gd name="T31" fmla="*/ 1 h 3"/>
                        <a:gd name="T32" fmla="*/ 8 w 13"/>
                        <a:gd name="T33" fmla="*/ 1 h 3"/>
                        <a:gd name="T34" fmla="*/ 5 w 13"/>
                        <a:gd name="T35" fmla="*/ 0 h 3"/>
                        <a:gd name="T36" fmla="*/ 4 w 13"/>
                        <a:gd name="T37" fmla="*/ 0 h 3"/>
                        <a:gd name="T38" fmla="*/ 8 w 13"/>
                        <a:gd name="T39" fmla="*/ 0 h 3"/>
                        <a:gd name="T40" fmla="*/ 10 w 13"/>
                        <a:gd name="T41" fmla="*/ 0 h 3"/>
                        <a:gd name="T42" fmla="*/ 12 w 13"/>
                        <a:gd name="T43" fmla="*/ 1 h 3"/>
                        <a:gd name="T44" fmla="*/ 11 w 13"/>
                        <a:gd name="T45" fmla="*/ 0 h 3"/>
                        <a:gd name="T46" fmla="*/ 9 w 13"/>
                        <a:gd name="T47" fmla="*/ 0 h 3"/>
                        <a:gd name="T48" fmla="*/ 4 w 13"/>
                        <a:gd name="T49" fmla="*/ 0 h 3"/>
                        <a:gd name="T50" fmla="*/ 3 w 13"/>
                        <a:gd name="T51" fmla="*/ 0 h 3"/>
                        <a:gd name="T52" fmla="*/ 1 w 13"/>
                        <a:gd name="T53" fmla="*/ 0 h 3"/>
                        <a:gd name="T54" fmla="*/ 0 w 13"/>
                        <a:gd name="T55" fmla="*/ 1 h 3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13"/>
                        <a:gd name="T85" fmla="*/ 0 h 3"/>
                        <a:gd name="T86" fmla="*/ 13 w 13"/>
                        <a:gd name="T87" fmla="*/ 3 h 3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13" h="3">
                          <a:moveTo>
                            <a:pt x="0" y="1"/>
                          </a:moveTo>
                          <a:lnTo>
                            <a:pt x="2" y="1"/>
                          </a:lnTo>
                          <a:lnTo>
                            <a:pt x="4" y="1"/>
                          </a:lnTo>
                          <a:lnTo>
                            <a:pt x="3" y="1"/>
                          </a:lnTo>
                          <a:lnTo>
                            <a:pt x="2" y="0"/>
                          </a:lnTo>
                          <a:lnTo>
                            <a:pt x="4" y="1"/>
                          </a:lnTo>
                          <a:lnTo>
                            <a:pt x="7" y="1"/>
                          </a:lnTo>
                          <a:lnTo>
                            <a:pt x="8" y="1"/>
                          </a:lnTo>
                          <a:lnTo>
                            <a:pt x="8" y="2"/>
                          </a:lnTo>
                          <a:lnTo>
                            <a:pt x="8" y="1"/>
                          </a:ln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26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204" y="1998"/>
                      <a:ext cx="109" cy="39"/>
                    </a:xfrm>
                    <a:custGeom>
                      <a:avLst/>
                      <a:gdLst>
                        <a:gd name="T0" fmla="*/ 106 w 109"/>
                        <a:gd name="T1" fmla="*/ 19 h 39"/>
                        <a:gd name="T2" fmla="*/ 77 w 109"/>
                        <a:gd name="T3" fmla="*/ 15 h 39"/>
                        <a:gd name="T4" fmla="*/ 67 w 109"/>
                        <a:gd name="T5" fmla="*/ 12 h 39"/>
                        <a:gd name="T6" fmla="*/ 60 w 109"/>
                        <a:gd name="T7" fmla="*/ 9 h 39"/>
                        <a:gd name="T8" fmla="*/ 53 w 109"/>
                        <a:gd name="T9" fmla="*/ 6 h 39"/>
                        <a:gd name="T10" fmla="*/ 48 w 109"/>
                        <a:gd name="T11" fmla="*/ 4 h 39"/>
                        <a:gd name="T12" fmla="*/ 43 w 109"/>
                        <a:gd name="T13" fmla="*/ 3 h 39"/>
                        <a:gd name="T14" fmla="*/ 36 w 109"/>
                        <a:gd name="T15" fmla="*/ 2 h 39"/>
                        <a:gd name="T16" fmla="*/ 29 w 109"/>
                        <a:gd name="T17" fmla="*/ 2 h 39"/>
                        <a:gd name="T18" fmla="*/ 23 w 109"/>
                        <a:gd name="T19" fmla="*/ 0 h 39"/>
                        <a:gd name="T20" fmla="*/ 8 w 109"/>
                        <a:gd name="T21" fmla="*/ 1 h 39"/>
                        <a:gd name="T22" fmla="*/ 0 w 109"/>
                        <a:gd name="T23" fmla="*/ 0 h 39"/>
                        <a:gd name="T24" fmla="*/ 0 w 109"/>
                        <a:gd name="T25" fmla="*/ 37 h 39"/>
                        <a:gd name="T26" fmla="*/ 21 w 109"/>
                        <a:gd name="T27" fmla="*/ 38 h 39"/>
                        <a:gd name="T28" fmla="*/ 39 w 109"/>
                        <a:gd name="T29" fmla="*/ 37 h 39"/>
                        <a:gd name="T30" fmla="*/ 57 w 109"/>
                        <a:gd name="T31" fmla="*/ 38 h 39"/>
                        <a:gd name="T32" fmla="*/ 53 w 109"/>
                        <a:gd name="T33" fmla="*/ 34 h 39"/>
                        <a:gd name="T34" fmla="*/ 51 w 109"/>
                        <a:gd name="T35" fmla="*/ 32 h 39"/>
                        <a:gd name="T36" fmla="*/ 49 w 109"/>
                        <a:gd name="T37" fmla="*/ 29 h 39"/>
                        <a:gd name="T38" fmla="*/ 49 w 109"/>
                        <a:gd name="T39" fmla="*/ 26 h 39"/>
                        <a:gd name="T40" fmla="*/ 50 w 109"/>
                        <a:gd name="T41" fmla="*/ 23 h 39"/>
                        <a:gd name="T42" fmla="*/ 53 w 109"/>
                        <a:gd name="T43" fmla="*/ 21 h 39"/>
                        <a:gd name="T44" fmla="*/ 61 w 109"/>
                        <a:gd name="T45" fmla="*/ 22 h 39"/>
                        <a:gd name="T46" fmla="*/ 64 w 109"/>
                        <a:gd name="T47" fmla="*/ 22 h 39"/>
                        <a:gd name="T48" fmla="*/ 68 w 109"/>
                        <a:gd name="T49" fmla="*/ 23 h 39"/>
                        <a:gd name="T50" fmla="*/ 71 w 109"/>
                        <a:gd name="T51" fmla="*/ 24 h 39"/>
                        <a:gd name="T52" fmla="*/ 75 w 109"/>
                        <a:gd name="T53" fmla="*/ 25 h 39"/>
                        <a:gd name="T54" fmla="*/ 79 w 109"/>
                        <a:gd name="T55" fmla="*/ 25 h 39"/>
                        <a:gd name="T56" fmla="*/ 84 w 109"/>
                        <a:gd name="T57" fmla="*/ 26 h 39"/>
                        <a:gd name="T58" fmla="*/ 88 w 109"/>
                        <a:gd name="T59" fmla="*/ 26 h 39"/>
                        <a:gd name="T60" fmla="*/ 94 w 109"/>
                        <a:gd name="T61" fmla="*/ 25 h 39"/>
                        <a:gd name="T62" fmla="*/ 98 w 109"/>
                        <a:gd name="T63" fmla="*/ 25 h 39"/>
                        <a:gd name="T64" fmla="*/ 106 w 109"/>
                        <a:gd name="T65" fmla="*/ 23 h 39"/>
                        <a:gd name="T66" fmla="*/ 108 w 109"/>
                        <a:gd name="T67" fmla="*/ 21 h 39"/>
                        <a:gd name="T68" fmla="*/ 106 w 109"/>
                        <a:gd name="T69" fmla="*/ 19 h 39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09"/>
                        <a:gd name="T106" fmla="*/ 0 h 39"/>
                        <a:gd name="T107" fmla="*/ 109 w 109"/>
                        <a:gd name="T108" fmla="*/ 39 h 39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09" h="39">
                          <a:moveTo>
                            <a:pt x="106" y="19"/>
                          </a:moveTo>
                          <a:lnTo>
                            <a:pt x="77" y="15"/>
                          </a:lnTo>
                          <a:lnTo>
                            <a:pt x="67" y="12"/>
                          </a:lnTo>
                          <a:lnTo>
                            <a:pt x="60" y="9"/>
                          </a:lnTo>
                          <a:lnTo>
                            <a:pt x="53" y="6"/>
                          </a:lnTo>
                          <a:lnTo>
                            <a:pt x="48" y="4"/>
                          </a:lnTo>
                          <a:lnTo>
                            <a:pt x="43" y="3"/>
                          </a:lnTo>
                          <a:lnTo>
                            <a:pt x="36" y="2"/>
                          </a:lnTo>
                          <a:lnTo>
                            <a:pt x="29" y="2"/>
                          </a:lnTo>
                          <a:lnTo>
                            <a:pt x="23" y="0"/>
                          </a:lnTo>
                          <a:lnTo>
                            <a:pt x="8" y="1"/>
                          </a:lnTo>
                          <a:lnTo>
                            <a:pt x="0" y="0"/>
                          </a:lnTo>
                          <a:lnTo>
                            <a:pt x="0" y="37"/>
                          </a:lnTo>
                          <a:lnTo>
                            <a:pt x="21" y="38"/>
                          </a:lnTo>
                          <a:lnTo>
                            <a:pt x="39" y="37"/>
                          </a:lnTo>
                          <a:lnTo>
                            <a:pt x="57" y="38"/>
                          </a:lnTo>
                          <a:lnTo>
                            <a:pt x="53" y="34"/>
                          </a:lnTo>
                          <a:lnTo>
                            <a:pt x="51" y="32"/>
                          </a:lnTo>
                          <a:lnTo>
                            <a:pt x="49" y="29"/>
                          </a:lnTo>
                          <a:lnTo>
                            <a:pt x="49" y="26"/>
                          </a:lnTo>
                          <a:lnTo>
                            <a:pt x="50" y="23"/>
                          </a:lnTo>
                          <a:lnTo>
                            <a:pt x="53" y="21"/>
                          </a:lnTo>
                          <a:lnTo>
                            <a:pt x="61" y="22"/>
                          </a:lnTo>
                          <a:lnTo>
                            <a:pt x="64" y="22"/>
                          </a:lnTo>
                          <a:lnTo>
                            <a:pt x="68" y="23"/>
                          </a:lnTo>
                          <a:lnTo>
                            <a:pt x="71" y="24"/>
                          </a:lnTo>
                          <a:lnTo>
                            <a:pt x="75" y="25"/>
                          </a:lnTo>
                          <a:lnTo>
                            <a:pt x="79" y="25"/>
                          </a:lnTo>
                          <a:lnTo>
                            <a:pt x="84" y="26"/>
                          </a:lnTo>
                          <a:lnTo>
                            <a:pt x="88" y="26"/>
                          </a:lnTo>
                          <a:lnTo>
                            <a:pt x="94" y="25"/>
                          </a:lnTo>
                          <a:lnTo>
                            <a:pt x="98" y="25"/>
                          </a:lnTo>
                          <a:lnTo>
                            <a:pt x="106" y="23"/>
                          </a:lnTo>
                          <a:lnTo>
                            <a:pt x="108" y="21"/>
                          </a:lnTo>
                          <a:lnTo>
                            <a:pt x="106" y="19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27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247" y="2015"/>
                      <a:ext cx="17" cy="8"/>
                    </a:xfrm>
                    <a:custGeom>
                      <a:avLst/>
                      <a:gdLst>
                        <a:gd name="T0" fmla="*/ 5 w 17"/>
                        <a:gd name="T1" fmla="*/ 0 h 8"/>
                        <a:gd name="T2" fmla="*/ 2 w 17"/>
                        <a:gd name="T3" fmla="*/ 2 h 8"/>
                        <a:gd name="T4" fmla="*/ 3 w 17"/>
                        <a:gd name="T5" fmla="*/ 3 h 8"/>
                        <a:gd name="T6" fmla="*/ 6 w 17"/>
                        <a:gd name="T7" fmla="*/ 4 h 8"/>
                        <a:gd name="T8" fmla="*/ 10 w 17"/>
                        <a:gd name="T9" fmla="*/ 4 h 8"/>
                        <a:gd name="T10" fmla="*/ 16 w 17"/>
                        <a:gd name="T11" fmla="*/ 5 h 8"/>
                        <a:gd name="T12" fmla="*/ 10 w 17"/>
                        <a:gd name="T13" fmla="*/ 5 h 8"/>
                        <a:gd name="T14" fmla="*/ 9 w 17"/>
                        <a:gd name="T15" fmla="*/ 5 h 8"/>
                        <a:gd name="T16" fmla="*/ 6 w 17"/>
                        <a:gd name="T17" fmla="*/ 7 h 8"/>
                        <a:gd name="T18" fmla="*/ 6 w 17"/>
                        <a:gd name="T19" fmla="*/ 7 h 8"/>
                        <a:gd name="T20" fmla="*/ 5 w 17"/>
                        <a:gd name="T21" fmla="*/ 7 h 8"/>
                        <a:gd name="T22" fmla="*/ 5 w 17"/>
                        <a:gd name="T23" fmla="*/ 6 h 8"/>
                        <a:gd name="T24" fmla="*/ 6 w 17"/>
                        <a:gd name="T25" fmla="*/ 5 h 8"/>
                        <a:gd name="T26" fmla="*/ 4 w 17"/>
                        <a:gd name="T27" fmla="*/ 4 h 8"/>
                        <a:gd name="T28" fmla="*/ 1 w 17"/>
                        <a:gd name="T29" fmla="*/ 3 h 8"/>
                        <a:gd name="T30" fmla="*/ 0 w 17"/>
                        <a:gd name="T31" fmla="*/ 2 h 8"/>
                        <a:gd name="T32" fmla="*/ 1 w 17"/>
                        <a:gd name="T33" fmla="*/ 1 h 8"/>
                        <a:gd name="T34" fmla="*/ 5 w 17"/>
                        <a:gd name="T35" fmla="*/ 0 h 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7"/>
                        <a:gd name="T55" fmla="*/ 0 h 8"/>
                        <a:gd name="T56" fmla="*/ 17 w 17"/>
                        <a:gd name="T57" fmla="*/ 8 h 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7" h="8">
                          <a:moveTo>
                            <a:pt x="5" y="0"/>
                          </a:moveTo>
                          <a:lnTo>
                            <a:pt x="2" y="2"/>
                          </a:lnTo>
                          <a:lnTo>
                            <a:pt x="3" y="3"/>
                          </a:lnTo>
                          <a:lnTo>
                            <a:pt x="6" y="4"/>
                          </a:lnTo>
                          <a:lnTo>
                            <a:pt x="10" y="4"/>
                          </a:lnTo>
                          <a:lnTo>
                            <a:pt x="16" y="5"/>
                          </a:lnTo>
                          <a:lnTo>
                            <a:pt x="10" y="5"/>
                          </a:lnTo>
                          <a:lnTo>
                            <a:pt x="9" y="5"/>
                          </a:lnTo>
                          <a:lnTo>
                            <a:pt x="6" y="7"/>
                          </a:lnTo>
                          <a:lnTo>
                            <a:pt x="5" y="7"/>
                          </a:lnTo>
                          <a:lnTo>
                            <a:pt x="5" y="6"/>
                          </a:lnTo>
                          <a:lnTo>
                            <a:pt x="6" y="5"/>
                          </a:lnTo>
                          <a:lnTo>
                            <a:pt x="4" y="4"/>
                          </a:lnTo>
                          <a:lnTo>
                            <a:pt x="1" y="3"/>
                          </a:lnTo>
                          <a:lnTo>
                            <a:pt x="0" y="2"/>
                          </a:lnTo>
                          <a:lnTo>
                            <a:pt x="1" y="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28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2258" y="2018"/>
                      <a:ext cx="12" cy="3"/>
                    </a:xfrm>
                    <a:custGeom>
                      <a:avLst/>
                      <a:gdLst>
                        <a:gd name="T0" fmla="*/ 6 w 12"/>
                        <a:gd name="T1" fmla="*/ 2 h 3"/>
                        <a:gd name="T2" fmla="*/ 7 w 12"/>
                        <a:gd name="T3" fmla="*/ 1 h 3"/>
                        <a:gd name="T4" fmla="*/ 11 w 12"/>
                        <a:gd name="T5" fmla="*/ 0 h 3"/>
                        <a:gd name="T6" fmla="*/ 10 w 12"/>
                        <a:gd name="T7" fmla="*/ 1 h 3"/>
                        <a:gd name="T8" fmla="*/ 7 w 12"/>
                        <a:gd name="T9" fmla="*/ 1 h 3"/>
                        <a:gd name="T10" fmla="*/ 4 w 12"/>
                        <a:gd name="T11" fmla="*/ 1 h 3"/>
                        <a:gd name="T12" fmla="*/ 3 w 12"/>
                        <a:gd name="T13" fmla="*/ 1 h 3"/>
                        <a:gd name="T14" fmla="*/ 2 w 12"/>
                        <a:gd name="T15" fmla="*/ 1 h 3"/>
                        <a:gd name="T16" fmla="*/ 0 w 12"/>
                        <a:gd name="T17" fmla="*/ 0 h 3"/>
                        <a:gd name="T18" fmla="*/ 1 w 12"/>
                        <a:gd name="T19" fmla="*/ 1 h 3"/>
                        <a:gd name="T20" fmla="*/ 2 w 12"/>
                        <a:gd name="T21" fmla="*/ 1 h 3"/>
                        <a:gd name="T22" fmla="*/ 2 w 12"/>
                        <a:gd name="T23" fmla="*/ 2 h 3"/>
                        <a:gd name="T24" fmla="*/ 6 w 12"/>
                        <a:gd name="T25" fmla="*/ 2 h 3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2"/>
                        <a:gd name="T40" fmla="*/ 0 h 3"/>
                        <a:gd name="T41" fmla="*/ 12 w 12"/>
                        <a:gd name="T42" fmla="*/ 3 h 3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2" h="3">
                          <a:moveTo>
                            <a:pt x="6" y="2"/>
                          </a:moveTo>
                          <a:lnTo>
                            <a:pt x="7" y="1"/>
                          </a:lnTo>
                          <a:lnTo>
                            <a:pt x="11" y="0"/>
                          </a:lnTo>
                          <a:lnTo>
                            <a:pt x="10" y="1"/>
                          </a:lnTo>
                          <a:lnTo>
                            <a:pt x="7" y="1"/>
                          </a:lnTo>
                          <a:lnTo>
                            <a:pt x="4" y="1"/>
                          </a:lnTo>
                          <a:lnTo>
                            <a:pt x="3" y="1"/>
                          </a:lnTo>
                          <a:lnTo>
                            <a:pt x="2" y="1"/>
                          </a:lnTo>
                          <a:lnTo>
                            <a:pt x="0" y="0"/>
                          </a:lnTo>
                          <a:lnTo>
                            <a:pt x="1" y="1"/>
                          </a:lnTo>
                          <a:lnTo>
                            <a:pt x="2" y="1"/>
                          </a:lnTo>
                          <a:lnTo>
                            <a:pt x="2" y="2"/>
                          </a:lnTo>
                          <a:lnTo>
                            <a:pt x="6" y="2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29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2258" y="2010"/>
                      <a:ext cx="13" cy="3"/>
                    </a:xfrm>
                    <a:custGeom>
                      <a:avLst/>
                      <a:gdLst>
                        <a:gd name="T0" fmla="*/ 12 w 13"/>
                        <a:gd name="T1" fmla="*/ 1 h 3"/>
                        <a:gd name="T2" fmla="*/ 10 w 13"/>
                        <a:gd name="T3" fmla="*/ 1 h 3"/>
                        <a:gd name="T4" fmla="*/ 9 w 13"/>
                        <a:gd name="T5" fmla="*/ 1 h 3"/>
                        <a:gd name="T6" fmla="*/ 8 w 13"/>
                        <a:gd name="T7" fmla="*/ 1 h 3"/>
                        <a:gd name="T8" fmla="*/ 8 w 13"/>
                        <a:gd name="T9" fmla="*/ 1 h 3"/>
                        <a:gd name="T10" fmla="*/ 7 w 13"/>
                        <a:gd name="T11" fmla="*/ 1 h 3"/>
                        <a:gd name="T12" fmla="*/ 7 w 13"/>
                        <a:gd name="T13" fmla="*/ 1 h 3"/>
                        <a:gd name="T14" fmla="*/ 9 w 13"/>
                        <a:gd name="T15" fmla="*/ 1 h 3"/>
                        <a:gd name="T16" fmla="*/ 10 w 13"/>
                        <a:gd name="T17" fmla="*/ 0 h 3"/>
                        <a:gd name="T18" fmla="*/ 7 w 13"/>
                        <a:gd name="T19" fmla="*/ 1 h 3"/>
                        <a:gd name="T20" fmla="*/ 5 w 13"/>
                        <a:gd name="T21" fmla="*/ 1 h 3"/>
                        <a:gd name="T22" fmla="*/ 4 w 13"/>
                        <a:gd name="T23" fmla="*/ 1 h 3"/>
                        <a:gd name="T24" fmla="*/ 4 w 13"/>
                        <a:gd name="T25" fmla="*/ 2 h 3"/>
                        <a:gd name="T26" fmla="*/ 4 w 13"/>
                        <a:gd name="T27" fmla="*/ 2 h 3"/>
                        <a:gd name="T28" fmla="*/ 3 w 13"/>
                        <a:gd name="T29" fmla="*/ 2 h 3"/>
                        <a:gd name="T30" fmla="*/ 3 w 13"/>
                        <a:gd name="T31" fmla="*/ 1 h 3"/>
                        <a:gd name="T32" fmla="*/ 4 w 13"/>
                        <a:gd name="T33" fmla="*/ 1 h 3"/>
                        <a:gd name="T34" fmla="*/ 7 w 13"/>
                        <a:gd name="T35" fmla="*/ 0 h 3"/>
                        <a:gd name="T36" fmla="*/ 8 w 13"/>
                        <a:gd name="T37" fmla="*/ 0 h 3"/>
                        <a:gd name="T38" fmla="*/ 4 w 13"/>
                        <a:gd name="T39" fmla="*/ 0 h 3"/>
                        <a:gd name="T40" fmla="*/ 2 w 13"/>
                        <a:gd name="T41" fmla="*/ 0 h 3"/>
                        <a:gd name="T42" fmla="*/ 0 w 13"/>
                        <a:gd name="T43" fmla="*/ 1 h 3"/>
                        <a:gd name="T44" fmla="*/ 1 w 13"/>
                        <a:gd name="T45" fmla="*/ 0 h 3"/>
                        <a:gd name="T46" fmla="*/ 3 w 13"/>
                        <a:gd name="T47" fmla="*/ 0 h 3"/>
                        <a:gd name="T48" fmla="*/ 8 w 13"/>
                        <a:gd name="T49" fmla="*/ 0 h 3"/>
                        <a:gd name="T50" fmla="*/ 9 w 13"/>
                        <a:gd name="T51" fmla="*/ 0 h 3"/>
                        <a:gd name="T52" fmla="*/ 10 w 13"/>
                        <a:gd name="T53" fmla="*/ 0 h 3"/>
                        <a:gd name="T54" fmla="*/ 12 w 13"/>
                        <a:gd name="T55" fmla="*/ 1 h 3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13"/>
                        <a:gd name="T85" fmla="*/ 0 h 3"/>
                        <a:gd name="T86" fmla="*/ 13 w 13"/>
                        <a:gd name="T87" fmla="*/ 3 h 3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13" h="3">
                          <a:moveTo>
                            <a:pt x="12" y="1"/>
                          </a:moveTo>
                          <a:lnTo>
                            <a:pt x="10" y="1"/>
                          </a:lnTo>
                          <a:lnTo>
                            <a:pt x="9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9" y="1"/>
                          </a:lnTo>
                          <a:lnTo>
                            <a:pt x="10" y="0"/>
                          </a:lnTo>
                          <a:lnTo>
                            <a:pt x="7" y="1"/>
                          </a:lnTo>
                          <a:lnTo>
                            <a:pt x="5" y="1"/>
                          </a:lnTo>
                          <a:lnTo>
                            <a:pt x="4" y="1"/>
                          </a:lnTo>
                          <a:lnTo>
                            <a:pt x="4" y="2"/>
                          </a:lnTo>
                          <a:lnTo>
                            <a:pt x="3" y="2"/>
                          </a:lnTo>
                          <a:lnTo>
                            <a:pt x="3" y="1"/>
                          </a:lnTo>
                          <a:lnTo>
                            <a:pt x="4" y="1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lnTo>
                            <a:pt x="3" y="0"/>
                          </a:lnTo>
                          <a:lnTo>
                            <a:pt x="8" y="0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12" y="1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3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2168" y="2001"/>
                      <a:ext cx="28" cy="17"/>
                    </a:xfrm>
                    <a:custGeom>
                      <a:avLst/>
                      <a:gdLst>
                        <a:gd name="T0" fmla="*/ 11 w 28"/>
                        <a:gd name="T1" fmla="*/ 0 h 17"/>
                        <a:gd name="T2" fmla="*/ 0 w 28"/>
                        <a:gd name="T3" fmla="*/ 3 h 17"/>
                        <a:gd name="T4" fmla="*/ 9 w 28"/>
                        <a:gd name="T5" fmla="*/ 4 h 17"/>
                        <a:gd name="T6" fmla="*/ 0 w 28"/>
                        <a:gd name="T7" fmla="*/ 5 h 17"/>
                        <a:gd name="T8" fmla="*/ 27 w 2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"/>
                        <a:gd name="T17" fmla="*/ 28 w 2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">
                          <a:moveTo>
                            <a:pt x="11" y="0"/>
                          </a:moveTo>
                          <a:lnTo>
                            <a:pt x="0" y="3"/>
                          </a:lnTo>
                          <a:lnTo>
                            <a:pt x="9" y="4"/>
                          </a:lnTo>
                          <a:lnTo>
                            <a:pt x="0" y="5"/>
                          </a:lnTo>
                          <a:lnTo>
                            <a:pt x="27" y="1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31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211" y="2000"/>
                      <a:ext cx="26" cy="18"/>
                    </a:xfrm>
                    <a:custGeom>
                      <a:avLst/>
                      <a:gdLst>
                        <a:gd name="T0" fmla="*/ 15 w 26"/>
                        <a:gd name="T1" fmla="*/ 0 h 18"/>
                        <a:gd name="T2" fmla="*/ 25 w 26"/>
                        <a:gd name="T3" fmla="*/ 4 h 18"/>
                        <a:gd name="T4" fmla="*/ 17 w 26"/>
                        <a:gd name="T5" fmla="*/ 5 h 18"/>
                        <a:gd name="T6" fmla="*/ 24 w 26"/>
                        <a:gd name="T7" fmla="*/ 7 h 18"/>
                        <a:gd name="T8" fmla="*/ 0 w 26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18"/>
                        <a:gd name="T17" fmla="*/ 26 w 26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18">
                          <a:moveTo>
                            <a:pt x="15" y="0"/>
                          </a:moveTo>
                          <a:lnTo>
                            <a:pt x="25" y="4"/>
                          </a:lnTo>
                          <a:lnTo>
                            <a:pt x="17" y="5"/>
                          </a:lnTo>
                          <a:lnTo>
                            <a:pt x="24" y="7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32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2176" y="1998"/>
                      <a:ext cx="51" cy="21"/>
                    </a:xfrm>
                    <a:custGeom>
                      <a:avLst/>
                      <a:gdLst>
                        <a:gd name="T0" fmla="*/ 0 w 51"/>
                        <a:gd name="T1" fmla="*/ 0 h 21"/>
                        <a:gd name="T2" fmla="*/ 11 w 51"/>
                        <a:gd name="T3" fmla="*/ 5 h 21"/>
                        <a:gd name="T4" fmla="*/ 11 w 51"/>
                        <a:gd name="T5" fmla="*/ 9 h 21"/>
                        <a:gd name="T6" fmla="*/ 18 w 51"/>
                        <a:gd name="T7" fmla="*/ 17 h 21"/>
                        <a:gd name="T8" fmla="*/ 20 w 51"/>
                        <a:gd name="T9" fmla="*/ 18 h 21"/>
                        <a:gd name="T10" fmla="*/ 26 w 51"/>
                        <a:gd name="T11" fmla="*/ 20 h 21"/>
                        <a:gd name="T12" fmla="*/ 33 w 51"/>
                        <a:gd name="T13" fmla="*/ 19 h 21"/>
                        <a:gd name="T14" fmla="*/ 37 w 51"/>
                        <a:gd name="T15" fmla="*/ 17 h 21"/>
                        <a:gd name="T16" fmla="*/ 42 w 51"/>
                        <a:gd name="T17" fmla="*/ 9 h 21"/>
                        <a:gd name="T18" fmla="*/ 43 w 51"/>
                        <a:gd name="T19" fmla="*/ 5 h 21"/>
                        <a:gd name="T20" fmla="*/ 50 w 51"/>
                        <a:gd name="T21" fmla="*/ 0 h 21"/>
                        <a:gd name="T22" fmla="*/ 40 w 51"/>
                        <a:gd name="T23" fmla="*/ 0 h 21"/>
                        <a:gd name="T24" fmla="*/ 31 w 51"/>
                        <a:gd name="T25" fmla="*/ 1 h 21"/>
                        <a:gd name="T26" fmla="*/ 23 w 51"/>
                        <a:gd name="T27" fmla="*/ 1 h 21"/>
                        <a:gd name="T28" fmla="*/ 7 w 51"/>
                        <a:gd name="T29" fmla="*/ 0 h 21"/>
                        <a:gd name="T30" fmla="*/ 0 w 51"/>
                        <a:gd name="T31" fmla="*/ 0 h 21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1"/>
                        <a:gd name="T49" fmla="*/ 0 h 21"/>
                        <a:gd name="T50" fmla="*/ 51 w 51"/>
                        <a:gd name="T51" fmla="*/ 21 h 21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1" h="21">
                          <a:moveTo>
                            <a:pt x="0" y="0"/>
                          </a:moveTo>
                          <a:lnTo>
                            <a:pt x="11" y="5"/>
                          </a:lnTo>
                          <a:lnTo>
                            <a:pt x="11" y="9"/>
                          </a:lnTo>
                          <a:lnTo>
                            <a:pt x="18" y="17"/>
                          </a:lnTo>
                          <a:lnTo>
                            <a:pt x="20" y="18"/>
                          </a:lnTo>
                          <a:lnTo>
                            <a:pt x="26" y="20"/>
                          </a:lnTo>
                          <a:lnTo>
                            <a:pt x="33" y="19"/>
                          </a:lnTo>
                          <a:lnTo>
                            <a:pt x="37" y="17"/>
                          </a:lnTo>
                          <a:lnTo>
                            <a:pt x="42" y="9"/>
                          </a:lnTo>
                          <a:lnTo>
                            <a:pt x="43" y="5"/>
                          </a:lnTo>
                          <a:lnTo>
                            <a:pt x="50" y="0"/>
                          </a:lnTo>
                          <a:lnTo>
                            <a:pt x="40" y="0"/>
                          </a:lnTo>
                          <a:lnTo>
                            <a:pt x="31" y="1"/>
                          </a:lnTo>
                          <a:lnTo>
                            <a:pt x="23" y="1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01" name="Group 1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86" y="1998"/>
                      <a:ext cx="33" cy="25"/>
                      <a:chOff x="2186" y="1998"/>
                      <a:chExt cx="33" cy="25"/>
                    </a:xfrm>
                  </p:grpSpPr>
                  <p:sp>
                    <p:nvSpPr>
                      <p:cNvPr id="19640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4" y="1998"/>
                        <a:ext cx="18" cy="25"/>
                      </a:xfrm>
                      <a:custGeom>
                        <a:avLst/>
                        <a:gdLst>
                          <a:gd name="T0" fmla="*/ 7 w 18"/>
                          <a:gd name="T1" fmla="*/ 0 h 25"/>
                          <a:gd name="T2" fmla="*/ 2 w 18"/>
                          <a:gd name="T3" fmla="*/ 2 h 25"/>
                          <a:gd name="T4" fmla="*/ 5 w 18"/>
                          <a:gd name="T5" fmla="*/ 5 h 25"/>
                          <a:gd name="T6" fmla="*/ 4 w 18"/>
                          <a:gd name="T7" fmla="*/ 9 h 25"/>
                          <a:gd name="T8" fmla="*/ 1 w 18"/>
                          <a:gd name="T9" fmla="*/ 14 h 25"/>
                          <a:gd name="T10" fmla="*/ 0 w 18"/>
                          <a:gd name="T11" fmla="*/ 18 h 25"/>
                          <a:gd name="T12" fmla="*/ 10 w 18"/>
                          <a:gd name="T13" fmla="*/ 24 h 25"/>
                          <a:gd name="T14" fmla="*/ 17 w 18"/>
                          <a:gd name="T15" fmla="*/ 18 h 25"/>
                          <a:gd name="T16" fmla="*/ 17 w 18"/>
                          <a:gd name="T17" fmla="*/ 14 h 25"/>
                          <a:gd name="T18" fmla="*/ 15 w 18"/>
                          <a:gd name="T19" fmla="*/ 9 h 25"/>
                          <a:gd name="T20" fmla="*/ 13 w 18"/>
                          <a:gd name="T21" fmla="*/ 5 h 25"/>
                          <a:gd name="T22" fmla="*/ 16 w 18"/>
                          <a:gd name="T23" fmla="*/ 2 h 25"/>
                          <a:gd name="T24" fmla="*/ 13 w 18"/>
                          <a:gd name="T25" fmla="*/ 0 h 25"/>
                          <a:gd name="T26" fmla="*/ 7 w 18"/>
                          <a:gd name="T27" fmla="*/ 0 h 25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8"/>
                          <a:gd name="T43" fmla="*/ 0 h 25"/>
                          <a:gd name="T44" fmla="*/ 18 w 18"/>
                          <a:gd name="T45" fmla="*/ 25 h 25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8" h="25">
                            <a:moveTo>
                              <a:pt x="7" y="0"/>
                            </a:moveTo>
                            <a:lnTo>
                              <a:pt x="2" y="2"/>
                            </a:lnTo>
                            <a:lnTo>
                              <a:pt x="5" y="5"/>
                            </a:lnTo>
                            <a:lnTo>
                              <a:pt x="4" y="9"/>
                            </a:lnTo>
                            <a:lnTo>
                              <a:pt x="1" y="14"/>
                            </a:lnTo>
                            <a:lnTo>
                              <a:pt x="0" y="18"/>
                            </a:lnTo>
                            <a:lnTo>
                              <a:pt x="10" y="24"/>
                            </a:lnTo>
                            <a:lnTo>
                              <a:pt x="17" y="18"/>
                            </a:lnTo>
                            <a:lnTo>
                              <a:pt x="17" y="14"/>
                            </a:lnTo>
                            <a:lnTo>
                              <a:pt x="15" y="9"/>
                            </a:lnTo>
                            <a:lnTo>
                              <a:pt x="13" y="5"/>
                            </a:lnTo>
                            <a:lnTo>
                              <a:pt x="16" y="2"/>
                            </a:lnTo>
                            <a:lnTo>
                              <a:pt x="13" y="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641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6" y="2001"/>
                        <a:ext cx="9" cy="4"/>
                      </a:xfrm>
                      <a:custGeom>
                        <a:avLst/>
                        <a:gdLst>
                          <a:gd name="T0" fmla="*/ 0 w 9"/>
                          <a:gd name="T1" fmla="*/ 3 h 4"/>
                          <a:gd name="T2" fmla="*/ 8 w 9"/>
                          <a:gd name="T3" fmla="*/ 0 h 4"/>
                          <a:gd name="T4" fmla="*/ 6 w 9"/>
                          <a:gd name="T5" fmla="*/ 3 h 4"/>
                          <a:gd name="T6" fmla="*/ 0 w 9"/>
                          <a:gd name="T7" fmla="*/ 3 h 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9"/>
                          <a:gd name="T13" fmla="*/ 0 h 4"/>
                          <a:gd name="T14" fmla="*/ 9 w 9"/>
                          <a:gd name="T15" fmla="*/ 4 h 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9" h="4">
                            <a:moveTo>
                              <a:pt x="0" y="3"/>
                            </a:moveTo>
                            <a:lnTo>
                              <a:pt x="8" y="0"/>
                            </a:lnTo>
                            <a:lnTo>
                              <a:pt x="6" y="3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solidFill>
                        <a:srgbClr val="C0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642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0" y="2001"/>
                        <a:ext cx="9" cy="4"/>
                      </a:xfrm>
                      <a:custGeom>
                        <a:avLst/>
                        <a:gdLst>
                          <a:gd name="T0" fmla="*/ 8 w 9"/>
                          <a:gd name="T1" fmla="*/ 3 h 4"/>
                          <a:gd name="T2" fmla="*/ 0 w 9"/>
                          <a:gd name="T3" fmla="*/ 0 h 4"/>
                          <a:gd name="T4" fmla="*/ 2 w 9"/>
                          <a:gd name="T5" fmla="*/ 3 h 4"/>
                          <a:gd name="T6" fmla="*/ 8 w 9"/>
                          <a:gd name="T7" fmla="*/ 3 h 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9"/>
                          <a:gd name="T13" fmla="*/ 0 h 4"/>
                          <a:gd name="T14" fmla="*/ 9 w 9"/>
                          <a:gd name="T15" fmla="*/ 4 h 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9" h="4">
                            <a:moveTo>
                              <a:pt x="8" y="3"/>
                            </a:moveTo>
                            <a:lnTo>
                              <a:pt x="0" y="0"/>
                            </a:lnTo>
                            <a:lnTo>
                              <a:pt x="2" y="3"/>
                            </a:lnTo>
                            <a:lnTo>
                              <a:pt x="8" y="3"/>
                            </a:lnTo>
                          </a:path>
                        </a:pathLst>
                      </a:custGeom>
                      <a:solidFill>
                        <a:srgbClr val="C0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643" name="Freeform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9" y="2004"/>
                        <a:ext cx="8" cy="1"/>
                      </a:xfrm>
                      <a:custGeom>
                        <a:avLst/>
                        <a:gdLst>
                          <a:gd name="T0" fmla="*/ 0 w 8"/>
                          <a:gd name="T1" fmla="*/ 0 h 1"/>
                          <a:gd name="T2" fmla="*/ 2 w 8"/>
                          <a:gd name="T3" fmla="*/ 0 h 1"/>
                          <a:gd name="T4" fmla="*/ 4 w 8"/>
                          <a:gd name="T5" fmla="*/ 0 h 1"/>
                          <a:gd name="T6" fmla="*/ 7 w 8"/>
                          <a:gd name="T7" fmla="*/ 0 h 1"/>
                          <a:gd name="T8" fmla="*/ 5 w 8"/>
                          <a:gd name="T9" fmla="*/ 0 h 1"/>
                          <a:gd name="T10" fmla="*/ 1 w 8"/>
                          <a:gd name="T11" fmla="*/ 0 h 1"/>
                          <a:gd name="T12" fmla="*/ 0 w 8"/>
                          <a:gd name="T13" fmla="*/ 0 h 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8"/>
                          <a:gd name="T22" fmla="*/ 0 h 1"/>
                          <a:gd name="T23" fmla="*/ 8 w 8"/>
                          <a:gd name="T24" fmla="*/ 1 h 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8" h="1">
                            <a:moveTo>
                              <a:pt x="0" y="0"/>
                            </a:moveTo>
                            <a:lnTo>
                              <a:pt x="2" y="0"/>
                            </a:lnTo>
                            <a:lnTo>
                              <a:pt x="4" y="0"/>
                            </a:lnTo>
                            <a:lnTo>
                              <a:pt x="7" y="0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606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02" name="Group 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4" y="2018"/>
                      <a:ext cx="10" cy="18"/>
                      <a:chOff x="2194" y="2018"/>
                      <a:chExt cx="10" cy="18"/>
                    </a:xfrm>
                  </p:grpSpPr>
                  <p:sp>
                    <p:nvSpPr>
                      <p:cNvPr id="19637" name="Oval 161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2194" y="2022"/>
                        <a:ext cx="10" cy="10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638" name="Oval 162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2194" y="2026"/>
                        <a:ext cx="10" cy="10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639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2194" y="2018"/>
                        <a:ext cx="10" cy="9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19635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9" y="2027"/>
                      <a:ext cx="15" cy="1"/>
                    </a:xfrm>
                    <a:prstGeom prst="rect">
                      <a:avLst/>
                    </a:prstGeom>
                    <a:solidFill>
                      <a:srgbClr val="A0A0A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36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23" y="2027"/>
                      <a:ext cx="15" cy="1"/>
                    </a:xfrm>
                    <a:prstGeom prst="rect">
                      <a:avLst/>
                    </a:prstGeom>
                    <a:solidFill>
                      <a:srgbClr val="A0A0A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03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2092" y="2012"/>
                    <a:ext cx="48" cy="9"/>
                    <a:chOff x="2092" y="2012"/>
                    <a:chExt cx="48" cy="9"/>
                  </a:xfrm>
                </p:grpSpPr>
                <p:sp>
                  <p:nvSpPr>
                    <p:cNvPr id="19611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092" y="2017"/>
                      <a:ext cx="9" cy="4"/>
                    </a:xfrm>
                    <a:custGeom>
                      <a:avLst/>
                      <a:gdLst>
                        <a:gd name="T0" fmla="*/ 5 w 9"/>
                        <a:gd name="T1" fmla="*/ 0 h 4"/>
                        <a:gd name="T2" fmla="*/ 3 w 9"/>
                        <a:gd name="T3" fmla="*/ 0 h 4"/>
                        <a:gd name="T4" fmla="*/ 1 w 9"/>
                        <a:gd name="T5" fmla="*/ 1 h 4"/>
                        <a:gd name="T6" fmla="*/ 0 w 9"/>
                        <a:gd name="T7" fmla="*/ 1 h 4"/>
                        <a:gd name="T8" fmla="*/ 0 w 9"/>
                        <a:gd name="T9" fmla="*/ 2 h 4"/>
                        <a:gd name="T10" fmla="*/ 0 w 9"/>
                        <a:gd name="T11" fmla="*/ 2 h 4"/>
                        <a:gd name="T12" fmla="*/ 1 w 9"/>
                        <a:gd name="T13" fmla="*/ 3 h 4"/>
                        <a:gd name="T14" fmla="*/ 8 w 9"/>
                        <a:gd name="T15" fmla="*/ 2 h 4"/>
                        <a:gd name="T16" fmla="*/ 5 w 9"/>
                        <a:gd name="T17" fmla="*/ 0 h 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"/>
                        <a:gd name="T28" fmla="*/ 0 h 4"/>
                        <a:gd name="T29" fmla="*/ 9 w 9"/>
                        <a:gd name="T30" fmla="*/ 4 h 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" h="4">
                          <a:moveTo>
                            <a:pt x="5" y="0"/>
                          </a:moveTo>
                          <a:lnTo>
                            <a:pt x="3" y="0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1" y="3"/>
                          </a:lnTo>
                          <a:lnTo>
                            <a:pt x="8" y="2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04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93" y="2012"/>
                      <a:ext cx="47" cy="9"/>
                      <a:chOff x="2093" y="2012"/>
                      <a:chExt cx="47" cy="9"/>
                    </a:xfrm>
                  </p:grpSpPr>
                  <p:sp>
                    <p:nvSpPr>
                      <p:cNvPr id="19613" name="Freeform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09" y="2015"/>
                        <a:ext cx="19" cy="6"/>
                      </a:xfrm>
                      <a:custGeom>
                        <a:avLst/>
                        <a:gdLst>
                          <a:gd name="T0" fmla="*/ 17 w 19"/>
                          <a:gd name="T1" fmla="*/ 0 h 6"/>
                          <a:gd name="T2" fmla="*/ 0 w 19"/>
                          <a:gd name="T3" fmla="*/ 5 h 6"/>
                          <a:gd name="T4" fmla="*/ 1 w 19"/>
                          <a:gd name="T5" fmla="*/ 5 h 6"/>
                          <a:gd name="T6" fmla="*/ 3 w 19"/>
                          <a:gd name="T7" fmla="*/ 5 h 6"/>
                          <a:gd name="T8" fmla="*/ 4 w 19"/>
                          <a:gd name="T9" fmla="*/ 5 h 6"/>
                          <a:gd name="T10" fmla="*/ 5 w 19"/>
                          <a:gd name="T11" fmla="*/ 5 h 6"/>
                          <a:gd name="T12" fmla="*/ 7 w 19"/>
                          <a:gd name="T13" fmla="*/ 4 h 6"/>
                          <a:gd name="T14" fmla="*/ 8 w 19"/>
                          <a:gd name="T15" fmla="*/ 4 h 6"/>
                          <a:gd name="T16" fmla="*/ 10 w 19"/>
                          <a:gd name="T17" fmla="*/ 4 h 6"/>
                          <a:gd name="T18" fmla="*/ 10 w 19"/>
                          <a:gd name="T19" fmla="*/ 3 h 6"/>
                          <a:gd name="T20" fmla="*/ 11 w 19"/>
                          <a:gd name="T21" fmla="*/ 3 h 6"/>
                          <a:gd name="T22" fmla="*/ 12 w 19"/>
                          <a:gd name="T23" fmla="*/ 3 h 6"/>
                          <a:gd name="T24" fmla="*/ 13 w 19"/>
                          <a:gd name="T25" fmla="*/ 3 h 6"/>
                          <a:gd name="T26" fmla="*/ 15 w 19"/>
                          <a:gd name="T27" fmla="*/ 2 h 6"/>
                          <a:gd name="T28" fmla="*/ 15 w 19"/>
                          <a:gd name="T29" fmla="*/ 1 h 6"/>
                          <a:gd name="T30" fmla="*/ 15 w 19"/>
                          <a:gd name="T31" fmla="*/ 1 h 6"/>
                          <a:gd name="T32" fmla="*/ 16 w 19"/>
                          <a:gd name="T33" fmla="*/ 1 h 6"/>
                          <a:gd name="T34" fmla="*/ 17 w 19"/>
                          <a:gd name="T35" fmla="*/ 1 h 6"/>
                          <a:gd name="T36" fmla="*/ 18 w 19"/>
                          <a:gd name="T37" fmla="*/ 1 h 6"/>
                          <a:gd name="T38" fmla="*/ 17 w 19"/>
                          <a:gd name="T39" fmla="*/ 0 h 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19"/>
                          <a:gd name="T61" fmla="*/ 0 h 6"/>
                          <a:gd name="T62" fmla="*/ 19 w 19"/>
                          <a:gd name="T63" fmla="*/ 6 h 6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19" h="6">
                            <a:moveTo>
                              <a:pt x="17" y="0"/>
                            </a:moveTo>
                            <a:lnTo>
                              <a:pt x="0" y="5"/>
                            </a:lnTo>
                            <a:lnTo>
                              <a:pt x="1" y="5"/>
                            </a:lnTo>
                            <a:lnTo>
                              <a:pt x="3" y="5"/>
                            </a:lnTo>
                            <a:lnTo>
                              <a:pt x="4" y="5"/>
                            </a:lnTo>
                            <a:lnTo>
                              <a:pt x="5" y="5"/>
                            </a:lnTo>
                            <a:lnTo>
                              <a:pt x="7" y="4"/>
                            </a:lnTo>
                            <a:lnTo>
                              <a:pt x="8" y="4"/>
                            </a:lnTo>
                            <a:lnTo>
                              <a:pt x="10" y="4"/>
                            </a:lnTo>
                            <a:lnTo>
                              <a:pt x="10" y="3"/>
                            </a:lnTo>
                            <a:lnTo>
                              <a:pt x="11" y="3"/>
                            </a:lnTo>
                            <a:lnTo>
                              <a:pt x="12" y="3"/>
                            </a:lnTo>
                            <a:lnTo>
                              <a:pt x="13" y="3"/>
                            </a:lnTo>
                            <a:lnTo>
                              <a:pt x="15" y="2"/>
                            </a:lnTo>
                            <a:lnTo>
                              <a:pt x="15" y="1"/>
                            </a:lnTo>
                            <a:lnTo>
                              <a:pt x="16" y="1"/>
                            </a:lnTo>
                            <a:lnTo>
                              <a:pt x="17" y="1"/>
                            </a:lnTo>
                            <a:lnTo>
                              <a:pt x="18" y="1"/>
                            </a:lnTo>
                            <a:lnTo>
                              <a:pt x="17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grpSp>
                    <p:nvGrpSpPr>
                      <p:cNvPr id="105" name="Group 1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95" y="2012"/>
                        <a:ext cx="36" cy="9"/>
                        <a:chOff x="2095" y="2012"/>
                        <a:chExt cx="36" cy="9"/>
                      </a:xfrm>
                    </p:grpSpPr>
                    <p:sp>
                      <p:nvSpPr>
                        <p:cNvPr id="19617" name="Freeform 1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97" y="2012"/>
                          <a:ext cx="34" cy="9"/>
                        </a:xfrm>
                        <a:custGeom>
                          <a:avLst/>
                          <a:gdLst>
                            <a:gd name="T0" fmla="*/ 22 w 34"/>
                            <a:gd name="T1" fmla="*/ 0 h 9"/>
                            <a:gd name="T2" fmla="*/ 30 w 34"/>
                            <a:gd name="T3" fmla="*/ 1 h 9"/>
                            <a:gd name="T4" fmla="*/ 33 w 34"/>
                            <a:gd name="T5" fmla="*/ 2 h 9"/>
                            <a:gd name="T6" fmla="*/ 33 w 34"/>
                            <a:gd name="T7" fmla="*/ 2 h 9"/>
                            <a:gd name="T8" fmla="*/ 32 w 34"/>
                            <a:gd name="T9" fmla="*/ 3 h 9"/>
                            <a:gd name="T10" fmla="*/ 30 w 34"/>
                            <a:gd name="T11" fmla="*/ 3 h 9"/>
                            <a:gd name="T12" fmla="*/ 27 w 34"/>
                            <a:gd name="T13" fmla="*/ 3 h 9"/>
                            <a:gd name="T14" fmla="*/ 24 w 34"/>
                            <a:gd name="T15" fmla="*/ 3 h 9"/>
                            <a:gd name="T16" fmla="*/ 26 w 34"/>
                            <a:gd name="T17" fmla="*/ 4 h 9"/>
                            <a:gd name="T18" fmla="*/ 26 w 34"/>
                            <a:gd name="T19" fmla="*/ 5 h 9"/>
                            <a:gd name="T20" fmla="*/ 24 w 34"/>
                            <a:gd name="T21" fmla="*/ 5 h 9"/>
                            <a:gd name="T22" fmla="*/ 22 w 34"/>
                            <a:gd name="T23" fmla="*/ 5 h 9"/>
                            <a:gd name="T24" fmla="*/ 19 w 34"/>
                            <a:gd name="T25" fmla="*/ 5 h 9"/>
                            <a:gd name="T26" fmla="*/ 18 w 34"/>
                            <a:gd name="T27" fmla="*/ 6 h 9"/>
                            <a:gd name="T28" fmla="*/ 19 w 34"/>
                            <a:gd name="T29" fmla="*/ 6 h 9"/>
                            <a:gd name="T30" fmla="*/ 19 w 34"/>
                            <a:gd name="T31" fmla="*/ 7 h 9"/>
                            <a:gd name="T32" fmla="*/ 17 w 34"/>
                            <a:gd name="T33" fmla="*/ 7 h 9"/>
                            <a:gd name="T34" fmla="*/ 15 w 34"/>
                            <a:gd name="T35" fmla="*/ 7 h 9"/>
                            <a:gd name="T36" fmla="*/ 13 w 34"/>
                            <a:gd name="T37" fmla="*/ 7 h 9"/>
                            <a:gd name="T38" fmla="*/ 14 w 34"/>
                            <a:gd name="T39" fmla="*/ 7 h 9"/>
                            <a:gd name="T40" fmla="*/ 13 w 34"/>
                            <a:gd name="T41" fmla="*/ 8 h 9"/>
                            <a:gd name="T42" fmla="*/ 10 w 34"/>
                            <a:gd name="T43" fmla="*/ 8 h 9"/>
                            <a:gd name="T44" fmla="*/ 7 w 34"/>
                            <a:gd name="T45" fmla="*/ 8 h 9"/>
                            <a:gd name="T46" fmla="*/ 5 w 34"/>
                            <a:gd name="T47" fmla="*/ 7 h 9"/>
                            <a:gd name="T48" fmla="*/ 3 w 34"/>
                            <a:gd name="T49" fmla="*/ 7 h 9"/>
                            <a:gd name="T50" fmla="*/ 2 w 34"/>
                            <a:gd name="T51" fmla="*/ 7 h 9"/>
                            <a:gd name="T52" fmla="*/ 1 w 34"/>
                            <a:gd name="T53" fmla="*/ 6 h 9"/>
                            <a:gd name="T54" fmla="*/ 1 w 34"/>
                            <a:gd name="T55" fmla="*/ 6 h 9"/>
                            <a:gd name="T56" fmla="*/ 0 w 34"/>
                            <a:gd name="T57" fmla="*/ 5 h 9"/>
                            <a:gd name="T58" fmla="*/ 0 w 34"/>
                            <a:gd name="T59" fmla="*/ 5 h 9"/>
                            <a:gd name="T60" fmla="*/ 1 w 34"/>
                            <a:gd name="T61" fmla="*/ 4 h 9"/>
                            <a:gd name="T62" fmla="*/ 2 w 34"/>
                            <a:gd name="T63" fmla="*/ 3 h 9"/>
                            <a:gd name="T64" fmla="*/ 3 w 34"/>
                            <a:gd name="T65" fmla="*/ 2 h 9"/>
                            <a:gd name="T66" fmla="*/ 5 w 34"/>
                            <a:gd name="T67" fmla="*/ 1 h 9"/>
                            <a:gd name="T68" fmla="*/ 9 w 34"/>
                            <a:gd name="T69" fmla="*/ 1 h 9"/>
                            <a:gd name="T70" fmla="*/ 13 w 34"/>
                            <a:gd name="T71" fmla="*/ 0 h 9"/>
                            <a:gd name="T72" fmla="*/ 17 w 34"/>
                            <a:gd name="T73" fmla="*/ 0 h 9"/>
                            <a:gd name="T74" fmla="*/ 22 w 34"/>
                            <a:gd name="T75" fmla="*/ 0 h 9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34"/>
                            <a:gd name="T115" fmla="*/ 0 h 9"/>
                            <a:gd name="T116" fmla="*/ 34 w 34"/>
                            <a:gd name="T117" fmla="*/ 9 h 9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34" h="9">
                              <a:moveTo>
                                <a:pt x="22" y="0"/>
                              </a:moveTo>
                              <a:lnTo>
                                <a:pt x="30" y="1"/>
                              </a:lnTo>
                              <a:lnTo>
                                <a:pt x="33" y="2"/>
                              </a:lnTo>
                              <a:lnTo>
                                <a:pt x="32" y="3"/>
                              </a:lnTo>
                              <a:lnTo>
                                <a:pt x="30" y="3"/>
                              </a:lnTo>
                              <a:lnTo>
                                <a:pt x="27" y="3"/>
                              </a:lnTo>
                              <a:lnTo>
                                <a:pt x="24" y="3"/>
                              </a:lnTo>
                              <a:lnTo>
                                <a:pt x="26" y="4"/>
                              </a:lnTo>
                              <a:lnTo>
                                <a:pt x="26" y="5"/>
                              </a:lnTo>
                              <a:lnTo>
                                <a:pt x="24" y="5"/>
                              </a:lnTo>
                              <a:lnTo>
                                <a:pt x="22" y="5"/>
                              </a:lnTo>
                              <a:lnTo>
                                <a:pt x="19" y="5"/>
                              </a:lnTo>
                              <a:lnTo>
                                <a:pt x="18" y="6"/>
                              </a:lnTo>
                              <a:lnTo>
                                <a:pt x="19" y="6"/>
                              </a:lnTo>
                              <a:lnTo>
                                <a:pt x="19" y="7"/>
                              </a:lnTo>
                              <a:lnTo>
                                <a:pt x="17" y="7"/>
                              </a:lnTo>
                              <a:lnTo>
                                <a:pt x="15" y="7"/>
                              </a:lnTo>
                              <a:lnTo>
                                <a:pt x="13" y="7"/>
                              </a:lnTo>
                              <a:lnTo>
                                <a:pt x="14" y="7"/>
                              </a:lnTo>
                              <a:lnTo>
                                <a:pt x="13" y="8"/>
                              </a:lnTo>
                              <a:lnTo>
                                <a:pt x="10" y="8"/>
                              </a:lnTo>
                              <a:lnTo>
                                <a:pt x="7" y="8"/>
                              </a:lnTo>
                              <a:lnTo>
                                <a:pt x="5" y="7"/>
                              </a:lnTo>
                              <a:lnTo>
                                <a:pt x="3" y="7"/>
                              </a:lnTo>
                              <a:lnTo>
                                <a:pt x="2" y="7"/>
                              </a:lnTo>
                              <a:lnTo>
                                <a:pt x="1" y="6"/>
                              </a:lnTo>
                              <a:lnTo>
                                <a:pt x="0" y="5"/>
                              </a:lnTo>
                              <a:lnTo>
                                <a:pt x="1" y="4"/>
                              </a:lnTo>
                              <a:lnTo>
                                <a:pt x="2" y="3"/>
                              </a:lnTo>
                              <a:lnTo>
                                <a:pt x="3" y="2"/>
                              </a:lnTo>
                              <a:lnTo>
                                <a:pt x="5" y="1"/>
                              </a:lnTo>
                              <a:lnTo>
                                <a:pt x="9" y="1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lnTo>
                                <a:pt x="22" y="0"/>
                              </a:lnTo>
                            </a:path>
                          </a:pathLst>
                        </a:custGeom>
                        <a:solidFill>
                          <a:srgbClr val="E0A08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18" name="Freeform 1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8" y="2015"/>
                          <a:ext cx="7" cy="1"/>
                        </a:xfrm>
                        <a:custGeom>
                          <a:avLst/>
                          <a:gdLst>
                            <a:gd name="T0" fmla="*/ 0 w 7"/>
                            <a:gd name="T1" fmla="*/ 0 h 1"/>
                            <a:gd name="T2" fmla="*/ 1 w 7"/>
                            <a:gd name="T3" fmla="*/ 0 h 1"/>
                            <a:gd name="T4" fmla="*/ 2 w 7"/>
                            <a:gd name="T5" fmla="*/ 0 h 1"/>
                            <a:gd name="T6" fmla="*/ 4 w 7"/>
                            <a:gd name="T7" fmla="*/ 0 h 1"/>
                            <a:gd name="T8" fmla="*/ 6 w 7"/>
                            <a:gd name="T9" fmla="*/ 0 h 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7"/>
                            <a:gd name="T16" fmla="*/ 0 h 1"/>
                            <a:gd name="T17" fmla="*/ 7 w 7"/>
                            <a:gd name="T18" fmla="*/ 1 h 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7" h="1">
                              <a:moveTo>
                                <a:pt x="0" y="0"/>
                              </a:moveTo>
                              <a:lnTo>
                                <a:pt x="1" y="0"/>
                              </a:lnTo>
                              <a:lnTo>
                                <a:pt x="2" y="0"/>
                              </a:lnTo>
                              <a:lnTo>
                                <a:pt x="4" y="0"/>
                              </a:lnTo>
                              <a:lnTo>
                                <a:pt x="6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19" name="Freeform 1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0" y="2017"/>
                          <a:ext cx="7" cy="2"/>
                        </a:xfrm>
                        <a:custGeom>
                          <a:avLst/>
                          <a:gdLst>
                            <a:gd name="T0" fmla="*/ 0 w 7"/>
                            <a:gd name="T1" fmla="*/ 0 h 2"/>
                            <a:gd name="T2" fmla="*/ 1 w 7"/>
                            <a:gd name="T3" fmla="*/ 0 h 2"/>
                            <a:gd name="T4" fmla="*/ 2 w 7"/>
                            <a:gd name="T5" fmla="*/ 1 h 2"/>
                            <a:gd name="T6" fmla="*/ 3 w 7"/>
                            <a:gd name="T7" fmla="*/ 1 h 2"/>
                            <a:gd name="T8" fmla="*/ 4 w 7"/>
                            <a:gd name="T9" fmla="*/ 1 h 2"/>
                            <a:gd name="T10" fmla="*/ 6 w 7"/>
                            <a:gd name="T11" fmla="*/ 1 h 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7"/>
                            <a:gd name="T19" fmla="*/ 0 h 2"/>
                            <a:gd name="T20" fmla="*/ 7 w 7"/>
                            <a:gd name="T21" fmla="*/ 2 h 2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7" h="2">
                              <a:moveTo>
                                <a:pt x="0" y="0"/>
                              </a:moveTo>
                              <a:lnTo>
                                <a:pt x="1" y="0"/>
                              </a:lnTo>
                              <a:lnTo>
                                <a:pt x="2" y="1"/>
                              </a:lnTo>
                              <a:lnTo>
                                <a:pt x="3" y="1"/>
                              </a:lnTo>
                              <a:lnTo>
                                <a:pt x="4" y="1"/>
                              </a:lnTo>
                              <a:lnTo>
                                <a:pt x="6" y="1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20" name="Freeform 1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04" y="2018"/>
                          <a:ext cx="7" cy="3"/>
                        </a:xfrm>
                        <a:custGeom>
                          <a:avLst/>
                          <a:gdLst>
                            <a:gd name="T0" fmla="*/ 0 w 7"/>
                            <a:gd name="T1" fmla="*/ 0 h 3"/>
                            <a:gd name="T2" fmla="*/ 1 w 7"/>
                            <a:gd name="T3" fmla="*/ 0 h 3"/>
                            <a:gd name="T4" fmla="*/ 2 w 7"/>
                            <a:gd name="T5" fmla="*/ 1 h 3"/>
                            <a:gd name="T6" fmla="*/ 3 w 7"/>
                            <a:gd name="T7" fmla="*/ 1 h 3"/>
                            <a:gd name="T8" fmla="*/ 4 w 7"/>
                            <a:gd name="T9" fmla="*/ 2 h 3"/>
                            <a:gd name="T10" fmla="*/ 6 w 7"/>
                            <a:gd name="T11" fmla="*/ 2 h 3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7"/>
                            <a:gd name="T19" fmla="*/ 0 h 3"/>
                            <a:gd name="T20" fmla="*/ 7 w 7"/>
                            <a:gd name="T21" fmla="*/ 3 h 3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7" h="3">
                              <a:moveTo>
                                <a:pt x="0" y="0"/>
                              </a:moveTo>
                              <a:lnTo>
                                <a:pt x="1" y="0"/>
                              </a:lnTo>
                              <a:lnTo>
                                <a:pt x="2" y="1"/>
                              </a:lnTo>
                              <a:lnTo>
                                <a:pt x="3" y="1"/>
                              </a:lnTo>
                              <a:lnTo>
                                <a:pt x="4" y="2"/>
                              </a:lnTo>
                              <a:lnTo>
                                <a:pt x="6" y="2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21" name="Freeform 1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95" y="2017"/>
                          <a:ext cx="4" cy="4"/>
                        </a:xfrm>
                        <a:custGeom>
                          <a:avLst/>
                          <a:gdLst>
                            <a:gd name="T0" fmla="*/ 3 w 4"/>
                            <a:gd name="T1" fmla="*/ 3 h 4"/>
                            <a:gd name="T2" fmla="*/ 3 w 4"/>
                            <a:gd name="T3" fmla="*/ 3 h 4"/>
                            <a:gd name="T4" fmla="*/ 2 w 4"/>
                            <a:gd name="T5" fmla="*/ 3 h 4"/>
                            <a:gd name="T6" fmla="*/ 0 w 4"/>
                            <a:gd name="T7" fmla="*/ 3 h 4"/>
                            <a:gd name="T8" fmla="*/ 2 w 4"/>
                            <a:gd name="T9" fmla="*/ 2 h 4"/>
                            <a:gd name="T10" fmla="*/ 0 w 4"/>
                            <a:gd name="T11" fmla="*/ 2 h 4"/>
                            <a:gd name="T12" fmla="*/ 0 w 4"/>
                            <a:gd name="T13" fmla="*/ 2 h 4"/>
                            <a:gd name="T14" fmla="*/ 0 w 4"/>
                            <a:gd name="T15" fmla="*/ 2 h 4"/>
                            <a:gd name="T16" fmla="*/ 0 w 4"/>
                            <a:gd name="T17" fmla="*/ 1 h 4"/>
                            <a:gd name="T18" fmla="*/ 0 w 4"/>
                            <a:gd name="T19" fmla="*/ 0 h 4"/>
                            <a:gd name="T20" fmla="*/ 0 w 4"/>
                            <a:gd name="T21" fmla="*/ 1 h 4"/>
                            <a:gd name="T22" fmla="*/ 0 w 4"/>
                            <a:gd name="T23" fmla="*/ 2 h 4"/>
                            <a:gd name="T24" fmla="*/ 2 w 4"/>
                            <a:gd name="T25" fmla="*/ 2 h 4"/>
                            <a:gd name="T26" fmla="*/ 3 w 4"/>
                            <a:gd name="T27" fmla="*/ 3 h 4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4"/>
                            <a:gd name="T43" fmla="*/ 0 h 4"/>
                            <a:gd name="T44" fmla="*/ 4 w 4"/>
                            <a:gd name="T45" fmla="*/ 4 h 4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4" h="4">
                              <a:moveTo>
                                <a:pt x="3" y="3"/>
                              </a:moveTo>
                              <a:lnTo>
                                <a:pt x="3" y="3"/>
                              </a:lnTo>
                              <a:lnTo>
                                <a:pt x="2" y="3"/>
                              </a:lnTo>
                              <a:lnTo>
                                <a:pt x="0" y="3"/>
                              </a:lnTo>
                              <a:lnTo>
                                <a:pt x="2" y="2"/>
                              </a:lnTo>
                              <a:lnTo>
                                <a:pt x="0" y="2"/>
                              </a:lnTo>
                              <a:lnTo>
                                <a:pt x="0" y="1"/>
                              </a:lnTo>
                              <a:lnTo>
                                <a:pt x="0" y="0"/>
                              </a:lnTo>
                              <a:lnTo>
                                <a:pt x="0" y="1"/>
                              </a:lnTo>
                              <a:lnTo>
                                <a:pt x="0" y="2"/>
                              </a:lnTo>
                              <a:lnTo>
                                <a:pt x="2" y="2"/>
                              </a:lnTo>
                              <a:lnTo>
                                <a:pt x="3" y="3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  <p:sp>
                    <p:nvSpPr>
                      <p:cNvPr id="19615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22" y="2020"/>
                        <a:ext cx="18" cy="1"/>
                      </a:xfrm>
                      <a:custGeom>
                        <a:avLst/>
                        <a:gdLst>
                          <a:gd name="T0" fmla="*/ 4 w 18"/>
                          <a:gd name="T1" fmla="*/ 0 h 1"/>
                          <a:gd name="T2" fmla="*/ 7 w 18"/>
                          <a:gd name="T3" fmla="*/ 0 h 1"/>
                          <a:gd name="T4" fmla="*/ 9 w 18"/>
                          <a:gd name="T5" fmla="*/ 0 h 1"/>
                          <a:gd name="T6" fmla="*/ 12 w 18"/>
                          <a:gd name="T7" fmla="*/ 0 h 1"/>
                          <a:gd name="T8" fmla="*/ 13 w 18"/>
                          <a:gd name="T9" fmla="*/ 0 h 1"/>
                          <a:gd name="T10" fmla="*/ 15 w 18"/>
                          <a:gd name="T11" fmla="*/ 0 h 1"/>
                          <a:gd name="T12" fmla="*/ 16 w 18"/>
                          <a:gd name="T13" fmla="*/ 0 h 1"/>
                          <a:gd name="T14" fmla="*/ 17 w 18"/>
                          <a:gd name="T15" fmla="*/ 0 h 1"/>
                          <a:gd name="T16" fmla="*/ 16 w 18"/>
                          <a:gd name="T17" fmla="*/ 0 h 1"/>
                          <a:gd name="T18" fmla="*/ 14 w 18"/>
                          <a:gd name="T19" fmla="*/ 0 h 1"/>
                          <a:gd name="T20" fmla="*/ 12 w 18"/>
                          <a:gd name="T21" fmla="*/ 0 h 1"/>
                          <a:gd name="T22" fmla="*/ 9 w 18"/>
                          <a:gd name="T23" fmla="*/ 0 h 1"/>
                          <a:gd name="T24" fmla="*/ 5 w 18"/>
                          <a:gd name="T25" fmla="*/ 0 h 1"/>
                          <a:gd name="T26" fmla="*/ 1 w 18"/>
                          <a:gd name="T27" fmla="*/ 0 h 1"/>
                          <a:gd name="T28" fmla="*/ 0 w 18"/>
                          <a:gd name="T29" fmla="*/ 0 h 1"/>
                          <a:gd name="T30" fmla="*/ 3 w 18"/>
                          <a:gd name="T31" fmla="*/ 0 h 1"/>
                          <a:gd name="T32" fmla="*/ 4 w 18"/>
                          <a:gd name="T33" fmla="*/ 0 h 1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18"/>
                          <a:gd name="T52" fmla="*/ 0 h 1"/>
                          <a:gd name="T53" fmla="*/ 18 w 18"/>
                          <a:gd name="T54" fmla="*/ 1 h 1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18" h="1">
                            <a:moveTo>
                              <a:pt x="4" y="0"/>
                            </a:moveTo>
                            <a:lnTo>
                              <a:pt x="7" y="0"/>
                            </a:lnTo>
                            <a:lnTo>
                              <a:pt x="9" y="0"/>
                            </a:lnTo>
                            <a:lnTo>
                              <a:pt x="12" y="0"/>
                            </a:lnTo>
                            <a:lnTo>
                              <a:pt x="13" y="0"/>
                            </a:lnTo>
                            <a:lnTo>
                              <a:pt x="15" y="0"/>
                            </a:lnTo>
                            <a:lnTo>
                              <a:pt x="16" y="0"/>
                            </a:lnTo>
                            <a:lnTo>
                              <a:pt x="17" y="0"/>
                            </a:lnTo>
                            <a:lnTo>
                              <a:pt x="16" y="0"/>
                            </a:lnTo>
                            <a:lnTo>
                              <a:pt x="14" y="0"/>
                            </a:lnTo>
                            <a:lnTo>
                              <a:pt x="12" y="0"/>
                            </a:lnTo>
                            <a:lnTo>
                              <a:pt x="9" y="0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  <a:lnTo>
                              <a:pt x="3" y="0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616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3" y="2020"/>
                        <a:ext cx="10" cy="1"/>
                      </a:xfrm>
                      <a:custGeom>
                        <a:avLst/>
                        <a:gdLst>
                          <a:gd name="T0" fmla="*/ 0 w 10"/>
                          <a:gd name="T1" fmla="*/ 0 h 1"/>
                          <a:gd name="T2" fmla="*/ 1 w 10"/>
                          <a:gd name="T3" fmla="*/ 0 h 1"/>
                          <a:gd name="T4" fmla="*/ 2 w 10"/>
                          <a:gd name="T5" fmla="*/ 0 h 1"/>
                          <a:gd name="T6" fmla="*/ 3 w 10"/>
                          <a:gd name="T7" fmla="*/ 0 h 1"/>
                          <a:gd name="T8" fmla="*/ 5 w 10"/>
                          <a:gd name="T9" fmla="*/ 0 h 1"/>
                          <a:gd name="T10" fmla="*/ 6 w 10"/>
                          <a:gd name="T11" fmla="*/ 0 h 1"/>
                          <a:gd name="T12" fmla="*/ 7 w 10"/>
                          <a:gd name="T13" fmla="*/ 0 h 1"/>
                          <a:gd name="T14" fmla="*/ 9 w 10"/>
                          <a:gd name="T15" fmla="*/ 0 h 1"/>
                          <a:gd name="T16" fmla="*/ 7 w 10"/>
                          <a:gd name="T17" fmla="*/ 0 h 1"/>
                          <a:gd name="T18" fmla="*/ 6 w 10"/>
                          <a:gd name="T19" fmla="*/ 0 h 1"/>
                          <a:gd name="T20" fmla="*/ 6 w 10"/>
                          <a:gd name="T21" fmla="*/ 0 h 1"/>
                          <a:gd name="T22" fmla="*/ 5 w 10"/>
                          <a:gd name="T23" fmla="*/ 0 h 1"/>
                          <a:gd name="T24" fmla="*/ 3 w 10"/>
                          <a:gd name="T25" fmla="*/ 0 h 1"/>
                          <a:gd name="T26" fmla="*/ 2 w 10"/>
                          <a:gd name="T27" fmla="*/ 0 h 1"/>
                          <a:gd name="T28" fmla="*/ 0 w 10"/>
                          <a:gd name="T29" fmla="*/ 0 h 1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0"/>
                          <a:gd name="T46" fmla="*/ 0 h 1"/>
                          <a:gd name="T47" fmla="*/ 10 w 10"/>
                          <a:gd name="T48" fmla="*/ 1 h 1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0" h="1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2" y="0"/>
                            </a:lnTo>
                            <a:lnTo>
                              <a:pt x="3" y="0"/>
                            </a:lnTo>
                            <a:lnTo>
                              <a:pt x="5" y="0"/>
                            </a:lnTo>
                            <a:lnTo>
                              <a:pt x="6" y="0"/>
                            </a:lnTo>
                            <a:lnTo>
                              <a:pt x="7" y="0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6" y="0"/>
                            </a:lnTo>
                            <a:lnTo>
                              <a:pt x="5" y="0"/>
                            </a:lnTo>
                            <a:lnTo>
                              <a:pt x="3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106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263" y="2012"/>
                    <a:ext cx="49" cy="9"/>
                    <a:chOff x="2263" y="2012"/>
                    <a:chExt cx="49" cy="9"/>
                  </a:xfrm>
                </p:grpSpPr>
                <p:sp>
                  <p:nvSpPr>
                    <p:cNvPr id="19600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303" y="2017"/>
                      <a:ext cx="9" cy="4"/>
                    </a:xfrm>
                    <a:custGeom>
                      <a:avLst/>
                      <a:gdLst>
                        <a:gd name="T0" fmla="*/ 3 w 9"/>
                        <a:gd name="T1" fmla="*/ 0 h 4"/>
                        <a:gd name="T2" fmla="*/ 6 w 9"/>
                        <a:gd name="T3" fmla="*/ 0 h 4"/>
                        <a:gd name="T4" fmla="*/ 7 w 9"/>
                        <a:gd name="T5" fmla="*/ 1 h 4"/>
                        <a:gd name="T6" fmla="*/ 8 w 9"/>
                        <a:gd name="T7" fmla="*/ 1 h 4"/>
                        <a:gd name="T8" fmla="*/ 8 w 9"/>
                        <a:gd name="T9" fmla="*/ 2 h 4"/>
                        <a:gd name="T10" fmla="*/ 8 w 9"/>
                        <a:gd name="T11" fmla="*/ 2 h 4"/>
                        <a:gd name="T12" fmla="*/ 7 w 9"/>
                        <a:gd name="T13" fmla="*/ 3 h 4"/>
                        <a:gd name="T14" fmla="*/ 0 w 9"/>
                        <a:gd name="T15" fmla="*/ 2 h 4"/>
                        <a:gd name="T16" fmla="*/ 3 w 9"/>
                        <a:gd name="T17" fmla="*/ 0 h 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"/>
                        <a:gd name="T28" fmla="*/ 0 h 4"/>
                        <a:gd name="T29" fmla="*/ 9 w 9"/>
                        <a:gd name="T30" fmla="*/ 4 h 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" h="4">
                          <a:moveTo>
                            <a:pt x="3" y="0"/>
                          </a:moveTo>
                          <a:lnTo>
                            <a:pt x="6" y="0"/>
                          </a:lnTo>
                          <a:lnTo>
                            <a:pt x="7" y="1"/>
                          </a:lnTo>
                          <a:lnTo>
                            <a:pt x="8" y="1"/>
                          </a:lnTo>
                          <a:lnTo>
                            <a:pt x="8" y="2"/>
                          </a:lnTo>
                          <a:lnTo>
                            <a:pt x="7" y="3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07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3" y="2012"/>
                      <a:ext cx="48" cy="9"/>
                      <a:chOff x="2263" y="2012"/>
                      <a:chExt cx="48" cy="9"/>
                    </a:xfrm>
                  </p:grpSpPr>
                  <p:sp>
                    <p:nvSpPr>
                      <p:cNvPr id="19602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6" y="2015"/>
                        <a:ext cx="19" cy="6"/>
                      </a:xfrm>
                      <a:custGeom>
                        <a:avLst/>
                        <a:gdLst>
                          <a:gd name="T0" fmla="*/ 1 w 19"/>
                          <a:gd name="T1" fmla="*/ 0 h 6"/>
                          <a:gd name="T2" fmla="*/ 18 w 19"/>
                          <a:gd name="T3" fmla="*/ 5 h 6"/>
                          <a:gd name="T4" fmla="*/ 17 w 19"/>
                          <a:gd name="T5" fmla="*/ 5 h 6"/>
                          <a:gd name="T6" fmla="*/ 15 w 19"/>
                          <a:gd name="T7" fmla="*/ 5 h 6"/>
                          <a:gd name="T8" fmla="*/ 14 w 19"/>
                          <a:gd name="T9" fmla="*/ 5 h 6"/>
                          <a:gd name="T10" fmla="*/ 13 w 19"/>
                          <a:gd name="T11" fmla="*/ 5 h 6"/>
                          <a:gd name="T12" fmla="*/ 11 w 19"/>
                          <a:gd name="T13" fmla="*/ 4 h 6"/>
                          <a:gd name="T14" fmla="*/ 10 w 19"/>
                          <a:gd name="T15" fmla="*/ 4 h 6"/>
                          <a:gd name="T16" fmla="*/ 10 w 19"/>
                          <a:gd name="T17" fmla="*/ 4 h 6"/>
                          <a:gd name="T18" fmla="*/ 8 w 19"/>
                          <a:gd name="T19" fmla="*/ 3 h 6"/>
                          <a:gd name="T20" fmla="*/ 7 w 19"/>
                          <a:gd name="T21" fmla="*/ 3 h 6"/>
                          <a:gd name="T22" fmla="*/ 6 w 19"/>
                          <a:gd name="T23" fmla="*/ 3 h 6"/>
                          <a:gd name="T24" fmla="*/ 5 w 19"/>
                          <a:gd name="T25" fmla="*/ 3 h 6"/>
                          <a:gd name="T26" fmla="*/ 3 w 19"/>
                          <a:gd name="T27" fmla="*/ 2 h 6"/>
                          <a:gd name="T28" fmla="*/ 3 w 19"/>
                          <a:gd name="T29" fmla="*/ 1 h 6"/>
                          <a:gd name="T30" fmla="*/ 3 w 19"/>
                          <a:gd name="T31" fmla="*/ 1 h 6"/>
                          <a:gd name="T32" fmla="*/ 2 w 19"/>
                          <a:gd name="T33" fmla="*/ 1 h 6"/>
                          <a:gd name="T34" fmla="*/ 1 w 19"/>
                          <a:gd name="T35" fmla="*/ 1 h 6"/>
                          <a:gd name="T36" fmla="*/ 0 w 19"/>
                          <a:gd name="T37" fmla="*/ 1 h 6"/>
                          <a:gd name="T38" fmla="*/ 1 w 19"/>
                          <a:gd name="T39" fmla="*/ 0 h 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19"/>
                          <a:gd name="T61" fmla="*/ 0 h 6"/>
                          <a:gd name="T62" fmla="*/ 19 w 19"/>
                          <a:gd name="T63" fmla="*/ 6 h 6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19" h="6">
                            <a:moveTo>
                              <a:pt x="1" y="0"/>
                            </a:moveTo>
                            <a:lnTo>
                              <a:pt x="18" y="5"/>
                            </a:lnTo>
                            <a:lnTo>
                              <a:pt x="17" y="5"/>
                            </a:lnTo>
                            <a:lnTo>
                              <a:pt x="15" y="5"/>
                            </a:lnTo>
                            <a:lnTo>
                              <a:pt x="14" y="5"/>
                            </a:lnTo>
                            <a:lnTo>
                              <a:pt x="13" y="5"/>
                            </a:lnTo>
                            <a:lnTo>
                              <a:pt x="11" y="4"/>
                            </a:lnTo>
                            <a:lnTo>
                              <a:pt x="10" y="4"/>
                            </a:lnTo>
                            <a:lnTo>
                              <a:pt x="8" y="3"/>
                            </a:lnTo>
                            <a:lnTo>
                              <a:pt x="7" y="3"/>
                            </a:lnTo>
                            <a:lnTo>
                              <a:pt x="6" y="3"/>
                            </a:lnTo>
                            <a:lnTo>
                              <a:pt x="5" y="3"/>
                            </a:lnTo>
                            <a:lnTo>
                              <a:pt x="3" y="2"/>
                            </a:lnTo>
                            <a:lnTo>
                              <a:pt x="3" y="1"/>
                            </a:lnTo>
                            <a:lnTo>
                              <a:pt x="2" y="1"/>
                            </a:lnTo>
                            <a:lnTo>
                              <a:pt x="1" y="1"/>
                            </a:lnTo>
                            <a:lnTo>
                              <a:pt x="0" y="1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grpSp>
                    <p:nvGrpSpPr>
                      <p:cNvPr id="108" name="Group 1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74" y="2012"/>
                        <a:ext cx="36" cy="9"/>
                        <a:chOff x="2274" y="2012"/>
                        <a:chExt cx="36" cy="9"/>
                      </a:xfrm>
                    </p:grpSpPr>
                    <p:sp>
                      <p:nvSpPr>
                        <p:cNvPr id="19606" name="Freeform 1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74" y="2012"/>
                          <a:ext cx="36" cy="9"/>
                        </a:xfrm>
                        <a:custGeom>
                          <a:avLst/>
                          <a:gdLst>
                            <a:gd name="T0" fmla="*/ 11 w 36"/>
                            <a:gd name="T1" fmla="*/ 0 h 9"/>
                            <a:gd name="T2" fmla="*/ 5 w 36"/>
                            <a:gd name="T3" fmla="*/ 1 h 9"/>
                            <a:gd name="T4" fmla="*/ 0 w 36"/>
                            <a:gd name="T5" fmla="*/ 2 h 9"/>
                            <a:gd name="T6" fmla="*/ 0 w 36"/>
                            <a:gd name="T7" fmla="*/ 2 h 9"/>
                            <a:gd name="T8" fmla="*/ 1 w 36"/>
                            <a:gd name="T9" fmla="*/ 3 h 9"/>
                            <a:gd name="T10" fmla="*/ 3 w 36"/>
                            <a:gd name="T11" fmla="*/ 3 h 9"/>
                            <a:gd name="T12" fmla="*/ 7 w 36"/>
                            <a:gd name="T13" fmla="*/ 3 h 9"/>
                            <a:gd name="T14" fmla="*/ 9 w 36"/>
                            <a:gd name="T15" fmla="*/ 3 h 9"/>
                            <a:gd name="T16" fmla="*/ 8 w 36"/>
                            <a:gd name="T17" fmla="*/ 4 h 9"/>
                            <a:gd name="T18" fmla="*/ 8 w 36"/>
                            <a:gd name="T19" fmla="*/ 5 h 9"/>
                            <a:gd name="T20" fmla="*/ 9 w 36"/>
                            <a:gd name="T21" fmla="*/ 5 h 9"/>
                            <a:gd name="T22" fmla="*/ 11 w 36"/>
                            <a:gd name="T23" fmla="*/ 5 h 9"/>
                            <a:gd name="T24" fmla="*/ 15 w 36"/>
                            <a:gd name="T25" fmla="*/ 5 h 9"/>
                            <a:gd name="T26" fmla="*/ 16 w 36"/>
                            <a:gd name="T27" fmla="*/ 6 h 9"/>
                            <a:gd name="T28" fmla="*/ 14 w 36"/>
                            <a:gd name="T29" fmla="*/ 6 h 9"/>
                            <a:gd name="T30" fmla="*/ 15 w 36"/>
                            <a:gd name="T31" fmla="*/ 7 h 9"/>
                            <a:gd name="T32" fmla="*/ 17 w 36"/>
                            <a:gd name="T33" fmla="*/ 7 h 9"/>
                            <a:gd name="T34" fmla="*/ 19 w 36"/>
                            <a:gd name="T35" fmla="*/ 7 h 9"/>
                            <a:gd name="T36" fmla="*/ 20 w 36"/>
                            <a:gd name="T37" fmla="*/ 7 h 9"/>
                            <a:gd name="T38" fmla="*/ 20 w 36"/>
                            <a:gd name="T39" fmla="*/ 7 h 9"/>
                            <a:gd name="T40" fmla="*/ 21 w 36"/>
                            <a:gd name="T41" fmla="*/ 8 h 9"/>
                            <a:gd name="T42" fmla="*/ 25 w 36"/>
                            <a:gd name="T43" fmla="*/ 8 h 9"/>
                            <a:gd name="T44" fmla="*/ 27 w 36"/>
                            <a:gd name="T45" fmla="*/ 8 h 9"/>
                            <a:gd name="T46" fmla="*/ 29 w 36"/>
                            <a:gd name="T47" fmla="*/ 7 h 9"/>
                            <a:gd name="T48" fmla="*/ 32 w 36"/>
                            <a:gd name="T49" fmla="*/ 7 h 9"/>
                            <a:gd name="T50" fmla="*/ 33 w 36"/>
                            <a:gd name="T51" fmla="*/ 7 h 9"/>
                            <a:gd name="T52" fmla="*/ 34 w 36"/>
                            <a:gd name="T53" fmla="*/ 6 h 9"/>
                            <a:gd name="T54" fmla="*/ 34 w 36"/>
                            <a:gd name="T55" fmla="*/ 6 h 9"/>
                            <a:gd name="T56" fmla="*/ 35 w 36"/>
                            <a:gd name="T57" fmla="*/ 5 h 9"/>
                            <a:gd name="T58" fmla="*/ 35 w 36"/>
                            <a:gd name="T59" fmla="*/ 5 h 9"/>
                            <a:gd name="T60" fmla="*/ 34 w 36"/>
                            <a:gd name="T61" fmla="*/ 4 h 9"/>
                            <a:gd name="T62" fmla="*/ 33 w 36"/>
                            <a:gd name="T63" fmla="*/ 3 h 9"/>
                            <a:gd name="T64" fmla="*/ 32 w 36"/>
                            <a:gd name="T65" fmla="*/ 2 h 9"/>
                            <a:gd name="T66" fmla="*/ 29 w 36"/>
                            <a:gd name="T67" fmla="*/ 1 h 9"/>
                            <a:gd name="T68" fmla="*/ 26 w 36"/>
                            <a:gd name="T69" fmla="*/ 1 h 9"/>
                            <a:gd name="T70" fmla="*/ 21 w 36"/>
                            <a:gd name="T71" fmla="*/ 0 h 9"/>
                            <a:gd name="T72" fmla="*/ 17 w 36"/>
                            <a:gd name="T73" fmla="*/ 0 h 9"/>
                            <a:gd name="T74" fmla="*/ 11 w 36"/>
                            <a:gd name="T75" fmla="*/ 0 h 9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36"/>
                            <a:gd name="T115" fmla="*/ 0 h 9"/>
                            <a:gd name="T116" fmla="*/ 36 w 36"/>
                            <a:gd name="T117" fmla="*/ 9 h 9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36" h="9">
                              <a:moveTo>
                                <a:pt x="11" y="0"/>
                              </a:moveTo>
                              <a:lnTo>
                                <a:pt x="5" y="1"/>
                              </a:lnTo>
                              <a:lnTo>
                                <a:pt x="0" y="2"/>
                              </a:lnTo>
                              <a:lnTo>
                                <a:pt x="1" y="3"/>
                              </a:lnTo>
                              <a:lnTo>
                                <a:pt x="3" y="3"/>
                              </a:lnTo>
                              <a:lnTo>
                                <a:pt x="7" y="3"/>
                              </a:lnTo>
                              <a:lnTo>
                                <a:pt x="9" y="3"/>
                              </a:lnTo>
                              <a:lnTo>
                                <a:pt x="8" y="4"/>
                              </a:lnTo>
                              <a:lnTo>
                                <a:pt x="8" y="5"/>
                              </a:lnTo>
                              <a:lnTo>
                                <a:pt x="9" y="5"/>
                              </a:lnTo>
                              <a:lnTo>
                                <a:pt x="11" y="5"/>
                              </a:lnTo>
                              <a:lnTo>
                                <a:pt x="15" y="5"/>
                              </a:lnTo>
                              <a:lnTo>
                                <a:pt x="16" y="6"/>
                              </a:lnTo>
                              <a:lnTo>
                                <a:pt x="14" y="6"/>
                              </a:lnTo>
                              <a:lnTo>
                                <a:pt x="15" y="7"/>
                              </a:lnTo>
                              <a:lnTo>
                                <a:pt x="17" y="7"/>
                              </a:lnTo>
                              <a:lnTo>
                                <a:pt x="19" y="7"/>
                              </a:lnTo>
                              <a:lnTo>
                                <a:pt x="20" y="7"/>
                              </a:lnTo>
                              <a:lnTo>
                                <a:pt x="21" y="8"/>
                              </a:lnTo>
                              <a:lnTo>
                                <a:pt x="25" y="8"/>
                              </a:lnTo>
                              <a:lnTo>
                                <a:pt x="27" y="8"/>
                              </a:lnTo>
                              <a:lnTo>
                                <a:pt x="29" y="7"/>
                              </a:lnTo>
                              <a:lnTo>
                                <a:pt x="32" y="7"/>
                              </a:lnTo>
                              <a:lnTo>
                                <a:pt x="33" y="7"/>
                              </a:lnTo>
                              <a:lnTo>
                                <a:pt x="34" y="6"/>
                              </a:lnTo>
                              <a:lnTo>
                                <a:pt x="35" y="5"/>
                              </a:lnTo>
                              <a:lnTo>
                                <a:pt x="34" y="4"/>
                              </a:lnTo>
                              <a:lnTo>
                                <a:pt x="33" y="3"/>
                              </a:lnTo>
                              <a:lnTo>
                                <a:pt x="32" y="2"/>
                              </a:lnTo>
                              <a:lnTo>
                                <a:pt x="29" y="1"/>
                              </a:lnTo>
                              <a:lnTo>
                                <a:pt x="26" y="1"/>
                              </a:lnTo>
                              <a:lnTo>
                                <a:pt x="21" y="0"/>
                              </a:lnTo>
                              <a:lnTo>
                                <a:pt x="17" y="0"/>
                              </a:lnTo>
                              <a:lnTo>
                                <a:pt x="11" y="0"/>
                              </a:lnTo>
                            </a:path>
                          </a:pathLst>
                        </a:custGeom>
                        <a:solidFill>
                          <a:srgbClr val="E0A08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07" name="Freeform 1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81" y="2015"/>
                          <a:ext cx="6" cy="1"/>
                        </a:xfrm>
                        <a:custGeom>
                          <a:avLst/>
                          <a:gdLst>
                            <a:gd name="T0" fmla="*/ 5 w 6"/>
                            <a:gd name="T1" fmla="*/ 0 h 1"/>
                            <a:gd name="T2" fmla="*/ 4 w 6"/>
                            <a:gd name="T3" fmla="*/ 0 h 1"/>
                            <a:gd name="T4" fmla="*/ 3 w 6"/>
                            <a:gd name="T5" fmla="*/ 0 h 1"/>
                            <a:gd name="T6" fmla="*/ 1 w 6"/>
                            <a:gd name="T7" fmla="*/ 0 h 1"/>
                            <a:gd name="T8" fmla="*/ 0 w 6"/>
                            <a:gd name="T9" fmla="*/ 0 h 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"/>
                            <a:gd name="T16" fmla="*/ 0 h 1"/>
                            <a:gd name="T17" fmla="*/ 6 w 6"/>
                            <a:gd name="T18" fmla="*/ 1 h 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" h="1">
                              <a:moveTo>
                                <a:pt x="5" y="0"/>
                              </a:moveTo>
                              <a:lnTo>
                                <a:pt x="4" y="0"/>
                              </a:lnTo>
                              <a:lnTo>
                                <a:pt x="3" y="0"/>
                              </a:lnTo>
                              <a:lnTo>
                                <a:pt x="1" y="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08" name="Freeform 1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89" y="2017"/>
                          <a:ext cx="6" cy="2"/>
                        </a:xfrm>
                        <a:custGeom>
                          <a:avLst/>
                          <a:gdLst>
                            <a:gd name="T0" fmla="*/ 5 w 6"/>
                            <a:gd name="T1" fmla="*/ 0 h 2"/>
                            <a:gd name="T2" fmla="*/ 5 w 6"/>
                            <a:gd name="T3" fmla="*/ 0 h 2"/>
                            <a:gd name="T4" fmla="*/ 4 w 6"/>
                            <a:gd name="T5" fmla="*/ 1 h 2"/>
                            <a:gd name="T6" fmla="*/ 3 w 6"/>
                            <a:gd name="T7" fmla="*/ 1 h 2"/>
                            <a:gd name="T8" fmla="*/ 1 w 6"/>
                            <a:gd name="T9" fmla="*/ 1 h 2"/>
                            <a:gd name="T10" fmla="*/ 0 w 6"/>
                            <a:gd name="T11" fmla="*/ 1 h 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6"/>
                            <a:gd name="T19" fmla="*/ 0 h 2"/>
                            <a:gd name="T20" fmla="*/ 6 w 6"/>
                            <a:gd name="T21" fmla="*/ 2 h 2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6" h="2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4" y="1"/>
                              </a:lnTo>
                              <a:lnTo>
                                <a:pt x="3" y="1"/>
                              </a:lnTo>
                              <a:lnTo>
                                <a:pt x="1" y="1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09" name="Freeform 1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94" y="2018"/>
                          <a:ext cx="8" cy="3"/>
                        </a:xfrm>
                        <a:custGeom>
                          <a:avLst/>
                          <a:gdLst>
                            <a:gd name="T0" fmla="*/ 7 w 8"/>
                            <a:gd name="T1" fmla="*/ 0 h 3"/>
                            <a:gd name="T2" fmla="*/ 6 w 8"/>
                            <a:gd name="T3" fmla="*/ 0 h 3"/>
                            <a:gd name="T4" fmla="*/ 6 w 8"/>
                            <a:gd name="T5" fmla="*/ 1 h 3"/>
                            <a:gd name="T6" fmla="*/ 4 w 8"/>
                            <a:gd name="T7" fmla="*/ 1 h 3"/>
                            <a:gd name="T8" fmla="*/ 2 w 8"/>
                            <a:gd name="T9" fmla="*/ 2 h 3"/>
                            <a:gd name="T10" fmla="*/ 0 w 8"/>
                            <a:gd name="T11" fmla="*/ 2 h 3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8"/>
                            <a:gd name="T19" fmla="*/ 0 h 3"/>
                            <a:gd name="T20" fmla="*/ 8 w 8"/>
                            <a:gd name="T21" fmla="*/ 3 h 3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8" h="3">
                              <a:moveTo>
                                <a:pt x="7" y="0"/>
                              </a:moveTo>
                              <a:lnTo>
                                <a:pt x="6" y="0"/>
                              </a:lnTo>
                              <a:lnTo>
                                <a:pt x="6" y="1"/>
                              </a:lnTo>
                              <a:lnTo>
                                <a:pt x="4" y="1"/>
                              </a:lnTo>
                              <a:lnTo>
                                <a:pt x="2" y="2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610" name="Freeform 1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06" y="2017"/>
                          <a:ext cx="2" cy="4"/>
                        </a:xfrm>
                        <a:custGeom>
                          <a:avLst/>
                          <a:gdLst>
                            <a:gd name="T0" fmla="*/ 0 w 2"/>
                            <a:gd name="T1" fmla="*/ 3 h 4"/>
                            <a:gd name="T2" fmla="*/ 1 w 2"/>
                            <a:gd name="T3" fmla="*/ 3 h 4"/>
                            <a:gd name="T4" fmla="*/ 1 w 2"/>
                            <a:gd name="T5" fmla="*/ 3 h 4"/>
                            <a:gd name="T6" fmla="*/ 1 w 2"/>
                            <a:gd name="T7" fmla="*/ 2 h 4"/>
                            <a:gd name="T8" fmla="*/ 1 w 2"/>
                            <a:gd name="T9" fmla="*/ 2 h 4"/>
                            <a:gd name="T10" fmla="*/ 1 w 2"/>
                            <a:gd name="T11" fmla="*/ 2 h 4"/>
                            <a:gd name="T12" fmla="*/ 1 w 2"/>
                            <a:gd name="T13" fmla="*/ 2 h 4"/>
                            <a:gd name="T14" fmla="*/ 1 w 2"/>
                            <a:gd name="T15" fmla="*/ 1 h 4"/>
                            <a:gd name="T16" fmla="*/ 1 w 2"/>
                            <a:gd name="T17" fmla="*/ 0 h 4"/>
                            <a:gd name="T18" fmla="*/ 1 w 2"/>
                            <a:gd name="T19" fmla="*/ 1 h 4"/>
                            <a:gd name="T20" fmla="*/ 1 w 2"/>
                            <a:gd name="T21" fmla="*/ 2 h 4"/>
                            <a:gd name="T22" fmla="*/ 1 w 2"/>
                            <a:gd name="T23" fmla="*/ 2 h 4"/>
                            <a:gd name="T24" fmla="*/ 0 w 2"/>
                            <a:gd name="T25" fmla="*/ 3 h 4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2"/>
                            <a:gd name="T40" fmla="*/ 0 h 4"/>
                            <a:gd name="T41" fmla="*/ 2 w 2"/>
                            <a:gd name="T42" fmla="*/ 4 h 4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2" h="4">
                              <a:moveTo>
                                <a:pt x="0" y="3"/>
                              </a:moveTo>
                              <a:lnTo>
                                <a:pt x="1" y="3"/>
                              </a:lnTo>
                              <a:lnTo>
                                <a:pt x="1" y="2"/>
                              </a:lnTo>
                              <a:lnTo>
                                <a:pt x="1" y="1"/>
                              </a:lnTo>
                              <a:lnTo>
                                <a:pt x="1" y="0"/>
                              </a:lnTo>
                              <a:lnTo>
                                <a:pt x="1" y="1"/>
                              </a:lnTo>
                              <a:lnTo>
                                <a:pt x="1" y="2"/>
                              </a:lnTo>
                              <a:lnTo>
                                <a:pt x="0" y="3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  <p:sp>
                    <p:nvSpPr>
                      <p:cNvPr id="19604" name="Freeform 1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3" y="2020"/>
                        <a:ext cx="19" cy="1"/>
                      </a:xfrm>
                      <a:custGeom>
                        <a:avLst/>
                        <a:gdLst>
                          <a:gd name="T0" fmla="*/ 14 w 19"/>
                          <a:gd name="T1" fmla="*/ 0 h 1"/>
                          <a:gd name="T2" fmla="*/ 11 w 19"/>
                          <a:gd name="T3" fmla="*/ 0 h 1"/>
                          <a:gd name="T4" fmla="*/ 9 w 19"/>
                          <a:gd name="T5" fmla="*/ 0 h 1"/>
                          <a:gd name="T6" fmla="*/ 7 w 19"/>
                          <a:gd name="T7" fmla="*/ 0 h 1"/>
                          <a:gd name="T8" fmla="*/ 5 w 19"/>
                          <a:gd name="T9" fmla="*/ 0 h 1"/>
                          <a:gd name="T10" fmla="*/ 3 w 19"/>
                          <a:gd name="T11" fmla="*/ 0 h 1"/>
                          <a:gd name="T12" fmla="*/ 2 w 19"/>
                          <a:gd name="T13" fmla="*/ 0 h 1"/>
                          <a:gd name="T14" fmla="*/ 0 w 19"/>
                          <a:gd name="T15" fmla="*/ 0 h 1"/>
                          <a:gd name="T16" fmla="*/ 2 w 19"/>
                          <a:gd name="T17" fmla="*/ 0 h 1"/>
                          <a:gd name="T18" fmla="*/ 5 w 19"/>
                          <a:gd name="T19" fmla="*/ 0 h 1"/>
                          <a:gd name="T20" fmla="*/ 7 w 19"/>
                          <a:gd name="T21" fmla="*/ 0 h 1"/>
                          <a:gd name="T22" fmla="*/ 9 w 19"/>
                          <a:gd name="T23" fmla="*/ 0 h 1"/>
                          <a:gd name="T24" fmla="*/ 12 w 19"/>
                          <a:gd name="T25" fmla="*/ 0 h 1"/>
                          <a:gd name="T26" fmla="*/ 17 w 19"/>
                          <a:gd name="T27" fmla="*/ 0 h 1"/>
                          <a:gd name="T28" fmla="*/ 18 w 19"/>
                          <a:gd name="T29" fmla="*/ 0 h 1"/>
                          <a:gd name="T30" fmla="*/ 15 w 19"/>
                          <a:gd name="T31" fmla="*/ 0 h 1"/>
                          <a:gd name="T32" fmla="*/ 14 w 19"/>
                          <a:gd name="T33" fmla="*/ 0 h 1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19"/>
                          <a:gd name="T52" fmla="*/ 0 h 1"/>
                          <a:gd name="T53" fmla="*/ 19 w 19"/>
                          <a:gd name="T54" fmla="*/ 1 h 1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19" h="1">
                            <a:moveTo>
                              <a:pt x="14" y="0"/>
                            </a:moveTo>
                            <a:lnTo>
                              <a:pt x="11" y="0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5" y="0"/>
                            </a:lnTo>
                            <a:lnTo>
                              <a:pt x="3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5" y="0"/>
                            </a:lnTo>
                            <a:lnTo>
                              <a:pt x="7" y="0"/>
                            </a:lnTo>
                            <a:lnTo>
                              <a:pt x="9" y="0"/>
                            </a:lnTo>
                            <a:lnTo>
                              <a:pt x="12" y="0"/>
                            </a:lnTo>
                            <a:lnTo>
                              <a:pt x="17" y="0"/>
                            </a:lnTo>
                            <a:lnTo>
                              <a:pt x="18" y="0"/>
                            </a:lnTo>
                            <a:lnTo>
                              <a:pt x="15" y="0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9605" name="Freeform 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2" y="2020"/>
                        <a:ext cx="9" cy="1"/>
                      </a:xfrm>
                      <a:custGeom>
                        <a:avLst/>
                        <a:gdLst>
                          <a:gd name="T0" fmla="*/ 8 w 9"/>
                          <a:gd name="T1" fmla="*/ 0 h 1"/>
                          <a:gd name="T2" fmla="*/ 7 w 9"/>
                          <a:gd name="T3" fmla="*/ 0 h 1"/>
                          <a:gd name="T4" fmla="*/ 6 w 9"/>
                          <a:gd name="T5" fmla="*/ 0 h 1"/>
                          <a:gd name="T6" fmla="*/ 5 w 9"/>
                          <a:gd name="T7" fmla="*/ 0 h 1"/>
                          <a:gd name="T8" fmla="*/ 3 w 9"/>
                          <a:gd name="T9" fmla="*/ 0 h 1"/>
                          <a:gd name="T10" fmla="*/ 2 w 9"/>
                          <a:gd name="T11" fmla="*/ 0 h 1"/>
                          <a:gd name="T12" fmla="*/ 1 w 9"/>
                          <a:gd name="T13" fmla="*/ 0 h 1"/>
                          <a:gd name="T14" fmla="*/ 0 w 9"/>
                          <a:gd name="T15" fmla="*/ 0 h 1"/>
                          <a:gd name="T16" fmla="*/ 1 w 9"/>
                          <a:gd name="T17" fmla="*/ 0 h 1"/>
                          <a:gd name="T18" fmla="*/ 2 w 9"/>
                          <a:gd name="T19" fmla="*/ 0 h 1"/>
                          <a:gd name="T20" fmla="*/ 3 w 9"/>
                          <a:gd name="T21" fmla="*/ 0 h 1"/>
                          <a:gd name="T22" fmla="*/ 5 w 9"/>
                          <a:gd name="T23" fmla="*/ 0 h 1"/>
                          <a:gd name="T24" fmla="*/ 7 w 9"/>
                          <a:gd name="T25" fmla="*/ 0 h 1"/>
                          <a:gd name="T26" fmla="*/ 8 w 9"/>
                          <a:gd name="T27" fmla="*/ 0 h 1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9"/>
                          <a:gd name="T43" fmla="*/ 0 h 1"/>
                          <a:gd name="T44" fmla="*/ 9 w 9"/>
                          <a:gd name="T45" fmla="*/ 1 h 1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9" h="1">
                            <a:moveTo>
                              <a:pt x="8" y="0"/>
                            </a:moveTo>
                            <a:lnTo>
                              <a:pt x="7" y="0"/>
                            </a:lnTo>
                            <a:lnTo>
                              <a:pt x="6" y="0"/>
                            </a:lnTo>
                            <a:lnTo>
                              <a:pt x="5" y="0"/>
                            </a:lnTo>
                            <a:lnTo>
                              <a:pt x="3" y="0"/>
                            </a:lnTo>
                            <a:lnTo>
                              <a:pt x="2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  <a:lnTo>
                              <a:pt x="2" y="0"/>
                            </a:lnTo>
                            <a:lnTo>
                              <a:pt x="3" y="0"/>
                            </a:lnTo>
                            <a:lnTo>
                              <a:pt x="5" y="0"/>
                            </a:lnTo>
                            <a:lnTo>
                              <a:pt x="7" y="0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109" name="Group 190"/>
                <p:cNvGrpSpPr>
                  <a:grpSpLocks/>
                </p:cNvGrpSpPr>
                <p:nvPr/>
              </p:nvGrpSpPr>
              <p:grpSpPr bwMode="auto">
                <a:xfrm>
                  <a:off x="2134" y="1844"/>
                  <a:ext cx="137" cy="175"/>
                  <a:chOff x="2134" y="1844"/>
                  <a:chExt cx="137" cy="175"/>
                </a:xfrm>
              </p:grpSpPr>
              <p:grpSp>
                <p:nvGrpSpPr>
                  <p:cNvPr id="11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2134" y="1844"/>
                    <a:ext cx="137" cy="175"/>
                    <a:chOff x="2134" y="1844"/>
                    <a:chExt cx="137" cy="175"/>
                  </a:xfrm>
                </p:grpSpPr>
                <p:sp>
                  <p:nvSpPr>
                    <p:cNvPr id="1958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2134" y="1857"/>
                      <a:ext cx="129" cy="162"/>
                    </a:xfrm>
                    <a:custGeom>
                      <a:avLst/>
                      <a:gdLst>
                        <a:gd name="T0" fmla="*/ 14 w 129"/>
                        <a:gd name="T1" fmla="*/ 73 h 162"/>
                        <a:gd name="T2" fmla="*/ 16 w 129"/>
                        <a:gd name="T3" fmla="*/ 86 h 162"/>
                        <a:gd name="T4" fmla="*/ 17 w 129"/>
                        <a:gd name="T5" fmla="*/ 98 h 162"/>
                        <a:gd name="T6" fmla="*/ 18 w 129"/>
                        <a:gd name="T7" fmla="*/ 108 h 162"/>
                        <a:gd name="T8" fmla="*/ 21 w 129"/>
                        <a:gd name="T9" fmla="*/ 118 h 162"/>
                        <a:gd name="T10" fmla="*/ 23 w 129"/>
                        <a:gd name="T11" fmla="*/ 130 h 162"/>
                        <a:gd name="T12" fmla="*/ 28 w 129"/>
                        <a:gd name="T13" fmla="*/ 142 h 162"/>
                        <a:gd name="T14" fmla="*/ 30 w 129"/>
                        <a:gd name="T15" fmla="*/ 147 h 162"/>
                        <a:gd name="T16" fmla="*/ 36 w 129"/>
                        <a:gd name="T17" fmla="*/ 153 h 162"/>
                        <a:gd name="T18" fmla="*/ 42 w 129"/>
                        <a:gd name="T19" fmla="*/ 157 h 162"/>
                        <a:gd name="T20" fmla="*/ 47 w 129"/>
                        <a:gd name="T21" fmla="*/ 159 h 162"/>
                        <a:gd name="T22" fmla="*/ 53 w 129"/>
                        <a:gd name="T23" fmla="*/ 160 h 162"/>
                        <a:gd name="T24" fmla="*/ 61 w 129"/>
                        <a:gd name="T25" fmla="*/ 161 h 162"/>
                        <a:gd name="T26" fmla="*/ 68 w 129"/>
                        <a:gd name="T27" fmla="*/ 160 h 162"/>
                        <a:gd name="T28" fmla="*/ 76 w 129"/>
                        <a:gd name="T29" fmla="*/ 159 h 162"/>
                        <a:gd name="T30" fmla="*/ 82 w 129"/>
                        <a:gd name="T31" fmla="*/ 155 h 162"/>
                        <a:gd name="T32" fmla="*/ 87 w 129"/>
                        <a:gd name="T33" fmla="*/ 150 h 162"/>
                        <a:gd name="T34" fmla="*/ 91 w 129"/>
                        <a:gd name="T35" fmla="*/ 143 h 162"/>
                        <a:gd name="T36" fmla="*/ 95 w 129"/>
                        <a:gd name="T37" fmla="*/ 137 h 162"/>
                        <a:gd name="T38" fmla="*/ 101 w 129"/>
                        <a:gd name="T39" fmla="*/ 124 h 162"/>
                        <a:gd name="T40" fmla="*/ 107 w 129"/>
                        <a:gd name="T41" fmla="*/ 110 h 162"/>
                        <a:gd name="T42" fmla="*/ 111 w 129"/>
                        <a:gd name="T43" fmla="*/ 98 h 162"/>
                        <a:gd name="T44" fmla="*/ 113 w 129"/>
                        <a:gd name="T45" fmla="*/ 84 h 162"/>
                        <a:gd name="T46" fmla="*/ 115 w 129"/>
                        <a:gd name="T47" fmla="*/ 72 h 162"/>
                        <a:gd name="T48" fmla="*/ 116 w 129"/>
                        <a:gd name="T49" fmla="*/ 67 h 162"/>
                        <a:gd name="T50" fmla="*/ 120 w 129"/>
                        <a:gd name="T51" fmla="*/ 66 h 162"/>
                        <a:gd name="T52" fmla="*/ 122 w 129"/>
                        <a:gd name="T53" fmla="*/ 64 h 162"/>
                        <a:gd name="T54" fmla="*/ 126 w 129"/>
                        <a:gd name="T55" fmla="*/ 62 h 162"/>
                        <a:gd name="T56" fmla="*/ 128 w 129"/>
                        <a:gd name="T57" fmla="*/ 58 h 162"/>
                        <a:gd name="T58" fmla="*/ 128 w 129"/>
                        <a:gd name="T59" fmla="*/ 56 h 162"/>
                        <a:gd name="T60" fmla="*/ 125 w 129"/>
                        <a:gd name="T61" fmla="*/ 54 h 162"/>
                        <a:gd name="T62" fmla="*/ 121 w 129"/>
                        <a:gd name="T63" fmla="*/ 52 h 162"/>
                        <a:gd name="T64" fmla="*/ 118 w 129"/>
                        <a:gd name="T65" fmla="*/ 51 h 162"/>
                        <a:gd name="T66" fmla="*/ 118 w 129"/>
                        <a:gd name="T67" fmla="*/ 48 h 162"/>
                        <a:gd name="T68" fmla="*/ 118 w 129"/>
                        <a:gd name="T69" fmla="*/ 39 h 162"/>
                        <a:gd name="T70" fmla="*/ 119 w 129"/>
                        <a:gd name="T71" fmla="*/ 27 h 162"/>
                        <a:gd name="T72" fmla="*/ 114 w 129"/>
                        <a:gd name="T73" fmla="*/ 15 h 162"/>
                        <a:gd name="T74" fmla="*/ 107 w 129"/>
                        <a:gd name="T75" fmla="*/ 9 h 162"/>
                        <a:gd name="T76" fmla="*/ 91 w 129"/>
                        <a:gd name="T77" fmla="*/ 2 h 162"/>
                        <a:gd name="T78" fmla="*/ 72 w 129"/>
                        <a:gd name="T79" fmla="*/ 0 h 162"/>
                        <a:gd name="T80" fmla="*/ 53 w 129"/>
                        <a:gd name="T81" fmla="*/ 2 h 162"/>
                        <a:gd name="T82" fmla="*/ 30 w 129"/>
                        <a:gd name="T83" fmla="*/ 8 h 162"/>
                        <a:gd name="T84" fmla="*/ 17 w 129"/>
                        <a:gd name="T85" fmla="*/ 19 h 162"/>
                        <a:gd name="T86" fmla="*/ 17 w 129"/>
                        <a:gd name="T87" fmla="*/ 30 h 162"/>
                        <a:gd name="T88" fmla="*/ 17 w 129"/>
                        <a:gd name="T89" fmla="*/ 37 h 162"/>
                        <a:gd name="T90" fmla="*/ 17 w 129"/>
                        <a:gd name="T91" fmla="*/ 43 h 162"/>
                        <a:gd name="T92" fmla="*/ 16 w 129"/>
                        <a:gd name="T93" fmla="*/ 47 h 162"/>
                        <a:gd name="T94" fmla="*/ 12 w 129"/>
                        <a:gd name="T95" fmla="*/ 50 h 162"/>
                        <a:gd name="T96" fmla="*/ 7 w 129"/>
                        <a:gd name="T97" fmla="*/ 51 h 162"/>
                        <a:gd name="T98" fmla="*/ 2 w 129"/>
                        <a:gd name="T99" fmla="*/ 54 h 162"/>
                        <a:gd name="T100" fmla="*/ 0 w 129"/>
                        <a:gd name="T101" fmla="*/ 56 h 162"/>
                        <a:gd name="T102" fmla="*/ 0 w 129"/>
                        <a:gd name="T103" fmla="*/ 58 h 162"/>
                        <a:gd name="T104" fmla="*/ 2 w 129"/>
                        <a:gd name="T105" fmla="*/ 62 h 162"/>
                        <a:gd name="T106" fmla="*/ 7 w 129"/>
                        <a:gd name="T107" fmla="*/ 64 h 162"/>
                        <a:gd name="T108" fmla="*/ 10 w 129"/>
                        <a:gd name="T109" fmla="*/ 66 h 162"/>
                        <a:gd name="T110" fmla="*/ 14 w 129"/>
                        <a:gd name="T111" fmla="*/ 73 h 162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29"/>
                        <a:gd name="T169" fmla="*/ 0 h 162"/>
                        <a:gd name="T170" fmla="*/ 129 w 129"/>
                        <a:gd name="T171" fmla="*/ 162 h 162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29" h="162">
                          <a:moveTo>
                            <a:pt x="14" y="73"/>
                          </a:moveTo>
                          <a:lnTo>
                            <a:pt x="16" y="86"/>
                          </a:lnTo>
                          <a:lnTo>
                            <a:pt x="17" y="98"/>
                          </a:lnTo>
                          <a:lnTo>
                            <a:pt x="18" y="108"/>
                          </a:lnTo>
                          <a:lnTo>
                            <a:pt x="21" y="118"/>
                          </a:lnTo>
                          <a:lnTo>
                            <a:pt x="23" y="130"/>
                          </a:lnTo>
                          <a:lnTo>
                            <a:pt x="28" y="142"/>
                          </a:lnTo>
                          <a:lnTo>
                            <a:pt x="30" y="147"/>
                          </a:lnTo>
                          <a:lnTo>
                            <a:pt x="36" y="153"/>
                          </a:lnTo>
                          <a:lnTo>
                            <a:pt x="42" y="157"/>
                          </a:lnTo>
                          <a:lnTo>
                            <a:pt x="47" y="159"/>
                          </a:lnTo>
                          <a:lnTo>
                            <a:pt x="53" y="160"/>
                          </a:lnTo>
                          <a:lnTo>
                            <a:pt x="61" y="161"/>
                          </a:lnTo>
                          <a:lnTo>
                            <a:pt x="68" y="160"/>
                          </a:lnTo>
                          <a:lnTo>
                            <a:pt x="76" y="159"/>
                          </a:lnTo>
                          <a:lnTo>
                            <a:pt x="82" y="155"/>
                          </a:lnTo>
                          <a:lnTo>
                            <a:pt x="87" y="150"/>
                          </a:lnTo>
                          <a:lnTo>
                            <a:pt x="91" y="143"/>
                          </a:lnTo>
                          <a:lnTo>
                            <a:pt x="95" y="137"/>
                          </a:lnTo>
                          <a:lnTo>
                            <a:pt x="101" y="124"/>
                          </a:lnTo>
                          <a:lnTo>
                            <a:pt x="107" y="110"/>
                          </a:lnTo>
                          <a:lnTo>
                            <a:pt x="111" y="98"/>
                          </a:lnTo>
                          <a:lnTo>
                            <a:pt x="113" y="84"/>
                          </a:lnTo>
                          <a:lnTo>
                            <a:pt x="115" y="72"/>
                          </a:lnTo>
                          <a:lnTo>
                            <a:pt x="116" y="67"/>
                          </a:lnTo>
                          <a:lnTo>
                            <a:pt x="120" y="66"/>
                          </a:lnTo>
                          <a:lnTo>
                            <a:pt x="122" y="64"/>
                          </a:lnTo>
                          <a:lnTo>
                            <a:pt x="126" y="62"/>
                          </a:lnTo>
                          <a:lnTo>
                            <a:pt x="128" y="58"/>
                          </a:lnTo>
                          <a:lnTo>
                            <a:pt x="128" y="56"/>
                          </a:lnTo>
                          <a:lnTo>
                            <a:pt x="125" y="54"/>
                          </a:lnTo>
                          <a:lnTo>
                            <a:pt x="121" y="52"/>
                          </a:lnTo>
                          <a:lnTo>
                            <a:pt x="118" y="51"/>
                          </a:lnTo>
                          <a:lnTo>
                            <a:pt x="118" y="48"/>
                          </a:lnTo>
                          <a:lnTo>
                            <a:pt x="118" y="39"/>
                          </a:lnTo>
                          <a:lnTo>
                            <a:pt x="119" y="27"/>
                          </a:lnTo>
                          <a:lnTo>
                            <a:pt x="114" y="15"/>
                          </a:lnTo>
                          <a:lnTo>
                            <a:pt x="107" y="9"/>
                          </a:lnTo>
                          <a:lnTo>
                            <a:pt x="91" y="2"/>
                          </a:lnTo>
                          <a:lnTo>
                            <a:pt x="72" y="0"/>
                          </a:lnTo>
                          <a:lnTo>
                            <a:pt x="53" y="2"/>
                          </a:lnTo>
                          <a:lnTo>
                            <a:pt x="30" y="8"/>
                          </a:lnTo>
                          <a:lnTo>
                            <a:pt x="17" y="19"/>
                          </a:lnTo>
                          <a:lnTo>
                            <a:pt x="17" y="30"/>
                          </a:lnTo>
                          <a:lnTo>
                            <a:pt x="17" y="37"/>
                          </a:lnTo>
                          <a:lnTo>
                            <a:pt x="17" y="43"/>
                          </a:lnTo>
                          <a:lnTo>
                            <a:pt x="16" y="47"/>
                          </a:lnTo>
                          <a:lnTo>
                            <a:pt x="12" y="50"/>
                          </a:lnTo>
                          <a:lnTo>
                            <a:pt x="7" y="51"/>
                          </a:lnTo>
                          <a:lnTo>
                            <a:pt x="2" y="54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lnTo>
                            <a:pt x="2" y="62"/>
                          </a:lnTo>
                          <a:lnTo>
                            <a:pt x="7" y="64"/>
                          </a:lnTo>
                          <a:lnTo>
                            <a:pt x="10" y="66"/>
                          </a:lnTo>
                          <a:lnTo>
                            <a:pt x="14" y="73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11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4" y="1844"/>
                      <a:ext cx="137" cy="67"/>
                      <a:chOff x="2134" y="1844"/>
                      <a:chExt cx="137" cy="67"/>
                    </a:xfrm>
                  </p:grpSpPr>
                  <p:sp>
                    <p:nvSpPr>
                      <p:cNvPr id="19590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34" y="1844"/>
                        <a:ext cx="137" cy="67"/>
                      </a:xfrm>
                      <a:custGeom>
                        <a:avLst/>
                        <a:gdLst>
                          <a:gd name="T0" fmla="*/ 108 w 137"/>
                          <a:gd name="T1" fmla="*/ 57 h 67"/>
                          <a:gd name="T2" fmla="*/ 117 w 137"/>
                          <a:gd name="T3" fmla="*/ 64 h 67"/>
                          <a:gd name="T4" fmla="*/ 121 w 137"/>
                          <a:gd name="T5" fmla="*/ 58 h 67"/>
                          <a:gd name="T6" fmla="*/ 127 w 137"/>
                          <a:gd name="T7" fmla="*/ 52 h 67"/>
                          <a:gd name="T8" fmla="*/ 130 w 137"/>
                          <a:gd name="T9" fmla="*/ 45 h 67"/>
                          <a:gd name="T10" fmla="*/ 126 w 137"/>
                          <a:gd name="T11" fmla="*/ 39 h 67"/>
                          <a:gd name="T12" fmla="*/ 134 w 137"/>
                          <a:gd name="T13" fmla="*/ 33 h 67"/>
                          <a:gd name="T14" fmla="*/ 134 w 137"/>
                          <a:gd name="T15" fmla="*/ 27 h 67"/>
                          <a:gd name="T16" fmla="*/ 123 w 137"/>
                          <a:gd name="T17" fmla="*/ 23 h 67"/>
                          <a:gd name="T18" fmla="*/ 110 w 137"/>
                          <a:gd name="T19" fmla="*/ 20 h 67"/>
                          <a:gd name="T20" fmla="*/ 104 w 137"/>
                          <a:gd name="T21" fmla="*/ 16 h 67"/>
                          <a:gd name="T22" fmla="*/ 98 w 137"/>
                          <a:gd name="T23" fmla="*/ 10 h 67"/>
                          <a:gd name="T24" fmla="*/ 89 w 137"/>
                          <a:gd name="T25" fmla="*/ 9 h 67"/>
                          <a:gd name="T26" fmla="*/ 81 w 137"/>
                          <a:gd name="T27" fmla="*/ 6 h 67"/>
                          <a:gd name="T28" fmla="*/ 81 w 137"/>
                          <a:gd name="T29" fmla="*/ 2 h 67"/>
                          <a:gd name="T30" fmla="*/ 73 w 137"/>
                          <a:gd name="T31" fmla="*/ 1 h 67"/>
                          <a:gd name="T32" fmla="*/ 59 w 137"/>
                          <a:gd name="T33" fmla="*/ 3 h 67"/>
                          <a:gd name="T34" fmla="*/ 43 w 137"/>
                          <a:gd name="T35" fmla="*/ 2 h 67"/>
                          <a:gd name="T36" fmla="*/ 29 w 137"/>
                          <a:gd name="T37" fmla="*/ 0 h 67"/>
                          <a:gd name="T38" fmla="*/ 22 w 137"/>
                          <a:gd name="T39" fmla="*/ 6 h 67"/>
                          <a:gd name="T40" fmla="*/ 14 w 137"/>
                          <a:gd name="T41" fmla="*/ 12 h 67"/>
                          <a:gd name="T42" fmla="*/ 2 w 137"/>
                          <a:gd name="T43" fmla="*/ 17 h 67"/>
                          <a:gd name="T44" fmla="*/ 5 w 137"/>
                          <a:gd name="T45" fmla="*/ 25 h 67"/>
                          <a:gd name="T46" fmla="*/ 4 w 137"/>
                          <a:gd name="T47" fmla="*/ 31 h 67"/>
                          <a:gd name="T48" fmla="*/ 1 w 137"/>
                          <a:gd name="T49" fmla="*/ 36 h 67"/>
                          <a:gd name="T50" fmla="*/ 2 w 137"/>
                          <a:gd name="T51" fmla="*/ 43 h 67"/>
                          <a:gd name="T52" fmla="*/ 6 w 137"/>
                          <a:gd name="T53" fmla="*/ 49 h 67"/>
                          <a:gd name="T54" fmla="*/ 9 w 137"/>
                          <a:gd name="T55" fmla="*/ 57 h 67"/>
                          <a:gd name="T56" fmla="*/ 13 w 137"/>
                          <a:gd name="T57" fmla="*/ 64 h 67"/>
                          <a:gd name="T58" fmla="*/ 17 w 137"/>
                          <a:gd name="T59" fmla="*/ 63 h 67"/>
                          <a:gd name="T60" fmla="*/ 26 w 137"/>
                          <a:gd name="T61" fmla="*/ 57 h 67"/>
                          <a:gd name="T62" fmla="*/ 33 w 137"/>
                          <a:gd name="T63" fmla="*/ 51 h 67"/>
                          <a:gd name="T64" fmla="*/ 33 w 137"/>
                          <a:gd name="T65" fmla="*/ 46 h 67"/>
                          <a:gd name="T66" fmla="*/ 35 w 137"/>
                          <a:gd name="T67" fmla="*/ 42 h 67"/>
                          <a:gd name="T68" fmla="*/ 32 w 137"/>
                          <a:gd name="T69" fmla="*/ 38 h 67"/>
                          <a:gd name="T70" fmla="*/ 27 w 137"/>
                          <a:gd name="T71" fmla="*/ 36 h 67"/>
                          <a:gd name="T72" fmla="*/ 28 w 137"/>
                          <a:gd name="T73" fmla="*/ 32 h 67"/>
                          <a:gd name="T74" fmla="*/ 32 w 137"/>
                          <a:gd name="T75" fmla="*/ 30 h 67"/>
                          <a:gd name="T76" fmla="*/ 32 w 137"/>
                          <a:gd name="T77" fmla="*/ 27 h 67"/>
                          <a:gd name="T78" fmla="*/ 40 w 137"/>
                          <a:gd name="T79" fmla="*/ 25 h 67"/>
                          <a:gd name="T80" fmla="*/ 47 w 137"/>
                          <a:gd name="T81" fmla="*/ 25 h 67"/>
                          <a:gd name="T82" fmla="*/ 55 w 137"/>
                          <a:gd name="T83" fmla="*/ 25 h 67"/>
                          <a:gd name="T84" fmla="*/ 61 w 137"/>
                          <a:gd name="T85" fmla="*/ 28 h 67"/>
                          <a:gd name="T86" fmla="*/ 65 w 137"/>
                          <a:gd name="T87" fmla="*/ 29 h 67"/>
                          <a:gd name="T88" fmla="*/ 74 w 137"/>
                          <a:gd name="T89" fmla="*/ 28 h 67"/>
                          <a:gd name="T90" fmla="*/ 81 w 137"/>
                          <a:gd name="T91" fmla="*/ 25 h 67"/>
                          <a:gd name="T92" fmla="*/ 86 w 137"/>
                          <a:gd name="T93" fmla="*/ 20 h 67"/>
                          <a:gd name="T94" fmla="*/ 90 w 137"/>
                          <a:gd name="T95" fmla="*/ 18 h 67"/>
                          <a:gd name="T96" fmla="*/ 98 w 137"/>
                          <a:gd name="T97" fmla="*/ 19 h 67"/>
                          <a:gd name="T98" fmla="*/ 101 w 137"/>
                          <a:gd name="T99" fmla="*/ 24 h 67"/>
                          <a:gd name="T100" fmla="*/ 104 w 137"/>
                          <a:gd name="T101" fmla="*/ 28 h 67"/>
                          <a:gd name="T102" fmla="*/ 104 w 137"/>
                          <a:gd name="T103" fmla="*/ 31 h 67"/>
                          <a:gd name="T104" fmla="*/ 103 w 137"/>
                          <a:gd name="T105" fmla="*/ 35 h 67"/>
                          <a:gd name="T106" fmla="*/ 105 w 137"/>
                          <a:gd name="T107" fmla="*/ 39 h 67"/>
                          <a:gd name="T108" fmla="*/ 105 w 137"/>
                          <a:gd name="T109" fmla="*/ 46 h 67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w 137"/>
                          <a:gd name="T166" fmla="*/ 0 h 67"/>
                          <a:gd name="T167" fmla="*/ 137 w 137"/>
                          <a:gd name="T168" fmla="*/ 67 h 67"/>
                        </a:gdLst>
                        <a:ahLst/>
                        <a:cxnLst>
                          <a:cxn ang="T110">
                            <a:pos x="T0" y="T1"/>
                          </a:cxn>
                          <a:cxn ang="T111">
                            <a:pos x="T2" y="T3"/>
                          </a:cxn>
                          <a:cxn ang="T112">
                            <a:pos x="T4" y="T5"/>
                          </a:cxn>
                          <a:cxn ang="T113">
                            <a:pos x="T6" y="T7"/>
                          </a:cxn>
                          <a:cxn ang="T114">
                            <a:pos x="T8" y="T9"/>
                          </a:cxn>
                          <a:cxn ang="T115">
                            <a:pos x="T10" y="T11"/>
                          </a:cxn>
                          <a:cxn ang="T116">
                            <a:pos x="T12" y="T13"/>
                          </a:cxn>
                          <a:cxn ang="T117">
                            <a:pos x="T14" y="T15"/>
                          </a:cxn>
                          <a:cxn ang="T118">
                            <a:pos x="T16" y="T17"/>
                          </a:cxn>
                          <a:cxn ang="T119">
                            <a:pos x="T18" y="T19"/>
                          </a:cxn>
                          <a:cxn ang="T120">
                            <a:pos x="T20" y="T21"/>
                          </a:cxn>
                          <a:cxn ang="T121">
                            <a:pos x="T22" y="T23"/>
                          </a:cxn>
                          <a:cxn ang="T122">
                            <a:pos x="T24" y="T25"/>
                          </a:cxn>
                          <a:cxn ang="T123">
                            <a:pos x="T26" y="T27"/>
                          </a:cxn>
                          <a:cxn ang="T124">
                            <a:pos x="T28" y="T29"/>
                          </a:cxn>
                          <a:cxn ang="T125">
                            <a:pos x="T30" y="T31"/>
                          </a:cxn>
                          <a:cxn ang="T126">
                            <a:pos x="T32" y="T33"/>
                          </a:cxn>
                          <a:cxn ang="T127">
                            <a:pos x="T34" y="T35"/>
                          </a:cxn>
                          <a:cxn ang="T128">
                            <a:pos x="T36" y="T37"/>
                          </a:cxn>
                          <a:cxn ang="T129">
                            <a:pos x="T38" y="T39"/>
                          </a:cxn>
                          <a:cxn ang="T130">
                            <a:pos x="T40" y="T41"/>
                          </a:cxn>
                          <a:cxn ang="T131">
                            <a:pos x="T42" y="T43"/>
                          </a:cxn>
                          <a:cxn ang="T132">
                            <a:pos x="T44" y="T45"/>
                          </a:cxn>
                          <a:cxn ang="T133">
                            <a:pos x="T46" y="T47"/>
                          </a:cxn>
                          <a:cxn ang="T134">
                            <a:pos x="T48" y="T49"/>
                          </a:cxn>
                          <a:cxn ang="T135">
                            <a:pos x="T50" y="T51"/>
                          </a:cxn>
                          <a:cxn ang="T136">
                            <a:pos x="T52" y="T53"/>
                          </a:cxn>
                          <a:cxn ang="T137">
                            <a:pos x="T54" y="T55"/>
                          </a:cxn>
                          <a:cxn ang="T138">
                            <a:pos x="T56" y="T57"/>
                          </a:cxn>
                          <a:cxn ang="T139">
                            <a:pos x="T58" y="T59"/>
                          </a:cxn>
                          <a:cxn ang="T140">
                            <a:pos x="T60" y="T61"/>
                          </a:cxn>
                          <a:cxn ang="T141">
                            <a:pos x="T62" y="T63"/>
                          </a:cxn>
                          <a:cxn ang="T142">
                            <a:pos x="T64" y="T65"/>
                          </a:cxn>
                          <a:cxn ang="T143">
                            <a:pos x="T66" y="T67"/>
                          </a:cxn>
                          <a:cxn ang="T144">
                            <a:pos x="T68" y="T69"/>
                          </a:cxn>
                          <a:cxn ang="T145">
                            <a:pos x="T70" y="T71"/>
                          </a:cxn>
                          <a:cxn ang="T146">
                            <a:pos x="T72" y="T73"/>
                          </a:cxn>
                          <a:cxn ang="T147">
                            <a:pos x="T74" y="T75"/>
                          </a:cxn>
                          <a:cxn ang="T148">
                            <a:pos x="T76" y="T77"/>
                          </a:cxn>
                          <a:cxn ang="T149">
                            <a:pos x="T78" y="T79"/>
                          </a:cxn>
                          <a:cxn ang="T150">
                            <a:pos x="T80" y="T81"/>
                          </a:cxn>
                          <a:cxn ang="T151">
                            <a:pos x="T82" y="T83"/>
                          </a:cxn>
                          <a:cxn ang="T152">
                            <a:pos x="T84" y="T85"/>
                          </a:cxn>
                          <a:cxn ang="T153">
                            <a:pos x="T86" y="T87"/>
                          </a:cxn>
                          <a:cxn ang="T154">
                            <a:pos x="T88" y="T89"/>
                          </a:cxn>
                          <a:cxn ang="T155">
                            <a:pos x="T90" y="T91"/>
                          </a:cxn>
                          <a:cxn ang="T156">
                            <a:pos x="T92" y="T93"/>
                          </a:cxn>
                          <a:cxn ang="T157">
                            <a:pos x="T94" y="T95"/>
                          </a:cxn>
                          <a:cxn ang="T158">
                            <a:pos x="T96" y="T97"/>
                          </a:cxn>
                          <a:cxn ang="T159">
                            <a:pos x="T98" y="T99"/>
                          </a:cxn>
                          <a:cxn ang="T160">
                            <a:pos x="T100" y="T101"/>
                          </a:cxn>
                          <a:cxn ang="T161">
                            <a:pos x="T102" y="T103"/>
                          </a:cxn>
                          <a:cxn ang="T162">
                            <a:pos x="T104" y="T105"/>
                          </a:cxn>
                          <a:cxn ang="T163">
                            <a:pos x="T106" y="T107"/>
                          </a:cxn>
                          <a:cxn ang="T164">
                            <a:pos x="T108" y="T109"/>
                          </a:cxn>
                        </a:cxnLst>
                        <a:rect l="T165" t="T166" r="T167" b="T168"/>
                        <a:pathLst>
                          <a:path w="137" h="67">
                            <a:moveTo>
                              <a:pt x="104" y="52"/>
                            </a:moveTo>
                            <a:lnTo>
                              <a:pt x="108" y="57"/>
                            </a:lnTo>
                            <a:lnTo>
                              <a:pt x="111" y="61"/>
                            </a:lnTo>
                            <a:lnTo>
                              <a:pt x="117" y="64"/>
                            </a:lnTo>
                            <a:lnTo>
                              <a:pt x="119" y="62"/>
                            </a:lnTo>
                            <a:lnTo>
                              <a:pt x="121" y="58"/>
                            </a:lnTo>
                            <a:lnTo>
                              <a:pt x="123" y="53"/>
                            </a:lnTo>
                            <a:lnTo>
                              <a:pt x="127" y="52"/>
                            </a:lnTo>
                            <a:lnTo>
                              <a:pt x="129" y="49"/>
                            </a:lnTo>
                            <a:lnTo>
                              <a:pt x="130" y="45"/>
                            </a:lnTo>
                            <a:lnTo>
                              <a:pt x="127" y="42"/>
                            </a:lnTo>
                            <a:lnTo>
                              <a:pt x="126" y="39"/>
                            </a:lnTo>
                            <a:lnTo>
                              <a:pt x="130" y="36"/>
                            </a:lnTo>
                            <a:lnTo>
                              <a:pt x="134" y="33"/>
                            </a:lnTo>
                            <a:lnTo>
                              <a:pt x="136" y="30"/>
                            </a:lnTo>
                            <a:lnTo>
                              <a:pt x="134" y="27"/>
                            </a:lnTo>
                            <a:lnTo>
                              <a:pt x="129" y="24"/>
                            </a:lnTo>
                            <a:lnTo>
                              <a:pt x="123" y="23"/>
                            </a:lnTo>
                            <a:lnTo>
                              <a:pt x="115" y="21"/>
                            </a:lnTo>
                            <a:lnTo>
                              <a:pt x="110" y="20"/>
                            </a:lnTo>
                            <a:lnTo>
                              <a:pt x="107" y="18"/>
                            </a:lnTo>
                            <a:lnTo>
                              <a:pt x="104" y="16"/>
                            </a:lnTo>
                            <a:lnTo>
                              <a:pt x="101" y="13"/>
                            </a:lnTo>
                            <a:lnTo>
                              <a:pt x="98" y="10"/>
                            </a:lnTo>
                            <a:lnTo>
                              <a:pt x="94" y="9"/>
                            </a:lnTo>
                            <a:lnTo>
                              <a:pt x="89" y="9"/>
                            </a:lnTo>
                            <a:lnTo>
                              <a:pt x="84" y="9"/>
                            </a:lnTo>
                            <a:lnTo>
                              <a:pt x="81" y="6"/>
                            </a:lnTo>
                            <a:lnTo>
                              <a:pt x="82" y="4"/>
                            </a:lnTo>
                            <a:lnTo>
                              <a:pt x="81" y="2"/>
                            </a:lnTo>
                            <a:lnTo>
                              <a:pt x="77" y="1"/>
                            </a:lnTo>
                            <a:lnTo>
                              <a:pt x="73" y="1"/>
                            </a:lnTo>
                            <a:lnTo>
                              <a:pt x="67" y="2"/>
                            </a:lnTo>
                            <a:lnTo>
                              <a:pt x="59" y="3"/>
                            </a:lnTo>
                            <a:lnTo>
                              <a:pt x="52" y="2"/>
                            </a:lnTo>
                            <a:lnTo>
                              <a:pt x="43" y="2"/>
                            </a:lnTo>
                            <a:lnTo>
                              <a:pt x="36" y="0"/>
                            </a:lnTo>
                            <a:lnTo>
                              <a:pt x="29" y="0"/>
                            </a:lnTo>
                            <a:lnTo>
                              <a:pt x="25" y="2"/>
                            </a:lnTo>
                            <a:lnTo>
                              <a:pt x="22" y="6"/>
                            </a:lnTo>
                            <a:lnTo>
                              <a:pt x="19" y="9"/>
                            </a:lnTo>
                            <a:lnTo>
                              <a:pt x="14" y="12"/>
                            </a:lnTo>
                            <a:lnTo>
                              <a:pt x="9" y="15"/>
                            </a:lnTo>
                            <a:lnTo>
                              <a:pt x="2" y="17"/>
                            </a:lnTo>
                            <a:lnTo>
                              <a:pt x="2" y="21"/>
                            </a:lnTo>
                            <a:lnTo>
                              <a:pt x="5" y="25"/>
                            </a:lnTo>
                            <a:lnTo>
                              <a:pt x="6" y="28"/>
                            </a:lnTo>
                            <a:lnTo>
                              <a:pt x="4" y="31"/>
                            </a:lnTo>
                            <a:lnTo>
                              <a:pt x="2" y="33"/>
                            </a:lnTo>
                            <a:lnTo>
                              <a:pt x="1" y="36"/>
                            </a:lnTo>
                            <a:lnTo>
                              <a:pt x="0" y="39"/>
                            </a:lnTo>
                            <a:lnTo>
                              <a:pt x="2" y="43"/>
                            </a:lnTo>
                            <a:lnTo>
                              <a:pt x="5" y="46"/>
                            </a:lnTo>
                            <a:lnTo>
                              <a:pt x="6" y="49"/>
                            </a:lnTo>
                            <a:lnTo>
                              <a:pt x="6" y="53"/>
                            </a:lnTo>
                            <a:lnTo>
                              <a:pt x="9" y="57"/>
                            </a:lnTo>
                            <a:lnTo>
                              <a:pt x="10" y="61"/>
                            </a:lnTo>
                            <a:lnTo>
                              <a:pt x="13" y="64"/>
                            </a:lnTo>
                            <a:lnTo>
                              <a:pt x="16" y="66"/>
                            </a:lnTo>
                            <a:lnTo>
                              <a:pt x="17" y="63"/>
                            </a:lnTo>
                            <a:lnTo>
                              <a:pt x="21" y="60"/>
                            </a:lnTo>
                            <a:lnTo>
                              <a:pt x="26" y="57"/>
                            </a:lnTo>
                            <a:lnTo>
                              <a:pt x="31" y="54"/>
                            </a:lnTo>
                            <a:lnTo>
                              <a:pt x="33" y="51"/>
                            </a:lnTo>
                            <a:lnTo>
                              <a:pt x="34" y="49"/>
                            </a:lnTo>
                            <a:lnTo>
                              <a:pt x="33" y="46"/>
                            </a:lnTo>
                            <a:lnTo>
                              <a:pt x="34" y="44"/>
                            </a:lnTo>
                            <a:lnTo>
                              <a:pt x="35" y="42"/>
                            </a:lnTo>
                            <a:lnTo>
                              <a:pt x="34" y="40"/>
                            </a:lnTo>
                            <a:lnTo>
                              <a:pt x="32" y="38"/>
                            </a:lnTo>
                            <a:lnTo>
                              <a:pt x="29" y="37"/>
                            </a:lnTo>
                            <a:lnTo>
                              <a:pt x="27" y="36"/>
                            </a:lnTo>
                            <a:lnTo>
                              <a:pt x="27" y="35"/>
                            </a:lnTo>
                            <a:lnTo>
                              <a:pt x="28" y="32"/>
                            </a:lnTo>
                            <a:lnTo>
                              <a:pt x="30" y="31"/>
                            </a:lnTo>
                            <a:lnTo>
                              <a:pt x="32" y="30"/>
                            </a:lnTo>
                            <a:lnTo>
                              <a:pt x="32" y="28"/>
                            </a:lnTo>
                            <a:lnTo>
                              <a:pt x="32" y="27"/>
                            </a:lnTo>
                            <a:lnTo>
                              <a:pt x="36" y="25"/>
                            </a:lnTo>
                            <a:lnTo>
                              <a:pt x="40" y="25"/>
                            </a:lnTo>
                            <a:lnTo>
                              <a:pt x="44" y="25"/>
                            </a:lnTo>
                            <a:lnTo>
                              <a:pt x="47" y="25"/>
                            </a:lnTo>
                            <a:lnTo>
                              <a:pt x="51" y="25"/>
                            </a:lnTo>
                            <a:lnTo>
                              <a:pt x="55" y="25"/>
                            </a:lnTo>
                            <a:lnTo>
                              <a:pt x="59" y="26"/>
                            </a:lnTo>
                            <a:lnTo>
                              <a:pt x="61" y="28"/>
                            </a:lnTo>
                            <a:lnTo>
                              <a:pt x="62" y="28"/>
                            </a:lnTo>
                            <a:lnTo>
                              <a:pt x="65" y="29"/>
                            </a:lnTo>
                            <a:lnTo>
                              <a:pt x="69" y="29"/>
                            </a:lnTo>
                            <a:lnTo>
                              <a:pt x="74" y="28"/>
                            </a:lnTo>
                            <a:lnTo>
                              <a:pt x="77" y="26"/>
                            </a:lnTo>
                            <a:lnTo>
                              <a:pt x="81" y="25"/>
                            </a:lnTo>
                            <a:lnTo>
                              <a:pt x="84" y="23"/>
                            </a:lnTo>
                            <a:lnTo>
                              <a:pt x="86" y="20"/>
                            </a:lnTo>
                            <a:lnTo>
                              <a:pt x="88" y="19"/>
                            </a:lnTo>
                            <a:lnTo>
                              <a:pt x="90" y="18"/>
                            </a:lnTo>
                            <a:lnTo>
                              <a:pt x="93" y="19"/>
                            </a:lnTo>
                            <a:lnTo>
                              <a:pt x="98" y="19"/>
                            </a:lnTo>
                            <a:lnTo>
                              <a:pt x="100" y="21"/>
                            </a:lnTo>
                            <a:lnTo>
                              <a:pt x="101" y="24"/>
                            </a:lnTo>
                            <a:lnTo>
                              <a:pt x="103" y="26"/>
                            </a:lnTo>
                            <a:lnTo>
                              <a:pt x="104" y="28"/>
                            </a:lnTo>
                            <a:lnTo>
                              <a:pt x="105" y="29"/>
                            </a:lnTo>
                            <a:lnTo>
                              <a:pt x="104" y="31"/>
                            </a:lnTo>
                            <a:lnTo>
                              <a:pt x="103" y="34"/>
                            </a:lnTo>
                            <a:lnTo>
                              <a:pt x="103" y="35"/>
                            </a:lnTo>
                            <a:lnTo>
                              <a:pt x="104" y="38"/>
                            </a:lnTo>
                            <a:lnTo>
                              <a:pt x="105" y="39"/>
                            </a:lnTo>
                            <a:lnTo>
                              <a:pt x="108" y="41"/>
                            </a:lnTo>
                            <a:lnTo>
                              <a:pt x="105" y="46"/>
                            </a:lnTo>
                            <a:lnTo>
                              <a:pt x="104" y="52"/>
                            </a:lnTo>
                          </a:path>
                        </a:pathLst>
                      </a:custGeom>
                      <a:solidFill>
                        <a:srgbClr val="A04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grpSp>
                    <p:nvGrpSpPr>
                      <p:cNvPr id="112" name="Group 1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3" y="1857"/>
                        <a:ext cx="99" cy="35"/>
                        <a:chOff x="2153" y="1857"/>
                        <a:chExt cx="99" cy="35"/>
                      </a:xfrm>
                    </p:grpSpPr>
                    <p:sp>
                      <p:nvSpPr>
                        <p:cNvPr id="19592" name="Freeform 1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74" y="1860"/>
                          <a:ext cx="17" cy="11"/>
                        </a:xfrm>
                        <a:custGeom>
                          <a:avLst/>
                          <a:gdLst>
                            <a:gd name="T0" fmla="*/ 16 w 17"/>
                            <a:gd name="T1" fmla="*/ 10 h 11"/>
                            <a:gd name="T2" fmla="*/ 12 w 17"/>
                            <a:gd name="T3" fmla="*/ 8 h 11"/>
                            <a:gd name="T4" fmla="*/ 10 w 17"/>
                            <a:gd name="T5" fmla="*/ 5 h 11"/>
                            <a:gd name="T6" fmla="*/ 10 w 17"/>
                            <a:gd name="T7" fmla="*/ 3 h 11"/>
                            <a:gd name="T8" fmla="*/ 14 w 17"/>
                            <a:gd name="T9" fmla="*/ 0 h 11"/>
                            <a:gd name="T10" fmla="*/ 11 w 17"/>
                            <a:gd name="T11" fmla="*/ 1 h 11"/>
                            <a:gd name="T12" fmla="*/ 10 w 17"/>
                            <a:gd name="T13" fmla="*/ 2 h 11"/>
                            <a:gd name="T14" fmla="*/ 7 w 17"/>
                            <a:gd name="T15" fmla="*/ 3 h 11"/>
                            <a:gd name="T16" fmla="*/ 7 w 17"/>
                            <a:gd name="T17" fmla="*/ 5 h 11"/>
                            <a:gd name="T18" fmla="*/ 9 w 17"/>
                            <a:gd name="T19" fmla="*/ 7 h 11"/>
                            <a:gd name="T20" fmla="*/ 9 w 17"/>
                            <a:gd name="T21" fmla="*/ 8 h 11"/>
                            <a:gd name="T22" fmla="*/ 6 w 17"/>
                            <a:gd name="T23" fmla="*/ 8 h 11"/>
                            <a:gd name="T24" fmla="*/ 3 w 17"/>
                            <a:gd name="T25" fmla="*/ 6 h 11"/>
                            <a:gd name="T26" fmla="*/ 2 w 17"/>
                            <a:gd name="T27" fmla="*/ 4 h 11"/>
                            <a:gd name="T28" fmla="*/ 0 w 17"/>
                            <a:gd name="T29" fmla="*/ 6 h 11"/>
                            <a:gd name="T30" fmla="*/ 3 w 17"/>
                            <a:gd name="T31" fmla="*/ 8 h 11"/>
                            <a:gd name="T32" fmla="*/ 3 w 17"/>
                            <a:gd name="T33" fmla="*/ 10 h 11"/>
                            <a:gd name="T34" fmla="*/ 8 w 17"/>
                            <a:gd name="T35" fmla="*/ 9 h 11"/>
                            <a:gd name="T36" fmla="*/ 12 w 17"/>
                            <a:gd name="T37" fmla="*/ 9 h 11"/>
                            <a:gd name="T38" fmla="*/ 16 w 17"/>
                            <a:gd name="T39" fmla="*/ 10 h 11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17"/>
                            <a:gd name="T61" fmla="*/ 0 h 11"/>
                            <a:gd name="T62" fmla="*/ 17 w 17"/>
                            <a:gd name="T63" fmla="*/ 11 h 11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17" h="11">
                              <a:moveTo>
                                <a:pt x="16" y="10"/>
                              </a:moveTo>
                              <a:lnTo>
                                <a:pt x="12" y="8"/>
                              </a:lnTo>
                              <a:lnTo>
                                <a:pt x="10" y="5"/>
                              </a:lnTo>
                              <a:lnTo>
                                <a:pt x="10" y="3"/>
                              </a:lnTo>
                              <a:lnTo>
                                <a:pt x="14" y="0"/>
                              </a:lnTo>
                              <a:lnTo>
                                <a:pt x="11" y="1"/>
                              </a:lnTo>
                              <a:lnTo>
                                <a:pt x="10" y="2"/>
                              </a:lnTo>
                              <a:lnTo>
                                <a:pt x="7" y="3"/>
                              </a:lnTo>
                              <a:lnTo>
                                <a:pt x="7" y="5"/>
                              </a:lnTo>
                              <a:lnTo>
                                <a:pt x="9" y="7"/>
                              </a:lnTo>
                              <a:lnTo>
                                <a:pt x="9" y="8"/>
                              </a:lnTo>
                              <a:lnTo>
                                <a:pt x="6" y="8"/>
                              </a:lnTo>
                              <a:lnTo>
                                <a:pt x="3" y="6"/>
                              </a:lnTo>
                              <a:lnTo>
                                <a:pt x="2" y="4"/>
                              </a:lnTo>
                              <a:lnTo>
                                <a:pt x="0" y="6"/>
                              </a:lnTo>
                              <a:lnTo>
                                <a:pt x="3" y="8"/>
                              </a:lnTo>
                              <a:lnTo>
                                <a:pt x="3" y="10"/>
                              </a:lnTo>
                              <a:lnTo>
                                <a:pt x="8" y="9"/>
                              </a:lnTo>
                              <a:lnTo>
                                <a:pt x="12" y="9"/>
                              </a:lnTo>
                              <a:lnTo>
                                <a:pt x="16" y="1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593" name="Freeform 1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6" y="1857"/>
                          <a:ext cx="11" cy="7"/>
                        </a:xfrm>
                        <a:custGeom>
                          <a:avLst/>
                          <a:gdLst>
                            <a:gd name="T0" fmla="*/ 6 w 11"/>
                            <a:gd name="T1" fmla="*/ 6 h 7"/>
                            <a:gd name="T2" fmla="*/ 8 w 11"/>
                            <a:gd name="T3" fmla="*/ 3 h 7"/>
                            <a:gd name="T4" fmla="*/ 7 w 11"/>
                            <a:gd name="T5" fmla="*/ 2 h 7"/>
                            <a:gd name="T6" fmla="*/ 3 w 11"/>
                            <a:gd name="T7" fmla="*/ 2 h 7"/>
                            <a:gd name="T8" fmla="*/ 0 w 11"/>
                            <a:gd name="T9" fmla="*/ 2 h 7"/>
                            <a:gd name="T10" fmla="*/ 3 w 11"/>
                            <a:gd name="T11" fmla="*/ 0 h 7"/>
                            <a:gd name="T12" fmla="*/ 6 w 11"/>
                            <a:gd name="T13" fmla="*/ 0 h 7"/>
                            <a:gd name="T14" fmla="*/ 9 w 11"/>
                            <a:gd name="T15" fmla="*/ 2 h 7"/>
                            <a:gd name="T16" fmla="*/ 10 w 11"/>
                            <a:gd name="T17" fmla="*/ 3 h 7"/>
                            <a:gd name="T18" fmla="*/ 6 w 11"/>
                            <a:gd name="T19" fmla="*/ 6 h 7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1"/>
                            <a:gd name="T31" fmla="*/ 0 h 7"/>
                            <a:gd name="T32" fmla="*/ 11 w 11"/>
                            <a:gd name="T33" fmla="*/ 7 h 7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1" h="7">
                              <a:moveTo>
                                <a:pt x="6" y="6"/>
                              </a:moveTo>
                              <a:lnTo>
                                <a:pt x="8" y="3"/>
                              </a:lnTo>
                              <a:lnTo>
                                <a:pt x="7" y="2"/>
                              </a:lnTo>
                              <a:lnTo>
                                <a:pt x="3" y="2"/>
                              </a:lnTo>
                              <a:lnTo>
                                <a:pt x="0" y="2"/>
                              </a:lnTo>
                              <a:lnTo>
                                <a:pt x="3" y="0"/>
                              </a:lnTo>
                              <a:lnTo>
                                <a:pt x="6" y="0"/>
                              </a:lnTo>
                              <a:lnTo>
                                <a:pt x="9" y="2"/>
                              </a:lnTo>
                              <a:lnTo>
                                <a:pt x="10" y="3"/>
                              </a:lnTo>
                              <a:lnTo>
                                <a:pt x="6" y="6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594" name="Freeform 1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53" y="1874"/>
                          <a:ext cx="7" cy="7"/>
                        </a:xfrm>
                        <a:custGeom>
                          <a:avLst/>
                          <a:gdLst>
                            <a:gd name="T0" fmla="*/ 6 w 7"/>
                            <a:gd name="T1" fmla="*/ 6 h 7"/>
                            <a:gd name="T2" fmla="*/ 2 w 7"/>
                            <a:gd name="T3" fmla="*/ 5 h 7"/>
                            <a:gd name="T4" fmla="*/ 2 w 7"/>
                            <a:gd name="T5" fmla="*/ 4 h 7"/>
                            <a:gd name="T6" fmla="*/ 0 w 7"/>
                            <a:gd name="T7" fmla="*/ 2 h 7"/>
                            <a:gd name="T8" fmla="*/ 0 w 7"/>
                            <a:gd name="T9" fmla="*/ 0 h 7"/>
                            <a:gd name="T10" fmla="*/ 0 w 7"/>
                            <a:gd name="T11" fmla="*/ 3 h 7"/>
                            <a:gd name="T12" fmla="*/ 0 w 7"/>
                            <a:gd name="T13" fmla="*/ 4 h 7"/>
                            <a:gd name="T14" fmla="*/ 2 w 7"/>
                            <a:gd name="T15" fmla="*/ 6 h 7"/>
                            <a:gd name="T16" fmla="*/ 6 w 7"/>
                            <a:gd name="T17" fmla="*/ 6 h 7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7"/>
                            <a:gd name="T28" fmla="*/ 0 h 7"/>
                            <a:gd name="T29" fmla="*/ 7 w 7"/>
                            <a:gd name="T30" fmla="*/ 7 h 7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7" h="7">
                              <a:moveTo>
                                <a:pt x="6" y="6"/>
                              </a:moveTo>
                              <a:lnTo>
                                <a:pt x="2" y="5"/>
                              </a:lnTo>
                              <a:lnTo>
                                <a:pt x="2" y="4"/>
                              </a:lnTo>
                              <a:lnTo>
                                <a:pt x="0" y="2"/>
                              </a:lnTo>
                              <a:lnTo>
                                <a:pt x="0" y="0"/>
                              </a:lnTo>
                              <a:lnTo>
                                <a:pt x="0" y="3"/>
                              </a:lnTo>
                              <a:lnTo>
                                <a:pt x="0" y="4"/>
                              </a:lnTo>
                              <a:lnTo>
                                <a:pt x="2" y="6"/>
                              </a:lnTo>
                              <a:lnTo>
                                <a:pt x="6" y="6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595" name="Freeform 1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54" y="1879"/>
                          <a:ext cx="8" cy="8"/>
                        </a:xfrm>
                        <a:custGeom>
                          <a:avLst/>
                          <a:gdLst>
                            <a:gd name="T0" fmla="*/ 7 w 8"/>
                            <a:gd name="T1" fmla="*/ 0 h 8"/>
                            <a:gd name="T2" fmla="*/ 2 w 8"/>
                            <a:gd name="T3" fmla="*/ 2 h 8"/>
                            <a:gd name="T4" fmla="*/ 0 w 8"/>
                            <a:gd name="T5" fmla="*/ 4 h 8"/>
                            <a:gd name="T6" fmla="*/ 0 w 8"/>
                            <a:gd name="T7" fmla="*/ 5 h 8"/>
                            <a:gd name="T8" fmla="*/ 4 w 8"/>
                            <a:gd name="T9" fmla="*/ 7 h 8"/>
                            <a:gd name="T10" fmla="*/ 2 w 8"/>
                            <a:gd name="T11" fmla="*/ 5 h 8"/>
                            <a:gd name="T12" fmla="*/ 2 w 8"/>
                            <a:gd name="T13" fmla="*/ 4 h 8"/>
                            <a:gd name="T14" fmla="*/ 4 w 8"/>
                            <a:gd name="T15" fmla="*/ 2 h 8"/>
                            <a:gd name="T16" fmla="*/ 7 w 8"/>
                            <a:gd name="T17" fmla="*/ 0 h 8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8"/>
                            <a:gd name="T28" fmla="*/ 0 h 8"/>
                            <a:gd name="T29" fmla="*/ 8 w 8"/>
                            <a:gd name="T30" fmla="*/ 8 h 8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8" h="8">
                              <a:moveTo>
                                <a:pt x="7" y="0"/>
                              </a:moveTo>
                              <a:lnTo>
                                <a:pt x="2" y="2"/>
                              </a:lnTo>
                              <a:lnTo>
                                <a:pt x="0" y="4"/>
                              </a:lnTo>
                              <a:lnTo>
                                <a:pt x="0" y="5"/>
                              </a:lnTo>
                              <a:lnTo>
                                <a:pt x="4" y="7"/>
                              </a:lnTo>
                              <a:lnTo>
                                <a:pt x="2" y="5"/>
                              </a:lnTo>
                              <a:lnTo>
                                <a:pt x="2" y="4"/>
                              </a:lnTo>
                              <a:lnTo>
                                <a:pt x="4" y="2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596" name="Freeform 2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8" y="1886"/>
                          <a:ext cx="14" cy="6"/>
                        </a:xfrm>
                        <a:custGeom>
                          <a:avLst/>
                          <a:gdLst>
                            <a:gd name="T0" fmla="*/ 2 w 14"/>
                            <a:gd name="T1" fmla="*/ 0 h 6"/>
                            <a:gd name="T2" fmla="*/ 7 w 14"/>
                            <a:gd name="T3" fmla="*/ 1 h 6"/>
                            <a:gd name="T4" fmla="*/ 11 w 14"/>
                            <a:gd name="T5" fmla="*/ 1 h 6"/>
                            <a:gd name="T6" fmla="*/ 13 w 14"/>
                            <a:gd name="T7" fmla="*/ 0 h 6"/>
                            <a:gd name="T8" fmla="*/ 11 w 14"/>
                            <a:gd name="T9" fmla="*/ 1 h 6"/>
                            <a:gd name="T10" fmla="*/ 8 w 14"/>
                            <a:gd name="T11" fmla="*/ 3 h 6"/>
                            <a:gd name="T12" fmla="*/ 10 w 14"/>
                            <a:gd name="T13" fmla="*/ 3 h 6"/>
                            <a:gd name="T14" fmla="*/ 12 w 14"/>
                            <a:gd name="T15" fmla="*/ 4 h 6"/>
                            <a:gd name="T16" fmla="*/ 8 w 14"/>
                            <a:gd name="T17" fmla="*/ 4 h 6"/>
                            <a:gd name="T18" fmla="*/ 7 w 14"/>
                            <a:gd name="T19" fmla="*/ 3 h 6"/>
                            <a:gd name="T20" fmla="*/ 6 w 14"/>
                            <a:gd name="T21" fmla="*/ 3 h 6"/>
                            <a:gd name="T22" fmla="*/ 2 w 14"/>
                            <a:gd name="T23" fmla="*/ 3 h 6"/>
                            <a:gd name="T24" fmla="*/ 2 w 14"/>
                            <a:gd name="T25" fmla="*/ 5 h 6"/>
                            <a:gd name="T26" fmla="*/ 0 w 14"/>
                            <a:gd name="T27" fmla="*/ 3 h 6"/>
                            <a:gd name="T28" fmla="*/ 1 w 14"/>
                            <a:gd name="T29" fmla="*/ 1 h 6"/>
                            <a:gd name="T30" fmla="*/ 2 w 14"/>
                            <a:gd name="T31" fmla="*/ 0 h 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14"/>
                            <a:gd name="T49" fmla="*/ 0 h 6"/>
                            <a:gd name="T50" fmla="*/ 14 w 14"/>
                            <a:gd name="T51" fmla="*/ 6 h 6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14" h="6">
                              <a:moveTo>
                                <a:pt x="2" y="0"/>
                              </a:moveTo>
                              <a:lnTo>
                                <a:pt x="7" y="1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1" y="1"/>
                              </a:lnTo>
                              <a:lnTo>
                                <a:pt x="8" y="3"/>
                              </a:lnTo>
                              <a:lnTo>
                                <a:pt x="10" y="3"/>
                              </a:lnTo>
                              <a:lnTo>
                                <a:pt x="12" y="4"/>
                              </a:lnTo>
                              <a:lnTo>
                                <a:pt x="8" y="4"/>
                              </a:lnTo>
                              <a:lnTo>
                                <a:pt x="7" y="3"/>
                              </a:lnTo>
                              <a:lnTo>
                                <a:pt x="6" y="3"/>
                              </a:lnTo>
                              <a:lnTo>
                                <a:pt x="2" y="3"/>
                              </a:lnTo>
                              <a:lnTo>
                                <a:pt x="2" y="5"/>
                              </a:lnTo>
                              <a:lnTo>
                                <a:pt x="0" y="3"/>
                              </a:lnTo>
                              <a:lnTo>
                                <a:pt x="1" y="1"/>
                              </a:lnTo>
                              <a:lnTo>
                                <a:pt x="2" y="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</p:grpSp>
              </p:grpSp>
              <p:grpSp>
                <p:nvGrpSpPr>
                  <p:cNvPr id="113" name="Group 201"/>
                  <p:cNvGrpSpPr>
                    <a:grpSpLocks/>
                  </p:cNvGrpSpPr>
                  <p:nvPr/>
                </p:nvGrpSpPr>
                <p:grpSpPr bwMode="auto">
                  <a:xfrm>
                    <a:off x="2159" y="1878"/>
                    <a:ext cx="79" cy="87"/>
                    <a:chOff x="2159" y="1878"/>
                    <a:chExt cx="79" cy="87"/>
                  </a:xfrm>
                </p:grpSpPr>
                <p:sp>
                  <p:nvSpPr>
                    <p:cNvPr id="19570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2171" y="1908"/>
                      <a:ext cx="67" cy="29"/>
                    </a:xfrm>
                    <a:custGeom>
                      <a:avLst/>
                      <a:gdLst>
                        <a:gd name="T0" fmla="*/ 40 w 67"/>
                        <a:gd name="T1" fmla="*/ 0 h 29"/>
                        <a:gd name="T2" fmla="*/ 50 w 67"/>
                        <a:gd name="T3" fmla="*/ 2 h 29"/>
                        <a:gd name="T4" fmla="*/ 57 w 67"/>
                        <a:gd name="T5" fmla="*/ 4 h 29"/>
                        <a:gd name="T6" fmla="*/ 62 w 67"/>
                        <a:gd name="T7" fmla="*/ 6 h 29"/>
                        <a:gd name="T8" fmla="*/ 64 w 67"/>
                        <a:gd name="T9" fmla="*/ 8 h 29"/>
                        <a:gd name="T10" fmla="*/ 66 w 67"/>
                        <a:gd name="T11" fmla="*/ 12 h 29"/>
                        <a:gd name="T12" fmla="*/ 64 w 67"/>
                        <a:gd name="T13" fmla="*/ 15 h 29"/>
                        <a:gd name="T14" fmla="*/ 63 w 67"/>
                        <a:gd name="T15" fmla="*/ 19 h 29"/>
                        <a:gd name="T16" fmla="*/ 60 w 67"/>
                        <a:gd name="T17" fmla="*/ 22 h 29"/>
                        <a:gd name="T18" fmla="*/ 54 w 67"/>
                        <a:gd name="T19" fmla="*/ 25 h 29"/>
                        <a:gd name="T20" fmla="*/ 49 w 67"/>
                        <a:gd name="T21" fmla="*/ 26 h 29"/>
                        <a:gd name="T22" fmla="*/ 42 w 67"/>
                        <a:gd name="T23" fmla="*/ 28 h 29"/>
                        <a:gd name="T24" fmla="*/ 34 w 67"/>
                        <a:gd name="T25" fmla="*/ 28 h 29"/>
                        <a:gd name="T26" fmla="*/ 26 w 67"/>
                        <a:gd name="T27" fmla="*/ 28 h 29"/>
                        <a:gd name="T28" fmla="*/ 17 w 67"/>
                        <a:gd name="T29" fmla="*/ 27 h 29"/>
                        <a:gd name="T30" fmla="*/ 8 w 67"/>
                        <a:gd name="T31" fmla="*/ 26 h 29"/>
                        <a:gd name="T32" fmla="*/ 3 w 67"/>
                        <a:gd name="T33" fmla="*/ 23 h 29"/>
                        <a:gd name="T34" fmla="*/ 0 w 67"/>
                        <a:gd name="T35" fmla="*/ 20 h 29"/>
                        <a:gd name="T36" fmla="*/ 0 w 67"/>
                        <a:gd name="T37" fmla="*/ 17 h 29"/>
                        <a:gd name="T38" fmla="*/ 1 w 67"/>
                        <a:gd name="T39" fmla="*/ 14 h 29"/>
                        <a:gd name="T40" fmla="*/ 4 w 67"/>
                        <a:gd name="T41" fmla="*/ 10 h 29"/>
                        <a:gd name="T42" fmla="*/ 6 w 67"/>
                        <a:gd name="T43" fmla="*/ 7 h 29"/>
                        <a:gd name="T44" fmla="*/ 11 w 67"/>
                        <a:gd name="T45" fmla="*/ 5 h 29"/>
                        <a:gd name="T46" fmla="*/ 9 w 67"/>
                        <a:gd name="T47" fmla="*/ 4 h 29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67"/>
                        <a:gd name="T73" fmla="*/ 0 h 29"/>
                        <a:gd name="T74" fmla="*/ 67 w 67"/>
                        <a:gd name="T75" fmla="*/ 29 h 29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67" h="29">
                          <a:moveTo>
                            <a:pt x="40" y="0"/>
                          </a:moveTo>
                          <a:lnTo>
                            <a:pt x="50" y="2"/>
                          </a:lnTo>
                          <a:lnTo>
                            <a:pt x="57" y="4"/>
                          </a:lnTo>
                          <a:lnTo>
                            <a:pt x="62" y="6"/>
                          </a:lnTo>
                          <a:lnTo>
                            <a:pt x="64" y="8"/>
                          </a:lnTo>
                          <a:lnTo>
                            <a:pt x="66" y="12"/>
                          </a:lnTo>
                          <a:lnTo>
                            <a:pt x="64" y="15"/>
                          </a:lnTo>
                          <a:lnTo>
                            <a:pt x="63" y="19"/>
                          </a:lnTo>
                          <a:lnTo>
                            <a:pt x="60" y="22"/>
                          </a:lnTo>
                          <a:lnTo>
                            <a:pt x="54" y="25"/>
                          </a:lnTo>
                          <a:lnTo>
                            <a:pt x="49" y="26"/>
                          </a:lnTo>
                          <a:lnTo>
                            <a:pt x="42" y="28"/>
                          </a:lnTo>
                          <a:lnTo>
                            <a:pt x="34" y="28"/>
                          </a:lnTo>
                          <a:lnTo>
                            <a:pt x="26" y="28"/>
                          </a:lnTo>
                          <a:lnTo>
                            <a:pt x="17" y="27"/>
                          </a:lnTo>
                          <a:lnTo>
                            <a:pt x="8" y="26"/>
                          </a:lnTo>
                          <a:lnTo>
                            <a:pt x="3" y="23"/>
                          </a:lnTo>
                          <a:lnTo>
                            <a:pt x="0" y="20"/>
                          </a:lnTo>
                          <a:lnTo>
                            <a:pt x="0" y="17"/>
                          </a:lnTo>
                          <a:lnTo>
                            <a:pt x="1" y="14"/>
                          </a:lnTo>
                          <a:lnTo>
                            <a:pt x="4" y="10"/>
                          </a:lnTo>
                          <a:lnTo>
                            <a:pt x="6" y="7"/>
                          </a:lnTo>
                          <a:lnTo>
                            <a:pt x="11" y="5"/>
                          </a:lnTo>
                          <a:lnTo>
                            <a:pt x="9" y="4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14" name="Group 2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9" y="1954"/>
                      <a:ext cx="71" cy="11"/>
                      <a:chOff x="2159" y="1954"/>
                      <a:chExt cx="71" cy="11"/>
                    </a:xfrm>
                  </p:grpSpPr>
                  <p:grpSp>
                    <p:nvGrpSpPr>
                      <p:cNvPr id="116" name="Group 2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69" y="1954"/>
                        <a:ext cx="56" cy="11"/>
                        <a:chOff x="2169" y="1954"/>
                        <a:chExt cx="56" cy="11"/>
                      </a:xfrm>
                    </p:grpSpPr>
                    <p:grpSp>
                      <p:nvGrpSpPr>
                        <p:cNvPr id="117" name="Grou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71" y="1954"/>
                          <a:ext cx="44" cy="11"/>
                          <a:chOff x="2171" y="1954"/>
                          <a:chExt cx="44" cy="11"/>
                        </a:xfrm>
                      </p:grpSpPr>
                      <p:sp>
                        <p:nvSpPr>
                          <p:cNvPr id="19585" name="Oval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71" y="1958"/>
                            <a:ext cx="44" cy="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19586" name="Oval 2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77" y="1962"/>
                            <a:ext cx="32" cy="1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127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19587" name="Rectangle 2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2176" y="1954"/>
                            <a:ext cx="33" cy="11"/>
                          </a:xfrm>
                          <a:prstGeom prst="rect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wrap="none" anchor="ctr"/>
                          <a:lstStyle/>
                          <a:p>
                            <a:endParaRPr lang="zh-TW" altLang="en-US"/>
                          </a:p>
                        </p:txBody>
                      </p:sp>
                    </p:grpSp>
                    <p:sp>
                      <p:nvSpPr>
                        <p:cNvPr id="19584" name="Freeform 2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9" y="1956"/>
                          <a:ext cx="56" cy="6"/>
                        </a:xfrm>
                        <a:custGeom>
                          <a:avLst/>
                          <a:gdLst>
                            <a:gd name="T0" fmla="*/ 0 w 56"/>
                            <a:gd name="T1" fmla="*/ 0 h 6"/>
                            <a:gd name="T2" fmla="*/ 9 w 56"/>
                            <a:gd name="T3" fmla="*/ 1 h 6"/>
                            <a:gd name="T4" fmla="*/ 20 w 56"/>
                            <a:gd name="T5" fmla="*/ 1 h 6"/>
                            <a:gd name="T6" fmla="*/ 34 w 56"/>
                            <a:gd name="T7" fmla="*/ 1 h 6"/>
                            <a:gd name="T8" fmla="*/ 46 w 56"/>
                            <a:gd name="T9" fmla="*/ 1 h 6"/>
                            <a:gd name="T10" fmla="*/ 55 w 56"/>
                            <a:gd name="T11" fmla="*/ 0 h 6"/>
                            <a:gd name="T12" fmla="*/ 55 w 56"/>
                            <a:gd name="T13" fmla="*/ 5 h 6"/>
                            <a:gd name="T14" fmla="*/ 0 w 56"/>
                            <a:gd name="T15" fmla="*/ 5 h 6"/>
                            <a:gd name="T16" fmla="*/ 0 w 56"/>
                            <a:gd name="T17" fmla="*/ 0 h 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56"/>
                            <a:gd name="T28" fmla="*/ 0 h 6"/>
                            <a:gd name="T29" fmla="*/ 56 w 56"/>
                            <a:gd name="T30" fmla="*/ 6 h 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56" h="6">
                              <a:moveTo>
                                <a:pt x="0" y="0"/>
                              </a:moveTo>
                              <a:lnTo>
                                <a:pt x="9" y="1"/>
                              </a:lnTo>
                              <a:lnTo>
                                <a:pt x="20" y="1"/>
                              </a:lnTo>
                              <a:lnTo>
                                <a:pt x="34" y="1"/>
                              </a:lnTo>
                              <a:lnTo>
                                <a:pt x="46" y="1"/>
                              </a:lnTo>
                              <a:lnTo>
                                <a:pt x="55" y="0"/>
                              </a:lnTo>
                              <a:lnTo>
                                <a:pt x="55" y="5"/>
                              </a:lnTo>
                              <a:lnTo>
                                <a:pt x="0" y="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  <p:grpSp>
                    <p:nvGrpSpPr>
                      <p:cNvPr id="118" name="Group 2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9" y="1954"/>
                        <a:ext cx="71" cy="9"/>
                        <a:chOff x="2159" y="1954"/>
                        <a:chExt cx="71" cy="9"/>
                      </a:xfrm>
                    </p:grpSpPr>
                    <p:sp>
                      <p:nvSpPr>
                        <p:cNvPr id="19581" name="Arc 2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59" y="1954"/>
                          <a:ext cx="1" cy="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9"/>
                                <a:pt x="11929" y="43199"/>
                                <a:pt x="0" y="43200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9"/>
                                <a:pt x="11929" y="43199"/>
                                <a:pt x="0" y="432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582" name="Arc 2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29" y="1955"/>
                          <a:ext cx="1" cy="6"/>
                        </a:xfrm>
                        <a:custGeom>
                          <a:avLst/>
                          <a:gdLst>
                            <a:gd name="T0" fmla="*/ 0 w 21600"/>
                            <a:gd name="T1" fmla="*/ 0 h 28037"/>
                            <a:gd name="T2" fmla="*/ 0 w 21600"/>
                            <a:gd name="T3" fmla="*/ 0 h 28037"/>
                            <a:gd name="T4" fmla="*/ 0 w 21600"/>
                            <a:gd name="T5" fmla="*/ 0 h 28037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8037"/>
                            <a:gd name="T11" fmla="*/ 21600 w 21600"/>
                            <a:gd name="T12" fmla="*/ 28037 h 2803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8037" fill="none" extrusionOk="0">
                              <a:moveTo>
                                <a:pt x="3628" y="28036"/>
                              </a:moveTo>
                              <a:cubicBezTo>
                                <a:pt x="1262" y="24488"/>
                                <a:pt x="0" y="20319"/>
                                <a:pt x="0" y="16055"/>
                              </a:cubicBezTo>
                              <a:cubicBezTo>
                                <a:pt x="-1" y="9931"/>
                                <a:pt x="2598" y="4096"/>
                                <a:pt x="7150" y="0"/>
                              </a:cubicBezTo>
                            </a:path>
                            <a:path w="21600" h="28037" stroke="0" extrusionOk="0">
                              <a:moveTo>
                                <a:pt x="3628" y="28036"/>
                              </a:moveTo>
                              <a:cubicBezTo>
                                <a:pt x="1262" y="24488"/>
                                <a:pt x="0" y="20319"/>
                                <a:pt x="0" y="16055"/>
                              </a:cubicBezTo>
                              <a:cubicBezTo>
                                <a:pt x="-1" y="9931"/>
                                <a:pt x="2598" y="4096"/>
                                <a:pt x="7150" y="0"/>
                              </a:cubicBezTo>
                              <a:lnTo>
                                <a:pt x="21600" y="16055"/>
                              </a:lnTo>
                              <a:close/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</p:grpSp>
                <p:grpSp>
                  <p:nvGrpSpPr>
                    <p:cNvPr id="119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4" y="1878"/>
                      <a:ext cx="57" cy="21"/>
                      <a:chOff x="2174" y="1878"/>
                      <a:chExt cx="57" cy="21"/>
                    </a:xfrm>
                  </p:grpSpPr>
                  <p:grpSp>
                    <p:nvGrpSpPr>
                      <p:cNvPr id="120" name="Group 2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74" y="1878"/>
                        <a:ext cx="57" cy="6"/>
                        <a:chOff x="2174" y="1878"/>
                        <a:chExt cx="57" cy="6"/>
                      </a:xfrm>
                    </p:grpSpPr>
                    <p:sp>
                      <p:nvSpPr>
                        <p:cNvPr id="19577" name="Freeform 2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1878"/>
                          <a:ext cx="25" cy="6"/>
                        </a:xfrm>
                        <a:custGeom>
                          <a:avLst/>
                          <a:gdLst>
                            <a:gd name="T0" fmla="*/ 24 w 25"/>
                            <a:gd name="T1" fmla="*/ 5 h 6"/>
                            <a:gd name="T2" fmla="*/ 18 w 25"/>
                            <a:gd name="T3" fmla="*/ 3 h 6"/>
                            <a:gd name="T4" fmla="*/ 11 w 25"/>
                            <a:gd name="T5" fmla="*/ 1 h 6"/>
                            <a:gd name="T6" fmla="*/ 6 w 25"/>
                            <a:gd name="T7" fmla="*/ 0 h 6"/>
                            <a:gd name="T8" fmla="*/ 0 w 25"/>
                            <a:gd name="T9" fmla="*/ 2 h 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5"/>
                            <a:gd name="T16" fmla="*/ 0 h 6"/>
                            <a:gd name="T17" fmla="*/ 25 w 25"/>
                            <a:gd name="T18" fmla="*/ 6 h 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5" h="6">
                              <a:moveTo>
                                <a:pt x="24" y="5"/>
                              </a:moveTo>
                              <a:lnTo>
                                <a:pt x="18" y="3"/>
                              </a:lnTo>
                              <a:lnTo>
                                <a:pt x="11" y="1"/>
                              </a:lnTo>
                              <a:lnTo>
                                <a:pt x="6" y="0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A04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578" name="Freeform 2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74" y="1878"/>
                          <a:ext cx="24" cy="6"/>
                        </a:xfrm>
                        <a:custGeom>
                          <a:avLst/>
                          <a:gdLst>
                            <a:gd name="T0" fmla="*/ 0 w 24"/>
                            <a:gd name="T1" fmla="*/ 5 h 6"/>
                            <a:gd name="T2" fmla="*/ 4 w 24"/>
                            <a:gd name="T3" fmla="*/ 2 h 6"/>
                            <a:gd name="T4" fmla="*/ 10 w 24"/>
                            <a:gd name="T5" fmla="*/ 0 h 6"/>
                            <a:gd name="T6" fmla="*/ 17 w 24"/>
                            <a:gd name="T7" fmla="*/ 0 h 6"/>
                            <a:gd name="T8" fmla="*/ 23 w 24"/>
                            <a:gd name="T9" fmla="*/ 1 h 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6"/>
                            <a:gd name="T17" fmla="*/ 24 w 24"/>
                            <a:gd name="T18" fmla="*/ 6 h 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6">
                              <a:moveTo>
                                <a:pt x="0" y="5"/>
                              </a:moveTo>
                              <a:lnTo>
                                <a:pt x="4" y="2"/>
                              </a:lnTo>
                              <a:lnTo>
                                <a:pt x="10" y="0"/>
                              </a:lnTo>
                              <a:lnTo>
                                <a:pt x="17" y="0"/>
                              </a:lnTo>
                              <a:lnTo>
                                <a:pt x="23" y="1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rgbClr val="A04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  <p:grpSp>
                    <p:nvGrpSpPr>
                      <p:cNvPr id="121" name="Group 2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85" y="1883"/>
                        <a:ext cx="29" cy="16"/>
                        <a:chOff x="2185" y="1883"/>
                        <a:chExt cx="29" cy="16"/>
                      </a:xfrm>
                    </p:grpSpPr>
                    <p:sp>
                      <p:nvSpPr>
                        <p:cNvPr id="19575" name="Oval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85" y="1883"/>
                          <a:ext cx="4" cy="1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27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19576" name="Oval 2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10" y="1883"/>
                          <a:ext cx="4" cy="1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1270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</p:grpSp>
              </p:grpSp>
            </p:grpSp>
          </p:grpSp>
        </p:grpSp>
        <p:cxnSp>
          <p:nvCxnSpPr>
            <p:cNvPr id="217" name="肘形接點 388"/>
            <p:cNvCxnSpPr>
              <a:stCxn id="7" idx="2"/>
            </p:cNvCxnSpPr>
            <p:nvPr/>
          </p:nvCxnSpPr>
          <p:spPr bwMode="auto">
            <a:xfrm rot="5400000">
              <a:off x="6572257" y="3974929"/>
              <a:ext cx="351160" cy="1688975"/>
            </a:xfrm>
            <a:prstGeom prst="bentConnector2">
              <a:avLst/>
            </a:prstGeom>
            <a:ln w="19050">
              <a:solidFill>
                <a:srgbClr val="000099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1" name="Rectangle 121"/>
            <p:cNvSpPr>
              <a:spLocks noChangeArrowheads="1"/>
            </p:cNvSpPr>
            <p:nvPr/>
          </p:nvSpPr>
          <p:spPr bwMode="auto">
            <a:xfrm>
              <a:off x="3926549" y="4792953"/>
              <a:ext cx="1890787" cy="679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2238" tIns="61912" rIns="122238" bIns="61912">
              <a:spAutoFit/>
            </a:bodyPr>
            <a:lstStyle/>
            <a:p>
              <a:pPr algn="ctr" defTabSz="1347788" eaLnBrk="0" hangingPunct="0"/>
              <a:r>
                <a:rPr lang="zh-TW" altLang="en-US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顯示就醫民眾用藥狀況</a:t>
              </a:r>
              <a:endPara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endParaRPr>
            </a:p>
          </p:txBody>
        </p:sp>
        <p:sp>
          <p:nvSpPr>
            <p:cNvPr id="19483" name="矩形 288"/>
            <p:cNvSpPr>
              <a:spLocks noChangeArrowheads="1"/>
            </p:cNvSpPr>
            <p:nvPr/>
          </p:nvSpPr>
          <p:spPr bwMode="auto">
            <a:xfrm>
              <a:off x="6803098" y="3572793"/>
              <a:ext cx="1627593" cy="63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347788" eaLnBrk="0" hangingPunct="0"/>
              <a:r>
                <a:rPr lang="zh-TW" altLang="en-US" sz="1400" dirty="0" smtClean="0">
                  <a:solidFill>
                    <a:srgbClr val="0000FF"/>
                  </a:solidFill>
                  <a:sym typeface="Wingdings 2" pitchFamily="18" charset="2"/>
                </a:rPr>
                <a:t>    </a:t>
              </a:r>
              <a:r>
                <a:rPr lang="en-US" altLang="zh-TW" sz="1400" dirty="0" smtClean="0">
                  <a:solidFill>
                    <a:srgbClr val="0000FF"/>
                  </a:solidFill>
                  <a:sym typeface="Wingdings 2" pitchFamily="18" charset="2"/>
                </a:rPr>
                <a:t></a:t>
              </a:r>
              <a:r>
                <a:rPr lang="zh-TW" altLang="en-US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診間：</a:t>
              </a:r>
            </a:p>
            <a:p>
              <a:pPr defTabSz="1347788" eaLnBrk="0" hangingPunct="0"/>
              <a:r>
                <a:rPr lang="en-US" altLang="zh-TW" sz="1600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-</a:t>
              </a:r>
              <a:r>
                <a:rPr lang="zh-TW" altLang="en-US" sz="1600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Wingdings 2" pitchFamily="18" charset="2"/>
                </a:rPr>
                <a:t>是否開立藥品</a:t>
              </a:r>
              <a:endParaRPr lang="en-US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endParaRPr>
            </a:p>
          </p:txBody>
        </p:sp>
        <p:sp>
          <p:nvSpPr>
            <p:cNvPr id="19488" name="Rectangle 465"/>
            <p:cNvSpPr>
              <a:spLocks noChangeArrowheads="1"/>
            </p:cNvSpPr>
            <p:nvPr/>
          </p:nvSpPr>
          <p:spPr bwMode="auto">
            <a:xfrm>
              <a:off x="2389774" y="3699526"/>
              <a:ext cx="1744340" cy="4070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kumimoji="0" lang="zh-TW" altLang="en-US" sz="2000" b="1" dirty="0">
                  <a:solidFill>
                    <a:srgbClr val="0000FF"/>
                  </a:solidFill>
                  <a:ea typeface="標楷體" pitchFamily="65" charset="-120"/>
                </a:rPr>
                <a:t>藥歴資料庫</a:t>
              </a:r>
            </a:p>
          </p:txBody>
        </p:sp>
        <p:cxnSp>
          <p:nvCxnSpPr>
            <p:cNvPr id="306" name="AutoShape 116"/>
            <p:cNvCxnSpPr>
              <a:cxnSpLocks noChangeShapeType="1"/>
            </p:cNvCxnSpPr>
            <p:nvPr/>
          </p:nvCxnSpPr>
          <p:spPr bwMode="auto">
            <a:xfrm flipH="1">
              <a:off x="1917668" y="5110377"/>
              <a:ext cx="568851" cy="29389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lg" len="lg"/>
            </a:ln>
          </p:spPr>
        </p:cxnSp>
      </p:grpSp>
      <p:sp>
        <p:nvSpPr>
          <p:cNvPr id="308" name="AutoShape 6"/>
          <p:cNvSpPr>
            <a:spLocks noChangeArrowheads="1"/>
          </p:cNvSpPr>
          <p:nvPr/>
        </p:nvSpPr>
        <p:spPr bwMode="auto">
          <a:xfrm>
            <a:off x="683819" y="5300091"/>
            <a:ext cx="1303171" cy="830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1347788" eaLnBrk="0" hangingPunct="0"/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診間：</a:t>
            </a:r>
          </a:p>
          <a:p>
            <a:pPr defTabSz="1347788" eaLnBrk="0" hangingPunct="0"/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-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繼續作業</a:t>
            </a:r>
            <a:endParaRPr lang="en-US" altLang="zh-TW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9625E-1836-4A96-99F4-5B2BB5EBDD56}" type="slidenum">
              <a:rPr lang="zh-TW" altLang="en-US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19492" name="圓角矩形 19491"/>
          <p:cNvSpPr/>
          <p:nvPr/>
        </p:nvSpPr>
        <p:spPr>
          <a:xfrm>
            <a:off x="2347900" y="3789040"/>
            <a:ext cx="5896508" cy="2448272"/>
          </a:xfrm>
          <a:prstGeom prst="roundRect">
            <a:avLst/>
          </a:prstGeom>
          <a:noFill/>
          <a:ln w="92075" cmpd="thickThin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91" name="矩形 19490"/>
          <p:cNvSpPr/>
          <p:nvPr/>
        </p:nvSpPr>
        <p:spPr>
          <a:xfrm>
            <a:off x="1206880" y="0"/>
            <a:ext cx="66209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kumimoji="0" lang="zh-TW" altLang="en-US" sz="4000" b="1" dirty="0" smtClean="0">
                <a:latin typeface="Candara"/>
                <a:ea typeface="標楷體" panose="03000509000000000000" pitchFamily="65" charset="-120"/>
              </a:rPr>
              <a:t>雲端</a:t>
            </a:r>
            <a:r>
              <a:rPr kumimoji="0" lang="zh-TW" altLang="en-US" sz="4000" b="1" dirty="0">
                <a:latin typeface="Candara"/>
                <a:ea typeface="標楷體" panose="03000509000000000000" pitchFamily="65" charset="-120"/>
              </a:rPr>
              <a:t>藥歷</a:t>
            </a:r>
            <a:r>
              <a:rPr kumimoji="0" lang="zh-TW" altLang="en-US" sz="4000" b="1" dirty="0" smtClean="0">
                <a:latin typeface="Candara"/>
                <a:ea typeface="標楷體" panose="03000509000000000000" pitchFamily="65" charset="-120"/>
              </a:rPr>
              <a:t>系統</a:t>
            </a:r>
            <a:r>
              <a:rPr kumimoji="0" lang="en-US" altLang="zh-TW" sz="4000" b="1" dirty="0" smtClean="0">
                <a:latin typeface="Candara"/>
                <a:ea typeface="標楷體" panose="03000509000000000000" pitchFamily="65" charset="-120"/>
              </a:rPr>
              <a:t/>
            </a:r>
            <a:br>
              <a:rPr kumimoji="0" lang="en-US" altLang="zh-TW" sz="4000" b="1" dirty="0" smtClean="0">
                <a:latin typeface="Candara"/>
                <a:ea typeface="標楷體" panose="03000509000000000000" pitchFamily="65" charset="-120"/>
              </a:rPr>
            </a:br>
            <a:r>
              <a:rPr kumimoji="0" lang="zh-TW" altLang="en-US" sz="4000" b="1" dirty="0" smtClean="0">
                <a:latin typeface="Candara"/>
                <a:ea typeface="標楷體" panose="03000509000000000000" pitchFamily="65" charset="-120"/>
              </a:rPr>
              <a:t>使用</a:t>
            </a:r>
            <a:r>
              <a:rPr kumimoji="0" lang="zh-TW" altLang="en-US" sz="4000" b="1" dirty="0">
                <a:latin typeface="Candara"/>
                <a:ea typeface="標楷體" panose="03000509000000000000" pitchFamily="65" charset="-120"/>
              </a:rPr>
              <a:t>流程示意圖</a:t>
            </a:r>
            <a:endParaRPr kumimoji="0"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9512" name="直線接點 19511"/>
          <p:cNvCxnSpPr/>
          <p:nvPr/>
        </p:nvCxnSpPr>
        <p:spPr>
          <a:xfrm>
            <a:off x="7680532" y="4863185"/>
            <a:ext cx="4136" cy="11520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19" name="直線單箭頭接點 19518"/>
          <p:cNvCxnSpPr/>
          <p:nvPr/>
        </p:nvCxnSpPr>
        <p:spPr>
          <a:xfrm flipH="1">
            <a:off x="2057325" y="5992170"/>
            <a:ext cx="5652000" cy="18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0" name="投影片編號版面配置區 3"/>
          <p:cNvSpPr txBox="1">
            <a:spLocks/>
          </p:cNvSpPr>
          <p:nvPr/>
        </p:nvSpPr>
        <p:spPr>
          <a:xfrm>
            <a:off x="0" y="63998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9F33D6F0-FDA9-4D63-9ACC-35F588C11524}" type="slidenum">
              <a:rPr lang="zh-TW" alt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94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圖片1.png"/>
          <p:cNvPicPr>
            <a:picLocks noChangeAspect="1"/>
          </p:cNvPicPr>
          <p:nvPr/>
        </p:nvPicPr>
        <p:blipFill>
          <a:blip r:embed="rId3" cstate="print"/>
          <a:srcRect t="15804" r="1303"/>
          <a:stretch>
            <a:fillRect/>
          </a:stretch>
        </p:blipFill>
        <p:spPr>
          <a:xfrm>
            <a:off x="283818" y="1988840"/>
            <a:ext cx="8464646" cy="4506194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 bwMode="auto">
          <a:xfrm>
            <a:off x="428596" y="285728"/>
            <a:ext cx="8358246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t"/>
          <a:lstStyle/>
          <a:p>
            <a:pPr algn="ctr" eaLnBrk="0" hangingPunct="0"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雲端藥歷系統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_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+mj-cs"/>
              </a:rPr>
              <a:t>查詢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  <a:cs typeface="+mj-cs"/>
              </a:rPr>
              <a:t>結果</a:t>
            </a:r>
          </a:p>
        </p:txBody>
      </p:sp>
      <p:sp>
        <p:nvSpPr>
          <p:cNvPr id="4" name="圓角矩形圖說文字 3"/>
          <p:cNvSpPr/>
          <p:nvPr/>
        </p:nvSpPr>
        <p:spPr bwMode="auto">
          <a:xfrm>
            <a:off x="5500694" y="6215082"/>
            <a:ext cx="2428892" cy="428628"/>
          </a:xfrm>
          <a:prstGeom prst="wedgeRoundRectCallout">
            <a:avLst>
              <a:gd name="adj1" fmla="val 65737"/>
              <a:gd name="adj2" fmla="val -299198"/>
              <a:gd name="adj3" fmla="val 16667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chemeClr val="accent2">
                <a:shade val="95000"/>
                <a:satMod val="105000"/>
              </a:schemeClr>
            </a:solidFill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計算目前餘藥量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7215206" y="5072074"/>
            <a:ext cx="571504" cy="57150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6000760" y="2071678"/>
            <a:ext cx="1643074" cy="35719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3040" y="1124744"/>
            <a:ext cx="8640960" cy="7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lvl="1" indent="-342900">
              <a:buFont typeface="+mj-lt"/>
              <a:buAutoNum type="arabicPeriod"/>
            </a:pPr>
            <a:r>
              <a:rPr lang="zh-TW" altLang="en-US" sz="1800" b="1" kern="0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單筆餘藥日數</a:t>
            </a:r>
            <a:r>
              <a:rPr lang="en-US" altLang="zh-TW" sz="1800" b="1" kern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指每筆醫令由領藥日期起算開藥日數至查詢當時之餘藥日數</a:t>
            </a:r>
            <a:endParaRPr lang="en-US" altLang="zh-TW" sz="1800" b="1" kern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zh-TW" altLang="en-US" sz="1800" b="1" kern="0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同成分總給藥日數</a:t>
            </a:r>
            <a:r>
              <a:rPr lang="en-US" altLang="zh-TW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800" b="1" kern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依成分別彙總查詢區間病人總領藥日數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4194</Words>
  <Application>Microsoft Office PowerPoint</Application>
  <PresentationFormat>如螢幕大小 (4:3)</PresentationFormat>
  <Paragraphs>438</Paragraphs>
  <Slides>51</Slides>
  <Notes>46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7" baseType="lpstr">
      <vt:lpstr>Gungsuh</vt:lpstr>
      <vt:lpstr>HG明朝E</vt:lpstr>
      <vt:lpstr>細明體</vt:lpstr>
      <vt:lpstr>華康楷書體W5</vt:lpstr>
      <vt:lpstr>微軟正黑體</vt:lpstr>
      <vt:lpstr>新細明體</vt:lpstr>
      <vt:lpstr>標楷體</vt:lpstr>
      <vt:lpstr>Arial</vt:lpstr>
      <vt:lpstr>Calibri</vt:lpstr>
      <vt:lpstr>Candara</vt:lpstr>
      <vt:lpstr>Constantia</vt:lpstr>
      <vt:lpstr>Times New Roman</vt:lpstr>
      <vt:lpstr>Wingdings</vt:lpstr>
      <vt:lpstr>Wingdings 2</vt:lpstr>
      <vt:lpstr>流線</vt:lpstr>
      <vt:lpstr>PhotoImpact</vt:lpstr>
      <vt:lpstr>雲端藥歷系統 暨 門診特定藥品重複用藥 費用核扣方案</vt:lpstr>
      <vt:lpstr>報告大綱</vt:lpstr>
      <vt:lpstr> 雲端藥歷</vt:lpstr>
      <vt:lpstr>PowerPoint 簡報</vt:lpstr>
      <vt:lpstr>常見用藥安全問題</vt:lpstr>
      <vt:lpstr>PowerPoint 簡報</vt:lpstr>
      <vt:lpstr>PowerPoint 簡報</vt:lpstr>
      <vt:lpstr>PowerPoint 簡報</vt:lpstr>
      <vt:lpstr>PowerPoint 簡報</vt:lpstr>
      <vt:lpstr>PowerPoint 簡報</vt:lpstr>
      <vt:lpstr>未來運用發展</vt:lpstr>
      <vt:lpstr>即時查詢病患就醫資訊方案</vt:lpstr>
      <vt:lpstr> 門診特定藥品重複用藥 費用核扣方案說明 </vt:lpstr>
      <vt:lpstr>法源依據_1</vt:lpstr>
      <vt:lpstr>法源依據_2</vt:lpstr>
      <vt:lpstr>法源依據_3</vt:lpstr>
      <vt:lpstr>PowerPoint 簡報</vt:lpstr>
      <vt:lpstr>實施藥品範圍</vt:lpstr>
      <vt:lpstr>實施時程</vt:lpstr>
      <vt:lpstr>核扣對象</vt:lpstr>
      <vt:lpstr>處方重複用藥判定流程_1</vt:lpstr>
      <vt:lpstr>處方重複用藥判定流程_2</vt:lpstr>
      <vt:lpstr>     提前領藥規範_1</vt:lpstr>
      <vt:lpstr>提前領藥規範_2</vt:lpstr>
      <vt:lpstr>慢連箋領藥說明</vt:lpstr>
      <vt:lpstr>PowerPoint 簡報</vt:lpstr>
      <vt:lpstr>虛擬醫令代碼_2</vt:lpstr>
      <vt:lpstr>PowerPoint 簡報</vt:lpstr>
      <vt:lpstr>PowerPoint 簡報</vt:lpstr>
      <vt:lpstr>作業說明_1</vt:lpstr>
      <vt:lpstr>作業說明_2</vt:lpstr>
      <vt:lpstr>作業說明_3</vt:lpstr>
      <vt:lpstr> </vt:lpstr>
      <vt:lpstr>PowerPoint 簡報</vt:lpstr>
      <vt:lpstr> 報表介紹及疑義說明</vt:lpstr>
      <vt:lpstr>特定藥品用藥重複明細暨說明表REA0172  社區藥局</vt:lpstr>
      <vt:lpstr>特定藥品用藥重複明細暨說明表REA0172  釋出處方診所</vt:lpstr>
      <vt:lpstr> 特定藥品用藥重複案件藥事服務費核減明細表 REA0174_合作藥局</vt:lpstr>
      <vt:lpstr>PowerPoint 簡報</vt:lpstr>
      <vt:lpstr>PowerPoint 簡報</vt:lpstr>
      <vt:lpstr>PowerPoint 簡報</vt:lpstr>
      <vt:lpstr>PowerPoint 簡報</vt:lpstr>
      <vt:lpstr>PowerPoint 簡報</vt:lpstr>
      <vt:lpstr>疑義說明_6(藥局適用)</vt:lpstr>
      <vt:lpstr>PowerPoint 簡報</vt:lpstr>
      <vt:lpstr>PowerPoint 簡報</vt:lpstr>
      <vt:lpstr>PowerPoint 簡報</vt:lpstr>
      <vt:lpstr>VPN/院所資料交換區/院所交換檔案下載 資料內容：公文、宣導、申報規定</vt:lpstr>
      <vt:lpstr>新版 「全民健保行動快易通」 APP</vt:lpstr>
      <vt:lpstr>九大功能介紹</vt:lpstr>
      <vt:lpstr>下載路徑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「雲端藥歷系統」暨 「門診特定藥品重複用藥費用核扣方案」</dc:title>
  <dc:creator>陳之菁</dc:creator>
  <cp:lastModifiedBy>scc</cp:lastModifiedBy>
  <cp:revision>342</cp:revision>
  <cp:lastPrinted>2015-12-29T01:36:45Z</cp:lastPrinted>
  <dcterms:modified xsi:type="dcterms:W3CDTF">2015-12-30T06:49:44Z</dcterms:modified>
</cp:coreProperties>
</file>